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148.xml"/>
  <Override ContentType="application/vnd.openxmlformats-officedocument.presentationml.notesSlide+xml" PartName="/ppt/notesSlides/notesSlide39.xml"/>
  <Override ContentType="application/vnd.openxmlformats-officedocument.presentationml.notesSlide+xml" PartName="/ppt/notesSlides/notesSlide135.xml"/>
  <Override ContentType="application/vnd.openxmlformats-officedocument.presentationml.notesSlide+xml" PartName="/ppt/notesSlides/notesSlide137.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140.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149.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139.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36.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141.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42.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31.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30.xml"/>
  <Override ContentType="application/vnd.openxmlformats-officedocument.presentationml.slide+xml" PartName="/ppt/slides/slide147.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153.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14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51.xml"/>
  <Override ContentType="application/vnd.openxmlformats-officedocument.presentationml.slide+xml" PartName="/ppt/slides/slide109.xml"/>
  <Override ContentType="application/vnd.openxmlformats-officedocument.presentationml.slide+xml" PartName="/ppt/slides/slide134.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43.xml"/>
  <Override ContentType="application/vnd.openxmlformats-officedocument.presentationml.slide+xml" PartName="/ppt/slides/slide117.xml"/>
  <Override ContentType="application/vnd.openxmlformats-officedocument.presentationml.slide+xml" PartName="/ppt/slides/slide145.xml"/>
  <Override ContentType="application/vnd.openxmlformats-officedocument.presentationml.slide+xml" PartName="/ppt/slides/slide132.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3" r:id="rId104"/>
    <p:sldId id="354" r:id="rId105"/>
    <p:sldId id="355" r:id="rId106"/>
    <p:sldId id="356" r:id="rId107"/>
    <p:sldId id="357" r:id="rId108"/>
    <p:sldId id="358" r:id="rId109"/>
    <p:sldId id="359" r:id="rId110"/>
    <p:sldId id="360" r:id="rId111"/>
    <p:sldId id="361" r:id="rId112"/>
    <p:sldId id="362" r:id="rId113"/>
    <p:sldId id="363" r:id="rId114"/>
    <p:sldId id="364" r:id="rId115"/>
    <p:sldId id="365" r:id="rId116"/>
    <p:sldId id="366" r:id="rId117"/>
    <p:sldId id="367" r:id="rId118"/>
    <p:sldId id="368" r:id="rId119"/>
    <p:sldId id="369" r:id="rId120"/>
    <p:sldId id="370" r:id="rId121"/>
    <p:sldId id="371" r:id="rId122"/>
    <p:sldId id="372" r:id="rId123"/>
    <p:sldId id="373" r:id="rId124"/>
    <p:sldId id="374" r:id="rId125"/>
    <p:sldId id="375" r:id="rId126"/>
    <p:sldId id="376" r:id="rId127"/>
    <p:sldId id="377" r:id="rId128"/>
    <p:sldId id="378" r:id="rId129"/>
    <p:sldId id="379" r:id="rId130"/>
    <p:sldId id="380" r:id="rId131"/>
    <p:sldId id="381" r:id="rId132"/>
    <p:sldId id="382" r:id="rId133"/>
    <p:sldId id="383" r:id="rId134"/>
    <p:sldId id="384" r:id="rId135"/>
    <p:sldId id="385" r:id="rId136"/>
    <p:sldId id="386" r:id="rId137"/>
    <p:sldId id="387" r:id="rId138"/>
    <p:sldId id="388" r:id="rId139"/>
    <p:sldId id="389" r:id="rId140"/>
    <p:sldId id="390" r:id="rId141"/>
    <p:sldId id="391" r:id="rId142"/>
    <p:sldId id="392" r:id="rId143"/>
    <p:sldId id="393" r:id="rId144"/>
    <p:sldId id="394" r:id="rId145"/>
    <p:sldId id="395" r:id="rId146"/>
    <p:sldId id="396" r:id="rId147"/>
    <p:sldId id="397" r:id="rId148"/>
    <p:sldId id="398" r:id="rId149"/>
    <p:sldId id="399" r:id="rId150"/>
    <p:sldId id="400" r:id="rId151"/>
    <p:sldId id="401" r:id="rId152"/>
    <p:sldId id="402" r:id="rId153"/>
    <p:sldId id="403" r:id="rId154"/>
    <p:sldId id="404" r:id="rId155"/>
    <p:sldId id="405" r:id="rId156"/>
    <p:sldId id="406" r:id="rId157"/>
    <p:sldId id="407" r:id="rId158"/>
    <p:sldId id="408" r:id="rId159"/>
  </p:sldIdLst>
  <p:sldSz cy="6858000" cx="12192000"/>
  <p:notesSz cx="6761150" cy="9942500"/>
  <p:embeddedFontLst>
    <p:embeddedFont>
      <p:font typeface="Bodoni"/>
      <p:regular r:id="rId160"/>
      <p:bold r:id="rId161"/>
      <p:italic r:id="rId162"/>
      <p:boldItalic r:id="rId163"/>
    </p:embeddedFont>
    <p:embeddedFont>
      <p:font typeface="Arial Black"/>
      <p:regular r:id="rId1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165" roundtripDataSignature="AMtx7mj3Q/Yx8hJLJ/L5er0ebqPcNzcYQ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26B34C6-E1DD-48CD-8441-E58107EEF193}">
  <a:tblStyle styleId="{F26B34C6-E1DD-48CD-8441-E58107EEF193}"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FF7"/>
          </a:solidFill>
        </a:fill>
      </a:tcStyle>
    </a:wholeTbl>
    <a:band1H>
      <a:tcTxStyle b="off" i="off"/>
      <a:tcStyle>
        <a:fill>
          <a:solidFill>
            <a:srgbClr val="D0DEEF"/>
          </a:solidFill>
        </a:fill>
      </a:tcStyle>
    </a:band1H>
    <a:band2H>
      <a:tcTxStyle b="off" i="off"/>
    </a:band2H>
    <a:band1V>
      <a:tcTxStyle b="off" i="off"/>
      <a:tcStyle>
        <a:fill>
          <a:solidFill>
            <a:srgbClr val="D0DEEF"/>
          </a:solidFill>
        </a:fill>
      </a:tcStyle>
    </a:band1V>
    <a:band2V>
      <a:tcTxStyle b="off" i="off"/>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 styleId="{7EA15161-92DA-41A6-AA4C-01DC42DE84A2}" styleName="Table_1">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FF7"/>
          </a:solidFill>
        </a:fill>
      </a:tcStyle>
    </a:wholeTbl>
    <a:band1H>
      <a:tcTxStyle/>
      <a:tcStyle>
        <a:fill>
          <a:solidFill>
            <a:srgbClr val="D0DEEF"/>
          </a:solidFill>
        </a:fill>
      </a:tcStyle>
    </a:band1H>
    <a:band2H>
      <a:tcTxStyle/>
    </a:band2H>
    <a:band1V>
      <a:tcTxStyle/>
      <a:tcStyle>
        <a:fill>
          <a:solidFill>
            <a:srgbClr val="D0DEEF"/>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D051CF1F-30BC-48B5-9430-AA0F4E222BAB}"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slide" Target="slides/slide101.xml"/><Relationship Id="rId106" Type="http://schemas.openxmlformats.org/officeDocument/2006/relationships/slide" Target="slides/slide100.xml"/><Relationship Id="rId105" Type="http://schemas.openxmlformats.org/officeDocument/2006/relationships/slide" Target="slides/slide99.xml"/><Relationship Id="rId104" Type="http://schemas.openxmlformats.org/officeDocument/2006/relationships/slide" Target="slides/slide98.xml"/><Relationship Id="rId109" Type="http://schemas.openxmlformats.org/officeDocument/2006/relationships/slide" Target="slides/slide103.xml"/><Relationship Id="rId108" Type="http://schemas.openxmlformats.org/officeDocument/2006/relationships/slide" Target="slides/slide102.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slide" Target="slides/slide97.xml"/><Relationship Id="rId102" Type="http://schemas.openxmlformats.org/officeDocument/2006/relationships/slide" Target="slides/slide96.xml"/><Relationship Id="rId101" Type="http://schemas.openxmlformats.org/officeDocument/2006/relationships/slide" Target="slides/slide95.xml"/><Relationship Id="rId100" Type="http://schemas.openxmlformats.org/officeDocument/2006/relationships/slide" Target="slides/slide94.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29" Type="http://schemas.openxmlformats.org/officeDocument/2006/relationships/slide" Target="slides/slide123.xml"/><Relationship Id="rId128" Type="http://schemas.openxmlformats.org/officeDocument/2006/relationships/slide" Target="slides/slide122.xml"/><Relationship Id="rId127" Type="http://schemas.openxmlformats.org/officeDocument/2006/relationships/slide" Target="slides/slide121.xml"/><Relationship Id="rId126" Type="http://schemas.openxmlformats.org/officeDocument/2006/relationships/slide" Target="slides/slide120.xml"/><Relationship Id="rId26" Type="http://schemas.openxmlformats.org/officeDocument/2006/relationships/slide" Target="slides/slide20.xml"/><Relationship Id="rId121" Type="http://schemas.openxmlformats.org/officeDocument/2006/relationships/slide" Target="slides/slide115.xml"/><Relationship Id="rId25" Type="http://schemas.openxmlformats.org/officeDocument/2006/relationships/slide" Target="slides/slide19.xml"/><Relationship Id="rId120" Type="http://schemas.openxmlformats.org/officeDocument/2006/relationships/slide" Target="slides/slide114.xml"/><Relationship Id="rId28" Type="http://schemas.openxmlformats.org/officeDocument/2006/relationships/slide" Target="slides/slide22.xml"/><Relationship Id="rId27" Type="http://schemas.openxmlformats.org/officeDocument/2006/relationships/slide" Target="slides/slide21.xml"/><Relationship Id="rId125" Type="http://schemas.openxmlformats.org/officeDocument/2006/relationships/slide" Target="slides/slide119.xml"/><Relationship Id="rId29" Type="http://schemas.openxmlformats.org/officeDocument/2006/relationships/slide" Target="slides/slide23.xml"/><Relationship Id="rId124" Type="http://schemas.openxmlformats.org/officeDocument/2006/relationships/slide" Target="slides/slide118.xml"/><Relationship Id="rId123" Type="http://schemas.openxmlformats.org/officeDocument/2006/relationships/slide" Target="slides/slide117.xml"/><Relationship Id="rId122" Type="http://schemas.openxmlformats.org/officeDocument/2006/relationships/slide" Target="slides/slide116.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11" Type="http://schemas.openxmlformats.org/officeDocument/2006/relationships/slide" Target="slides/slide5.xml"/><Relationship Id="rId99" Type="http://schemas.openxmlformats.org/officeDocument/2006/relationships/slide" Target="slides/slide93.xml"/><Relationship Id="rId10" Type="http://schemas.openxmlformats.org/officeDocument/2006/relationships/slide" Target="slides/slide4.xml"/><Relationship Id="rId98" Type="http://schemas.openxmlformats.org/officeDocument/2006/relationships/slide" Target="slides/slide92.xml"/><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18" Type="http://schemas.openxmlformats.org/officeDocument/2006/relationships/slide" Target="slides/slide112.xml"/><Relationship Id="rId117" Type="http://schemas.openxmlformats.org/officeDocument/2006/relationships/slide" Target="slides/slide111.xml"/><Relationship Id="rId116" Type="http://schemas.openxmlformats.org/officeDocument/2006/relationships/slide" Target="slides/slide110.xml"/><Relationship Id="rId115" Type="http://schemas.openxmlformats.org/officeDocument/2006/relationships/slide" Target="slides/slide109.xml"/><Relationship Id="rId119" Type="http://schemas.openxmlformats.org/officeDocument/2006/relationships/slide" Target="slides/slide113.xml"/><Relationship Id="rId15" Type="http://schemas.openxmlformats.org/officeDocument/2006/relationships/slide" Target="slides/slide9.xml"/><Relationship Id="rId110" Type="http://schemas.openxmlformats.org/officeDocument/2006/relationships/slide" Target="slides/slide104.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14" Type="http://schemas.openxmlformats.org/officeDocument/2006/relationships/slide" Target="slides/slide108.xml"/><Relationship Id="rId18" Type="http://schemas.openxmlformats.org/officeDocument/2006/relationships/slide" Target="slides/slide12.xml"/><Relationship Id="rId113" Type="http://schemas.openxmlformats.org/officeDocument/2006/relationships/slide" Target="slides/slide107.xml"/><Relationship Id="rId112" Type="http://schemas.openxmlformats.org/officeDocument/2006/relationships/slide" Target="slides/slide106.xml"/><Relationship Id="rId111" Type="http://schemas.openxmlformats.org/officeDocument/2006/relationships/slide" Target="slides/slide105.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150" Type="http://schemas.openxmlformats.org/officeDocument/2006/relationships/slide" Target="slides/slide144.xml"/><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149" Type="http://schemas.openxmlformats.org/officeDocument/2006/relationships/slide" Target="slides/slide143.xml"/><Relationship Id="rId4" Type="http://schemas.openxmlformats.org/officeDocument/2006/relationships/tableStyles" Target="tableStyles.xml"/><Relationship Id="rId148" Type="http://schemas.openxmlformats.org/officeDocument/2006/relationships/slide" Target="slides/slide142.xml"/><Relationship Id="rId9" Type="http://schemas.openxmlformats.org/officeDocument/2006/relationships/slide" Target="slides/slide3.xml"/><Relationship Id="rId143" Type="http://schemas.openxmlformats.org/officeDocument/2006/relationships/slide" Target="slides/slide137.xml"/><Relationship Id="rId142" Type="http://schemas.openxmlformats.org/officeDocument/2006/relationships/slide" Target="slides/slide136.xml"/><Relationship Id="rId141" Type="http://schemas.openxmlformats.org/officeDocument/2006/relationships/slide" Target="slides/slide135.xml"/><Relationship Id="rId140" Type="http://schemas.openxmlformats.org/officeDocument/2006/relationships/slide" Target="slides/slide134.xml"/><Relationship Id="rId5" Type="http://schemas.openxmlformats.org/officeDocument/2006/relationships/slideMaster" Target="slideMasters/slideMaster1.xml"/><Relationship Id="rId147" Type="http://schemas.openxmlformats.org/officeDocument/2006/relationships/slide" Target="slides/slide141.xml"/><Relationship Id="rId6" Type="http://schemas.openxmlformats.org/officeDocument/2006/relationships/notesMaster" Target="notesMasters/notesMaster1.xml"/><Relationship Id="rId146" Type="http://schemas.openxmlformats.org/officeDocument/2006/relationships/slide" Target="slides/slide140.xml"/><Relationship Id="rId7" Type="http://schemas.openxmlformats.org/officeDocument/2006/relationships/slide" Target="slides/slide1.xml"/><Relationship Id="rId145" Type="http://schemas.openxmlformats.org/officeDocument/2006/relationships/slide" Target="slides/slide139.xml"/><Relationship Id="rId8" Type="http://schemas.openxmlformats.org/officeDocument/2006/relationships/slide" Target="slides/slide2.xml"/><Relationship Id="rId144" Type="http://schemas.openxmlformats.org/officeDocument/2006/relationships/slide" Target="slides/slide138.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139" Type="http://schemas.openxmlformats.org/officeDocument/2006/relationships/slide" Target="slides/slide133.xml"/><Relationship Id="rId138" Type="http://schemas.openxmlformats.org/officeDocument/2006/relationships/slide" Target="slides/slide132.xml"/><Relationship Id="rId137" Type="http://schemas.openxmlformats.org/officeDocument/2006/relationships/slide" Target="slides/slide131.xml"/><Relationship Id="rId132" Type="http://schemas.openxmlformats.org/officeDocument/2006/relationships/slide" Target="slides/slide126.xml"/><Relationship Id="rId131" Type="http://schemas.openxmlformats.org/officeDocument/2006/relationships/slide" Target="slides/slide125.xml"/><Relationship Id="rId130" Type="http://schemas.openxmlformats.org/officeDocument/2006/relationships/slide" Target="slides/slide124.xml"/><Relationship Id="rId136" Type="http://schemas.openxmlformats.org/officeDocument/2006/relationships/slide" Target="slides/slide130.xml"/><Relationship Id="rId135" Type="http://schemas.openxmlformats.org/officeDocument/2006/relationships/slide" Target="slides/slide129.xml"/><Relationship Id="rId134" Type="http://schemas.openxmlformats.org/officeDocument/2006/relationships/slide" Target="slides/slide128.xml"/><Relationship Id="rId133" Type="http://schemas.openxmlformats.org/officeDocument/2006/relationships/slide" Target="slides/slide127.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165" Type="http://customschemas.google.com/relationships/presentationmetadata" Target="metadata"/><Relationship Id="rId69" Type="http://schemas.openxmlformats.org/officeDocument/2006/relationships/slide" Target="slides/slide63.xml"/><Relationship Id="rId164" Type="http://schemas.openxmlformats.org/officeDocument/2006/relationships/font" Target="fonts/ArialBlack-regular.fntdata"/><Relationship Id="rId163" Type="http://schemas.openxmlformats.org/officeDocument/2006/relationships/font" Target="fonts/Bodoni-boldItalic.fntdata"/><Relationship Id="rId162" Type="http://schemas.openxmlformats.org/officeDocument/2006/relationships/font" Target="fonts/Bodoni-italic.fntdata"/><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161" Type="http://schemas.openxmlformats.org/officeDocument/2006/relationships/font" Target="fonts/Bodoni-bold.fntdata"/><Relationship Id="rId54" Type="http://schemas.openxmlformats.org/officeDocument/2006/relationships/slide" Target="slides/slide48.xml"/><Relationship Id="rId160" Type="http://schemas.openxmlformats.org/officeDocument/2006/relationships/font" Target="fonts/Bodoni-regular.fntdata"/><Relationship Id="rId57" Type="http://schemas.openxmlformats.org/officeDocument/2006/relationships/slide" Target="slides/slide51.xml"/><Relationship Id="rId56" Type="http://schemas.openxmlformats.org/officeDocument/2006/relationships/slide" Target="slides/slide50.xml"/><Relationship Id="rId159" Type="http://schemas.openxmlformats.org/officeDocument/2006/relationships/slide" Target="slides/slide153.xml"/><Relationship Id="rId59" Type="http://schemas.openxmlformats.org/officeDocument/2006/relationships/slide" Target="slides/slide53.xml"/><Relationship Id="rId154" Type="http://schemas.openxmlformats.org/officeDocument/2006/relationships/slide" Target="slides/slide148.xml"/><Relationship Id="rId58" Type="http://schemas.openxmlformats.org/officeDocument/2006/relationships/slide" Target="slides/slide52.xml"/><Relationship Id="rId153" Type="http://schemas.openxmlformats.org/officeDocument/2006/relationships/slide" Target="slides/slide147.xml"/><Relationship Id="rId152" Type="http://schemas.openxmlformats.org/officeDocument/2006/relationships/slide" Target="slides/slide146.xml"/><Relationship Id="rId151" Type="http://schemas.openxmlformats.org/officeDocument/2006/relationships/slide" Target="slides/slide145.xml"/><Relationship Id="rId158" Type="http://schemas.openxmlformats.org/officeDocument/2006/relationships/slide" Target="slides/slide152.xml"/><Relationship Id="rId157" Type="http://schemas.openxmlformats.org/officeDocument/2006/relationships/slide" Target="slides/slide151.xml"/><Relationship Id="rId156" Type="http://schemas.openxmlformats.org/officeDocument/2006/relationships/slide" Target="slides/slide150.xml"/><Relationship Id="rId155" Type="http://schemas.openxmlformats.org/officeDocument/2006/relationships/slide" Target="slides/slide149.xml"/></Relationships>
</file>

<file path=ppt/media/image10.png>
</file>

<file path=ppt/media/image100.png>
</file>

<file path=ppt/media/image101.png>
</file>

<file path=ppt/media/image103.png>
</file>

<file path=ppt/media/image104.png>
</file>

<file path=ppt/media/image105.png>
</file>

<file path=ppt/media/image106.png>
</file>

<file path=ppt/media/image107.png>
</file>

<file path=ppt/media/image108.png>
</file>

<file path=ppt/media/image11.png>
</file>

<file path=ppt/media/image110.png>
</file>

<file path=ppt/media/image111.png>
</file>

<file path=ppt/media/image112.png>
</file>

<file path=ppt/media/image115.png>
</file>

<file path=ppt/media/image116.png>
</file>

<file path=ppt/media/image117.png>
</file>

<file path=ppt/media/image118.png>
</file>

<file path=ppt/media/image12.png>
</file>

<file path=ppt/media/image15.png>
</file>

<file path=ppt/media/image16.png>
</file>

<file path=ppt/media/image17.jp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8.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8.png>
</file>

<file path=ppt/media/image59.jpg>
</file>

<file path=ppt/media/image6.png>
</file>

<file path=ppt/media/image60.png>
</file>

<file path=ppt/media/image61.png>
</file>

<file path=ppt/media/image62.png>
</file>

<file path=ppt/media/image63.jpg>
</file>

<file path=ppt/media/image64.png>
</file>

<file path=ppt/media/image66.png>
</file>

<file path=ppt/media/image67.png>
</file>

<file path=ppt/media/image68.png>
</file>

<file path=ppt/media/image7.png>
</file>

<file path=ppt/media/image71.png>
</file>

<file path=ppt/media/image72.png>
</file>

<file path=ppt/media/image73.png>
</file>

<file path=ppt/media/image75.png>
</file>

<file path=ppt/media/image76.png>
</file>

<file path=ppt/media/image77.png>
</file>

<file path=ppt/media/image78.png>
</file>

<file path=ppt/media/image8.png>
</file>

<file path=ppt/media/image80.png>
</file>

<file path=ppt/media/image81.png>
</file>

<file path=ppt/media/image82.png>
</file>

<file path=ppt/media/image83.png>
</file>

<file path=ppt/media/image84.png>
</file>

<file path=ppt/media/image85.png>
</file>

<file path=ppt/media/image87.png>
</file>

<file path=ppt/media/image88.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29837" cy="498852"/>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29761" y="0"/>
            <a:ext cx="2929837" cy="498852"/>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443662"/>
            <a:ext cx="2929837" cy="498851"/>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 name="Google Shape;91;p1: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2" name="Google Shape;92;p1:notes"/>
          <p:cNvSpPr txBox="1"/>
          <p:nvPr>
            <p:ph idx="3" type="hdr"/>
          </p:nvPr>
        </p:nvSpPr>
        <p:spPr>
          <a:xfrm>
            <a:off x="0" y="0"/>
            <a:ext cx="2929837" cy="4988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
        <p:nvSpPr>
          <p:cNvPr id="93" name="Google Shape;93;p1: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30" name="Google Shape;230;p8: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1" name="Google Shape;231;p8: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solidFill>
                  <a:srgbClr val="000000"/>
                </a:solidFill>
              </a:rPr>
              <a:t>‹#›</a:t>
            </a:fld>
            <a:endParaRPr>
              <a:solidFill>
                <a:srgbClr val="000000"/>
              </a:solidFill>
            </a:endParaRPr>
          </a:p>
        </p:txBody>
      </p:sp>
      <p:sp>
        <p:nvSpPr>
          <p:cNvPr id="232" name="Google Shape;232;p8:notes"/>
          <p:cNvSpPr txBox="1"/>
          <p:nvPr>
            <p:ph idx="3" type="hdr"/>
          </p:nvPr>
        </p:nvSpPr>
        <p:spPr>
          <a:xfrm>
            <a:off x="0" y="0"/>
            <a:ext cx="2929837" cy="4988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000000"/>
                </a:solidFill>
              </a:rPr>
              <a:t>MIT-WPU</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8" name="Shape 1768"/>
        <p:cNvGrpSpPr/>
        <p:nvPr/>
      </p:nvGrpSpPr>
      <p:grpSpPr>
        <a:xfrm>
          <a:off x="0" y="0"/>
          <a:ext cx="0" cy="0"/>
          <a:chOff x="0" y="0"/>
          <a:chExt cx="0" cy="0"/>
        </a:xfrm>
      </p:grpSpPr>
      <p:sp>
        <p:nvSpPr>
          <p:cNvPr id="1769" name="Google Shape;1769;p23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70" name="Google Shape;1770;p23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1" name="Shape 1781"/>
        <p:cNvGrpSpPr/>
        <p:nvPr/>
      </p:nvGrpSpPr>
      <p:grpSpPr>
        <a:xfrm>
          <a:off x="0" y="0"/>
          <a:ext cx="0" cy="0"/>
          <a:chOff x="0" y="0"/>
          <a:chExt cx="0" cy="0"/>
        </a:xfrm>
      </p:grpSpPr>
      <p:sp>
        <p:nvSpPr>
          <p:cNvPr id="1782" name="Google Shape;1782;p24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83" name="Google Shape;1783;p24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5" name="Shape 1795"/>
        <p:cNvGrpSpPr/>
        <p:nvPr/>
      </p:nvGrpSpPr>
      <p:grpSpPr>
        <a:xfrm>
          <a:off x="0" y="0"/>
          <a:ext cx="0" cy="0"/>
          <a:chOff x="0" y="0"/>
          <a:chExt cx="0" cy="0"/>
        </a:xfrm>
      </p:grpSpPr>
      <p:sp>
        <p:nvSpPr>
          <p:cNvPr id="1796" name="Google Shape;1796;p24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97" name="Google Shape;1797;p24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2" name="Shape 1832"/>
        <p:cNvGrpSpPr/>
        <p:nvPr/>
      </p:nvGrpSpPr>
      <p:grpSpPr>
        <a:xfrm>
          <a:off x="0" y="0"/>
          <a:ext cx="0" cy="0"/>
          <a:chOff x="0" y="0"/>
          <a:chExt cx="0" cy="0"/>
        </a:xfrm>
      </p:grpSpPr>
      <p:sp>
        <p:nvSpPr>
          <p:cNvPr id="1833" name="Google Shape;1833;p24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34" name="Google Shape;1834;p24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7" name="Shape 1847"/>
        <p:cNvGrpSpPr/>
        <p:nvPr/>
      </p:nvGrpSpPr>
      <p:grpSpPr>
        <a:xfrm>
          <a:off x="0" y="0"/>
          <a:ext cx="0" cy="0"/>
          <a:chOff x="0" y="0"/>
          <a:chExt cx="0" cy="0"/>
        </a:xfrm>
      </p:grpSpPr>
      <p:sp>
        <p:nvSpPr>
          <p:cNvPr id="1848" name="Google Shape;1848;p24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49" name="Google Shape;1849;p24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0" name="Shape 1860"/>
        <p:cNvGrpSpPr/>
        <p:nvPr/>
      </p:nvGrpSpPr>
      <p:grpSpPr>
        <a:xfrm>
          <a:off x="0" y="0"/>
          <a:ext cx="0" cy="0"/>
          <a:chOff x="0" y="0"/>
          <a:chExt cx="0" cy="0"/>
        </a:xfrm>
      </p:grpSpPr>
      <p:sp>
        <p:nvSpPr>
          <p:cNvPr id="1861" name="Google Shape;1861;p24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62" name="Google Shape;1862;p24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5" name="Shape 1875"/>
        <p:cNvGrpSpPr/>
        <p:nvPr/>
      </p:nvGrpSpPr>
      <p:grpSpPr>
        <a:xfrm>
          <a:off x="0" y="0"/>
          <a:ext cx="0" cy="0"/>
          <a:chOff x="0" y="0"/>
          <a:chExt cx="0" cy="0"/>
        </a:xfrm>
      </p:grpSpPr>
      <p:sp>
        <p:nvSpPr>
          <p:cNvPr id="1876" name="Google Shape;1876;p24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77" name="Google Shape;1877;p24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0" name="Shape 1900"/>
        <p:cNvGrpSpPr/>
        <p:nvPr/>
      </p:nvGrpSpPr>
      <p:grpSpPr>
        <a:xfrm>
          <a:off x="0" y="0"/>
          <a:ext cx="0" cy="0"/>
          <a:chOff x="0" y="0"/>
          <a:chExt cx="0" cy="0"/>
        </a:xfrm>
      </p:grpSpPr>
      <p:sp>
        <p:nvSpPr>
          <p:cNvPr id="1901" name="Google Shape;1901;p24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02" name="Google Shape;1902;p24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6" name="Shape 1916"/>
        <p:cNvGrpSpPr/>
        <p:nvPr/>
      </p:nvGrpSpPr>
      <p:grpSpPr>
        <a:xfrm>
          <a:off x="0" y="0"/>
          <a:ext cx="0" cy="0"/>
          <a:chOff x="0" y="0"/>
          <a:chExt cx="0" cy="0"/>
        </a:xfrm>
      </p:grpSpPr>
      <p:sp>
        <p:nvSpPr>
          <p:cNvPr id="1917" name="Google Shape;1917;p24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18" name="Google Shape;1918;p24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2" name="Shape 1932"/>
        <p:cNvGrpSpPr/>
        <p:nvPr/>
      </p:nvGrpSpPr>
      <p:grpSpPr>
        <a:xfrm>
          <a:off x="0" y="0"/>
          <a:ext cx="0" cy="0"/>
          <a:chOff x="0" y="0"/>
          <a:chExt cx="0" cy="0"/>
        </a:xfrm>
      </p:grpSpPr>
      <p:sp>
        <p:nvSpPr>
          <p:cNvPr id="1933" name="Google Shape;1933;p24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34" name="Google Shape;1934;p24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46" name="Google Shape;246;p9: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7" name="Google Shape;247;p9: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48" name="Google Shape;248;p9:notes"/>
          <p:cNvSpPr txBox="1"/>
          <p:nvPr>
            <p:ph idx="3" type="hdr"/>
          </p:nvPr>
        </p:nvSpPr>
        <p:spPr>
          <a:xfrm>
            <a:off x="0" y="0"/>
            <a:ext cx="2929837" cy="4988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7" name="Shape 1947"/>
        <p:cNvGrpSpPr/>
        <p:nvPr/>
      </p:nvGrpSpPr>
      <p:grpSpPr>
        <a:xfrm>
          <a:off x="0" y="0"/>
          <a:ext cx="0" cy="0"/>
          <a:chOff x="0" y="0"/>
          <a:chExt cx="0" cy="0"/>
        </a:xfrm>
      </p:grpSpPr>
      <p:sp>
        <p:nvSpPr>
          <p:cNvPr id="1948" name="Google Shape;1948;p24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49" name="Google Shape;1949;p24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2" name="Shape 1962"/>
        <p:cNvGrpSpPr/>
        <p:nvPr/>
      </p:nvGrpSpPr>
      <p:grpSpPr>
        <a:xfrm>
          <a:off x="0" y="0"/>
          <a:ext cx="0" cy="0"/>
          <a:chOff x="0" y="0"/>
          <a:chExt cx="0" cy="0"/>
        </a:xfrm>
      </p:grpSpPr>
      <p:sp>
        <p:nvSpPr>
          <p:cNvPr id="1963" name="Google Shape;1963;p25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64" name="Google Shape;1964;p25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6" name="Shape 1976"/>
        <p:cNvGrpSpPr/>
        <p:nvPr/>
      </p:nvGrpSpPr>
      <p:grpSpPr>
        <a:xfrm>
          <a:off x="0" y="0"/>
          <a:ext cx="0" cy="0"/>
          <a:chOff x="0" y="0"/>
          <a:chExt cx="0" cy="0"/>
        </a:xfrm>
      </p:grpSpPr>
      <p:sp>
        <p:nvSpPr>
          <p:cNvPr id="1977" name="Google Shape;1977;p25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78" name="Google Shape;1978;p25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0" name="Shape 1990"/>
        <p:cNvGrpSpPr/>
        <p:nvPr/>
      </p:nvGrpSpPr>
      <p:grpSpPr>
        <a:xfrm>
          <a:off x="0" y="0"/>
          <a:ext cx="0" cy="0"/>
          <a:chOff x="0" y="0"/>
          <a:chExt cx="0" cy="0"/>
        </a:xfrm>
      </p:grpSpPr>
      <p:sp>
        <p:nvSpPr>
          <p:cNvPr id="1991" name="Google Shape;1991;p25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92" name="Google Shape;1992;p25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4" name="Shape 2004"/>
        <p:cNvGrpSpPr/>
        <p:nvPr/>
      </p:nvGrpSpPr>
      <p:grpSpPr>
        <a:xfrm>
          <a:off x="0" y="0"/>
          <a:ext cx="0" cy="0"/>
          <a:chOff x="0" y="0"/>
          <a:chExt cx="0" cy="0"/>
        </a:xfrm>
      </p:grpSpPr>
      <p:sp>
        <p:nvSpPr>
          <p:cNvPr id="2005" name="Google Shape;2005;p25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06" name="Google Shape;2006;p25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8" name="Shape 2018"/>
        <p:cNvGrpSpPr/>
        <p:nvPr/>
      </p:nvGrpSpPr>
      <p:grpSpPr>
        <a:xfrm>
          <a:off x="0" y="0"/>
          <a:ext cx="0" cy="0"/>
          <a:chOff x="0" y="0"/>
          <a:chExt cx="0" cy="0"/>
        </a:xfrm>
      </p:grpSpPr>
      <p:sp>
        <p:nvSpPr>
          <p:cNvPr id="2019" name="Google Shape;2019;p25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20" name="Google Shape;2020;p25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1" name="Shape 2051"/>
        <p:cNvGrpSpPr/>
        <p:nvPr/>
      </p:nvGrpSpPr>
      <p:grpSpPr>
        <a:xfrm>
          <a:off x="0" y="0"/>
          <a:ext cx="0" cy="0"/>
          <a:chOff x="0" y="0"/>
          <a:chExt cx="0" cy="0"/>
        </a:xfrm>
      </p:grpSpPr>
      <p:sp>
        <p:nvSpPr>
          <p:cNvPr id="2052" name="Google Shape;2052;p25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53" name="Google Shape;2053;p255: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360"/>
              </a:spcBef>
              <a:spcAft>
                <a:spcPts val="0"/>
              </a:spcAft>
              <a:buSzPts val="1400"/>
              <a:buNone/>
            </a:pPr>
            <a:r>
              <a:t/>
            </a:r>
            <a:endParaRPr/>
          </a:p>
        </p:txBody>
      </p:sp>
      <p:sp>
        <p:nvSpPr>
          <p:cNvPr id="2054" name="Google Shape;2054;p255:notes"/>
          <p:cNvSpPr txBox="1"/>
          <p:nvPr>
            <p:ph idx="3" type="hdr"/>
          </p:nvPr>
        </p:nvSpPr>
        <p:spPr>
          <a:xfrm>
            <a:off x="0" y="0"/>
            <a:ext cx="2929837" cy="4988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
        <p:nvSpPr>
          <p:cNvPr id="2055" name="Google Shape;2055;p255: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0" name="Shape 2070"/>
        <p:cNvGrpSpPr/>
        <p:nvPr/>
      </p:nvGrpSpPr>
      <p:grpSpPr>
        <a:xfrm>
          <a:off x="0" y="0"/>
          <a:ext cx="0" cy="0"/>
          <a:chOff x="0" y="0"/>
          <a:chExt cx="0" cy="0"/>
        </a:xfrm>
      </p:grpSpPr>
      <p:sp>
        <p:nvSpPr>
          <p:cNvPr id="2071" name="Google Shape;2071;p25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72" name="Google Shape;2072;p25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4" name="Shape 2084"/>
        <p:cNvGrpSpPr/>
        <p:nvPr/>
      </p:nvGrpSpPr>
      <p:grpSpPr>
        <a:xfrm>
          <a:off x="0" y="0"/>
          <a:ext cx="0" cy="0"/>
          <a:chOff x="0" y="0"/>
          <a:chExt cx="0" cy="0"/>
        </a:xfrm>
      </p:grpSpPr>
      <p:sp>
        <p:nvSpPr>
          <p:cNvPr id="2085" name="Google Shape;2085;p25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86" name="Google Shape;2086;p25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8" name="Shape 2098"/>
        <p:cNvGrpSpPr/>
        <p:nvPr/>
      </p:nvGrpSpPr>
      <p:grpSpPr>
        <a:xfrm>
          <a:off x="0" y="0"/>
          <a:ext cx="0" cy="0"/>
          <a:chOff x="0" y="0"/>
          <a:chExt cx="0" cy="0"/>
        </a:xfrm>
      </p:grpSpPr>
      <p:sp>
        <p:nvSpPr>
          <p:cNvPr id="2099" name="Google Shape;2099;p25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00" name="Google Shape;2100;p25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15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2" name="Google Shape;262;p15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3" name="Shape 2113"/>
        <p:cNvGrpSpPr/>
        <p:nvPr/>
      </p:nvGrpSpPr>
      <p:grpSpPr>
        <a:xfrm>
          <a:off x="0" y="0"/>
          <a:ext cx="0" cy="0"/>
          <a:chOff x="0" y="0"/>
          <a:chExt cx="0" cy="0"/>
        </a:xfrm>
      </p:grpSpPr>
      <p:sp>
        <p:nvSpPr>
          <p:cNvPr id="2114" name="Google Shape;2114;p25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15" name="Google Shape;2115;p25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7" name="Shape 2127"/>
        <p:cNvGrpSpPr/>
        <p:nvPr/>
      </p:nvGrpSpPr>
      <p:grpSpPr>
        <a:xfrm>
          <a:off x="0" y="0"/>
          <a:ext cx="0" cy="0"/>
          <a:chOff x="0" y="0"/>
          <a:chExt cx="0" cy="0"/>
        </a:xfrm>
      </p:grpSpPr>
      <p:sp>
        <p:nvSpPr>
          <p:cNvPr id="2128" name="Google Shape;2128;p26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29" name="Google Shape;2129;p26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1" name="Shape 2141"/>
        <p:cNvGrpSpPr/>
        <p:nvPr/>
      </p:nvGrpSpPr>
      <p:grpSpPr>
        <a:xfrm>
          <a:off x="0" y="0"/>
          <a:ext cx="0" cy="0"/>
          <a:chOff x="0" y="0"/>
          <a:chExt cx="0" cy="0"/>
        </a:xfrm>
      </p:grpSpPr>
      <p:sp>
        <p:nvSpPr>
          <p:cNvPr id="2142" name="Google Shape;2142;p26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43" name="Google Shape;2143;p26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7" name="Shape 2157"/>
        <p:cNvGrpSpPr/>
        <p:nvPr/>
      </p:nvGrpSpPr>
      <p:grpSpPr>
        <a:xfrm>
          <a:off x="0" y="0"/>
          <a:ext cx="0" cy="0"/>
          <a:chOff x="0" y="0"/>
          <a:chExt cx="0" cy="0"/>
        </a:xfrm>
      </p:grpSpPr>
      <p:sp>
        <p:nvSpPr>
          <p:cNvPr id="2158" name="Google Shape;2158;p26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59" name="Google Shape;2159;p26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2" name="Shape 2172"/>
        <p:cNvGrpSpPr/>
        <p:nvPr/>
      </p:nvGrpSpPr>
      <p:grpSpPr>
        <a:xfrm>
          <a:off x="0" y="0"/>
          <a:ext cx="0" cy="0"/>
          <a:chOff x="0" y="0"/>
          <a:chExt cx="0" cy="0"/>
        </a:xfrm>
      </p:grpSpPr>
      <p:sp>
        <p:nvSpPr>
          <p:cNvPr id="2173" name="Google Shape;2173;p26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74" name="Google Shape;2174;p26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7" name="Shape 2187"/>
        <p:cNvGrpSpPr/>
        <p:nvPr/>
      </p:nvGrpSpPr>
      <p:grpSpPr>
        <a:xfrm>
          <a:off x="0" y="0"/>
          <a:ext cx="0" cy="0"/>
          <a:chOff x="0" y="0"/>
          <a:chExt cx="0" cy="0"/>
        </a:xfrm>
      </p:grpSpPr>
      <p:sp>
        <p:nvSpPr>
          <p:cNvPr id="2188" name="Google Shape;2188;p26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89" name="Google Shape;2189;p26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1" name="Shape 2201"/>
        <p:cNvGrpSpPr/>
        <p:nvPr/>
      </p:nvGrpSpPr>
      <p:grpSpPr>
        <a:xfrm>
          <a:off x="0" y="0"/>
          <a:ext cx="0" cy="0"/>
          <a:chOff x="0" y="0"/>
          <a:chExt cx="0" cy="0"/>
        </a:xfrm>
      </p:grpSpPr>
      <p:sp>
        <p:nvSpPr>
          <p:cNvPr id="2202" name="Google Shape;2202;p26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03" name="Google Shape;2203;p26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5" name="Shape 2215"/>
        <p:cNvGrpSpPr/>
        <p:nvPr/>
      </p:nvGrpSpPr>
      <p:grpSpPr>
        <a:xfrm>
          <a:off x="0" y="0"/>
          <a:ext cx="0" cy="0"/>
          <a:chOff x="0" y="0"/>
          <a:chExt cx="0" cy="0"/>
        </a:xfrm>
      </p:grpSpPr>
      <p:sp>
        <p:nvSpPr>
          <p:cNvPr id="2216" name="Google Shape;2216;p26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17" name="Google Shape;2217;p26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9" name="Shape 2229"/>
        <p:cNvGrpSpPr/>
        <p:nvPr/>
      </p:nvGrpSpPr>
      <p:grpSpPr>
        <a:xfrm>
          <a:off x="0" y="0"/>
          <a:ext cx="0" cy="0"/>
          <a:chOff x="0" y="0"/>
          <a:chExt cx="0" cy="0"/>
        </a:xfrm>
      </p:grpSpPr>
      <p:sp>
        <p:nvSpPr>
          <p:cNvPr id="2230" name="Google Shape;2230;p26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31" name="Google Shape;2231;p26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3" name="Shape 2243"/>
        <p:cNvGrpSpPr/>
        <p:nvPr/>
      </p:nvGrpSpPr>
      <p:grpSpPr>
        <a:xfrm>
          <a:off x="0" y="0"/>
          <a:ext cx="0" cy="0"/>
          <a:chOff x="0" y="0"/>
          <a:chExt cx="0" cy="0"/>
        </a:xfrm>
      </p:grpSpPr>
      <p:sp>
        <p:nvSpPr>
          <p:cNvPr id="2244" name="Google Shape;2244;p26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45" name="Google Shape;2245;p26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15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83" name="Google Shape;283;p15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7" name="Shape 2257"/>
        <p:cNvGrpSpPr/>
        <p:nvPr/>
      </p:nvGrpSpPr>
      <p:grpSpPr>
        <a:xfrm>
          <a:off x="0" y="0"/>
          <a:ext cx="0" cy="0"/>
          <a:chOff x="0" y="0"/>
          <a:chExt cx="0" cy="0"/>
        </a:xfrm>
      </p:grpSpPr>
      <p:sp>
        <p:nvSpPr>
          <p:cNvPr id="2258" name="Google Shape;2258;p26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59" name="Google Shape;2259;p26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7" name="Shape 2277"/>
        <p:cNvGrpSpPr/>
        <p:nvPr/>
      </p:nvGrpSpPr>
      <p:grpSpPr>
        <a:xfrm>
          <a:off x="0" y="0"/>
          <a:ext cx="0" cy="0"/>
          <a:chOff x="0" y="0"/>
          <a:chExt cx="0" cy="0"/>
        </a:xfrm>
      </p:grpSpPr>
      <p:sp>
        <p:nvSpPr>
          <p:cNvPr id="2278" name="Google Shape;2278;p27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79" name="Google Shape;2279;p27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1" name="Shape 2291"/>
        <p:cNvGrpSpPr/>
        <p:nvPr/>
      </p:nvGrpSpPr>
      <p:grpSpPr>
        <a:xfrm>
          <a:off x="0" y="0"/>
          <a:ext cx="0" cy="0"/>
          <a:chOff x="0" y="0"/>
          <a:chExt cx="0" cy="0"/>
        </a:xfrm>
      </p:grpSpPr>
      <p:sp>
        <p:nvSpPr>
          <p:cNvPr id="2292" name="Google Shape;2292;p27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93" name="Google Shape;2293;p27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5" name="Shape 2305"/>
        <p:cNvGrpSpPr/>
        <p:nvPr/>
      </p:nvGrpSpPr>
      <p:grpSpPr>
        <a:xfrm>
          <a:off x="0" y="0"/>
          <a:ext cx="0" cy="0"/>
          <a:chOff x="0" y="0"/>
          <a:chExt cx="0" cy="0"/>
        </a:xfrm>
      </p:grpSpPr>
      <p:sp>
        <p:nvSpPr>
          <p:cNvPr id="2306" name="Google Shape;2306;p27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07" name="Google Shape;2307;p27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9" name="Shape 2319"/>
        <p:cNvGrpSpPr/>
        <p:nvPr/>
      </p:nvGrpSpPr>
      <p:grpSpPr>
        <a:xfrm>
          <a:off x="0" y="0"/>
          <a:ext cx="0" cy="0"/>
          <a:chOff x="0" y="0"/>
          <a:chExt cx="0" cy="0"/>
        </a:xfrm>
      </p:grpSpPr>
      <p:sp>
        <p:nvSpPr>
          <p:cNvPr id="2320" name="Google Shape;2320;p27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21" name="Google Shape;2321;p27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4" name="Shape 2334"/>
        <p:cNvGrpSpPr/>
        <p:nvPr/>
      </p:nvGrpSpPr>
      <p:grpSpPr>
        <a:xfrm>
          <a:off x="0" y="0"/>
          <a:ext cx="0" cy="0"/>
          <a:chOff x="0" y="0"/>
          <a:chExt cx="0" cy="0"/>
        </a:xfrm>
      </p:grpSpPr>
      <p:sp>
        <p:nvSpPr>
          <p:cNvPr id="2335" name="Google Shape;2335;p27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36" name="Google Shape;2336;p27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0" name="Shape 2350"/>
        <p:cNvGrpSpPr/>
        <p:nvPr/>
      </p:nvGrpSpPr>
      <p:grpSpPr>
        <a:xfrm>
          <a:off x="0" y="0"/>
          <a:ext cx="0" cy="0"/>
          <a:chOff x="0" y="0"/>
          <a:chExt cx="0" cy="0"/>
        </a:xfrm>
      </p:grpSpPr>
      <p:sp>
        <p:nvSpPr>
          <p:cNvPr id="2351" name="Google Shape;2351;p27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52" name="Google Shape;2352;p27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5" name="Shape 2365"/>
        <p:cNvGrpSpPr/>
        <p:nvPr/>
      </p:nvGrpSpPr>
      <p:grpSpPr>
        <a:xfrm>
          <a:off x="0" y="0"/>
          <a:ext cx="0" cy="0"/>
          <a:chOff x="0" y="0"/>
          <a:chExt cx="0" cy="0"/>
        </a:xfrm>
      </p:grpSpPr>
      <p:sp>
        <p:nvSpPr>
          <p:cNvPr id="2366" name="Google Shape;2366;p27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67" name="Google Shape;2367;p27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9" name="Shape 2379"/>
        <p:cNvGrpSpPr/>
        <p:nvPr/>
      </p:nvGrpSpPr>
      <p:grpSpPr>
        <a:xfrm>
          <a:off x="0" y="0"/>
          <a:ext cx="0" cy="0"/>
          <a:chOff x="0" y="0"/>
          <a:chExt cx="0" cy="0"/>
        </a:xfrm>
      </p:grpSpPr>
      <p:sp>
        <p:nvSpPr>
          <p:cNvPr id="2380" name="Google Shape;2380;p27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81" name="Google Shape;2381;p27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3" name="Shape 2393"/>
        <p:cNvGrpSpPr/>
        <p:nvPr/>
      </p:nvGrpSpPr>
      <p:grpSpPr>
        <a:xfrm>
          <a:off x="0" y="0"/>
          <a:ext cx="0" cy="0"/>
          <a:chOff x="0" y="0"/>
          <a:chExt cx="0" cy="0"/>
        </a:xfrm>
      </p:grpSpPr>
      <p:sp>
        <p:nvSpPr>
          <p:cNvPr id="2394" name="Google Shape;2394;p27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95" name="Google Shape;2395;p27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5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95" name="Google Shape;295;p15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7" name="Shape 2407"/>
        <p:cNvGrpSpPr/>
        <p:nvPr/>
      </p:nvGrpSpPr>
      <p:grpSpPr>
        <a:xfrm>
          <a:off x="0" y="0"/>
          <a:ext cx="0" cy="0"/>
          <a:chOff x="0" y="0"/>
          <a:chExt cx="0" cy="0"/>
        </a:xfrm>
      </p:grpSpPr>
      <p:sp>
        <p:nvSpPr>
          <p:cNvPr id="2408" name="Google Shape;2408;p27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09" name="Google Shape;2409;p27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0" name="Shape 2420"/>
        <p:cNvGrpSpPr/>
        <p:nvPr/>
      </p:nvGrpSpPr>
      <p:grpSpPr>
        <a:xfrm>
          <a:off x="0" y="0"/>
          <a:ext cx="0" cy="0"/>
          <a:chOff x="0" y="0"/>
          <a:chExt cx="0" cy="0"/>
        </a:xfrm>
      </p:grpSpPr>
      <p:sp>
        <p:nvSpPr>
          <p:cNvPr id="2421" name="Google Shape;2421;p28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22" name="Google Shape;2422;p28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4" name="Shape 2434"/>
        <p:cNvGrpSpPr/>
        <p:nvPr/>
      </p:nvGrpSpPr>
      <p:grpSpPr>
        <a:xfrm>
          <a:off x="0" y="0"/>
          <a:ext cx="0" cy="0"/>
          <a:chOff x="0" y="0"/>
          <a:chExt cx="0" cy="0"/>
        </a:xfrm>
      </p:grpSpPr>
      <p:sp>
        <p:nvSpPr>
          <p:cNvPr id="2435" name="Google Shape;2435;p28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36" name="Google Shape;2436;p28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8" name="Shape 2448"/>
        <p:cNvGrpSpPr/>
        <p:nvPr/>
      </p:nvGrpSpPr>
      <p:grpSpPr>
        <a:xfrm>
          <a:off x="0" y="0"/>
          <a:ext cx="0" cy="0"/>
          <a:chOff x="0" y="0"/>
          <a:chExt cx="0" cy="0"/>
        </a:xfrm>
      </p:grpSpPr>
      <p:sp>
        <p:nvSpPr>
          <p:cNvPr id="2449" name="Google Shape;2449;p28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50" name="Google Shape;2450;p28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2" name="Shape 2462"/>
        <p:cNvGrpSpPr/>
        <p:nvPr/>
      </p:nvGrpSpPr>
      <p:grpSpPr>
        <a:xfrm>
          <a:off x="0" y="0"/>
          <a:ext cx="0" cy="0"/>
          <a:chOff x="0" y="0"/>
          <a:chExt cx="0" cy="0"/>
        </a:xfrm>
      </p:grpSpPr>
      <p:sp>
        <p:nvSpPr>
          <p:cNvPr id="2463" name="Google Shape;2463;p28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64" name="Google Shape;2464;p28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6" name="Shape 2476"/>
        <p:cNvGrpSpPr/>
        <p:nvPr/>
      </p:nvGrpSpPr>
      <p:grpSpPr>
        <a:xfrm>
          <a:off x="0" y="0"/>
          <a:ext cx="0" cy="0"/>
          <a:chOff x="0" y="0"/>
          <a:chExt cx="0" cy="0"/>
        </a:xfrm>
      </p:grpSpPr>
      <p:sp>
        <p:nvSpPr>
          <p:cNvPr id="2477" name="Google Shape;2477;p28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78" name="Google Shape;2478;p28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0" name="Shape 2490"/>
        <p:cNvGrpSpPr/>
        <p:nvPr/>
      </p:nvGrpSpPr>
      <p:grpSpPr>
        <a:xfrm>
          <a:off x="0" y="0"/>
          <a:ext cx="0" cy="0"/>
          <a:chOff x="0" y="0"/>
          <a:chExt cx="0" cy="0"/>
        </a:xfrm>
      </p:grpSpPr>
      <p:sp>
        <p:nvSpPr>
          <p:cNvPr id="2491" name="Google Shape;2491;p28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92" name="Google Shape;2492;p28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4" name="Shape 2504"/>
        <p:cNvGrpSpPr/>
        <p:nvPr/>
      </p:nvGrpSpPr>
      <p:grpSpPr>
        <a:xfrm>
          <a:off x="0" y="0"/>
          <a:ext cx="0" cy="0"/>
          <a:chOff x="0" y="0"/>
          <a:chExt cx="0" cy="0"/>
        </a:xfrm>
      </p:grpSpPr>
      <p:sp>
        <p:nvSpPr>
          <p:cNvPr id="2505" name="Google Shape;2505;p28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06" name="Google Shape;2506;p28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8" name="Shape 2518"/>
        <p:cNvGrpSpPr/>
        <p:nvPr/>
      </p:nvGrpSpPr>
      <p:grpSpPr>
        <a:xfrm>
          <a:off x="0" y="0"/>
          <a:ext cx="0" cy="0"/>
          <a:chOff x="0" y="0"/>
          <a:chExt cx="0" cy="0"/>
        </a:xfrm>
      </p:grpSpPr>
      <p:sp>
        <p:nvSpPr>
          <p:cNvPr id="2519" name="Google Shape;2519;p28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20" name="Google Shape;2520;p28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2" name="Shape 2532"/>
        <p:cNvGrpSpPr/>
        <p:nvPr/>
      </p:nvGrpSpPr>
      <p:grpSpPr>
        <a:xfrm>
          <a:off x="0" y="0"/>
          <a:ext cx="0" cy="0"/>
          <a:chOff x="0" y="0"/>
          <a:chExt cx="0" cy="0"/>
        </a:xfrm>
      </p:grpSpPr>
      <p:sp>
        <p:nvSpPr>
          <p:cNvPr id="2533" name="Google Shape;2533;p28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34" name="Google Shape;2534;p28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15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09" name="Google Shape;309;p15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6" name="Shape 2546"/>
        <p:cNvGrpSpPr/>
        <p:nvPr/>
      </p:nvGrpSpPr>
      <p:grpSpPr>
        <a:xfrm>
          <a:off x="0" y="0"/>
          <a:ext cx="0" cy="0"/>
          <a:chOff x="0" y="0"/>
          <a:chExt cx="0" cy="0"/>
        </a:xfrm>
      </p:grpSpPr>
      <p:sp>
        <p:nvSpPr>
          <p:cNvPr id="2547" name="Google Shape;2547;p28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48" name="Google Shape;2548;p28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9" name="Shape 2559"/>
        <p:cNvGrpSpPr/>
        <p:nvPr/>
      </p:nvGrpSpPr>
      <p:grpSpPr>
        <a:xfrm>
          <a:off x="0" y="0"/>
          <a:ext cx="0" cy="0"/>
          <a:chOff x="0" y="0"/>
          <a:chExt cx="0" cy="0"/>
        </a:xfrm>
      </p:grpSpPr>
      <p:sp>
        <p:nvSpPr>
          <p:cNvPr id="2560" name="Google Shape;2560;p29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61" name="Google Shape;2561;p29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3" name="Shape 2573"/>
        <p:cNvGrpSpPr/>
        <p:nvPr/>
      </p:nvGrpSpPr>
      <p:grpSpPr>
        <a:xfrm>
          <a:off x="0" y="0"/>
          <a:ext cx="0" cy="0"/>
          <a:chOff x="0" y="0"/>
          <a:chExt cx="0" cy="0"/>
        </a:xfrm>
      </p:grpSpPr>
      <p:sp>
        <p:nvSpPr>
          <p:cNvPr id="2574" name="Google Shape;2574;p29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75" name="Google Shape;2575;p29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7" name="Shape 2587"/>
        <p:cNvGrpSpPr/>
        <p:nvPr/>
      </p:nvGrpSpPr>
      <p:grpSpPr>
        <a:xfrm>
          <a:off x="0" y="0"/>
          <a:ext cx="0" cy="0"/>
          <a:chOff x="0" y="0"/>
          <a:chExt cx="0" cy="0"/>
        </a:xfrm>
      </p:grpSpPr>
      <p:sp>
        <p:nvSpPr>
          <p:cNvPr id="2588" name="Google Shape;2588;p29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89" name="Google Shape;2589;p29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15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24" name="Google Shape;324;p155: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228600" lvl="0" marL="457200" rtl="0" algn="l">
              <a:lnSpc>
                <a:spcPct val="100000"/>
              </a:lnSpc>
              <a:spcBef>
                <a:spcPts val="0"/>
              </a:spcBef>
              <a:spcAft>
                <a:spcPts val="0"/>
              </a:spcAft>
              <a:buSzPts val="1400"/>
              <a:buNone/>
            </a:pPr>
            <a:r>
              <a:t/>
            </a:r>
            <a:endParaRPr/>
          </a:p>
        </p:txBody>
      </p:sp>
      <p:sp>
        <p:nvSpPr>
          <p:cNvPr id="325" name="Google Shape;325;p155: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
        <p:nvSpPr>
          <p:cNvPr id="326" name="Google Shape;326;p155:notes"/>
          <p:cNvSpPr txBox="1"/>
          <p:nvPr>
            <p:ph idx="3" type="hdr"/>
          </p:nvPr>
        </p:nvSpPr>
        <p:spPr>
          <a:xfrm>
            <a:off x="0" y="0"/>
            <a:ext cx="2929837" cy="4988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15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44" name="Google Shape;344;p15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15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60" name="Google Shape;360;p15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15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78" name="Google Shape;378;p15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5" name="Google Shape;105;p2: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 name="Google Shape;106;p2:notes"/>
          <p:cNvSpPr txBox="1"/>
          <p:nvPr>
            <p:ph idx="3" type="hdr"/>
          </p:nvPr>
        </p:nvSpPr>
        <p:spPr>
          <a:xfrm>
            <a:off x="0" y="0"/>
            <a:ext cx="2929837" cy="4988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
        <p:nvSpPr>
          <p:cNvPr id="107" name="Google Shape;107;p2: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15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94" name="Google Shape;394;p15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16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09" name="Google Shape;409;p16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16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4" name="Google Shape;424;p16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16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41" name="Google Shape;441;p16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16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56" name="Google Shape;456;p16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p16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73" name="Google Shape;473;p16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p16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90" name="Google Shape;490;p16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p16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07" name="Google Shape;507;p16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p16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24" name="Google Shape;524;p16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16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39" name="Google Shape;539;p16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3: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20" name="Google Shape;120;p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p16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54" name="Google Shape;554;p16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p17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71" name="Google Shape;571;p17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p17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88" name="Google Shape;588;p17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p17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04" name="Google Shape;604;p17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p17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20" name="Google Shape;620;p17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p17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36" name="Google Shape;636;p17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p17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50" name="Google Shape;650;p17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p17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64" name="Google Shape;664;p17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p17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82" name="Google Shape;682;p17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p17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97" name="Google Shape;697;p17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49: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34" name="Google Shape;134;p14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p17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08" name="Google Shape;708;p17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p18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22" name="Google Shape;722;p18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p18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36" name="Google Shape;736;p18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p18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51" name="Google Shape;751;p18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p18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67" name="Google Shape;767;p183: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rmAutofit/>
          </a:bodyPr>
          <a:lstStyle/>
          <a:p>
            <a:pPr indent="-228600" lvl="0" marL="457200" marR="0" rtl="0" algn="l">
              <a:lnSpc>
                <a:spcPct val="100000"/>
              </a:lnSpc>
              <a:spcBef>
                <a:spcPts val="360"/>
              </a:spcBef>
              <a:spcAft>
                <a:spcPts val="0"/>
              </a:spcAft>
              <a:buSzPts val="1400"/>
              <a:buNone/>
            </a:pPr>
            <a:r>
              <a:t/>
            </a:r>
            <a:endParaRPr/>
          </a:p>
        </p:txBody>
      </p:sp>
      <p:sp>
        <p:nvSpPr>
          <p:cNvPr id="768" name="Google Shape;768;p183: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p18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83" name="Google Shape;783;p18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p18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98" name="Google Shape;798;p18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p18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15" name="Google Shape;815;p18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p18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30" name="Google Shape;830;p18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p18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47" name="Google Shape;847;p18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8" name="Google Shape;148;p4: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9" name="Google Shape;149;p4: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solidFill>
                  <a:srgbClr val="000000"/>
                </a:solidFill>
              </a:rPr>
              <a:t>‹#›</a:t>
            </a:fld>
            <a:endParaRPr>
              <a:solidFill>
                <a:srgbClr val="000000"/>
              </a:solidFill>
            </a:endParaRPr>
          </a:p>
        </p:txBody>
      </p:sp>
      <p:sp>
        <p:nvSpPr>
          <p:cNvPr id="150" name="Google Shape;150;p4:notes"/>
          <p:cNvSpPr txBox="1"/>
          <p:nvPr>
            <p:ph idx="3" type="hdr"/>
          </p:nvPr>
        </p:nvSpPr>
        <p:spPr>
          <a:xfrm>
            <a:off x="0" y="0"/>
            <a:ext cx="2929837" cy="4988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000000"/>
                </a:solidFill>
              </a:rPr>
              <a:t>MIT-WPU</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p18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62" name="Google Shape;862;p18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p19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79" name="Google Shape;879;p19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p19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94" name="Google Shape;894;p19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p19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09" name="Google Shape;909;p19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p19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23" name="Google Shape;923;p19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p19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39" name="Google Shape;939;p19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 name="Shape 952"/>
        <p:cNvGrpSpPr/>
        <p:nvPr/>
      </p:nvGrpSpPr>
      <p:grpSpPr>
        <a:xfrm>
          <a:off x="0" y="0"/>
          <a:ext cx="0" cy="0"/>
          <a:chOff x="0" y="0"/>
          <a:chExt cx="0" cy="0"/>
        </a:xfrm>
      </p:grpSpPr>
      <p:sp>
        <p:nvSpPr>
          <p:cNvPr id="953" name="Google Shape;953;p19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54" name="Google Shape;954;p19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p19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70" name="Google Shape;970;p19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 name="Shape 982"/>
        <p:cNvGrpSpPr/>
        <p:nvPr/>
      </p:nvGrpSpPr>
      <p:grpSpPr>
        <a:xfrm>
          <a:off x="0" y="0"/>
          <a:ext cx="0" cy="0"/>
          <a:chOff x="0" y="0"/>
          <a:chExt cx="0" cy="0"/>
        </a:xfrm>
      </p:grpSpPr>
      <p:sp>
        <p:nvSpPr>
          <p:cNvPr id="983" name="Google Shape;983;p19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84" name="Google Shape;984;p19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p19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02" name="Google Shape;1002;p19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6" name="Google Shape;166;p5: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7" name="Google Shape;167;p5: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solidFill>
                  <a:srgbClr val="000000"/>
                </a:solidFill>
              </a:rPr>
              <a:t>‹#›</a:t>
            </a:fld>
            <a:endParaRPr>
              <a:solidFill>
                <a:srgbClr val="000000"/>
              </a:solidFill>
            </a:endParaRPr>
          </a:p>
        </p:txBody>
      </p:sp>
      <p:sp>
        <p:nvSpPr>
          <p:cNvPr id="168" name="Google Shape;168;p5:notes"/>
          <p:cNvSpPr txBox="1"/>
          <p:nvPr>
            <p:ph idx="3" type="hdr"/>
          </p:nvPr>
        </p:nvSpPr>
        <p:spPr>
          <a:xfrm>
            <a:off x="0" y="0"/>
            <a:ext cx="2929837" cy="4988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000000"/>
                </a:solidFill>
              </a:rPr>
              <a:t>MIT-WPU</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p19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18" name="Google Shape;1018;p19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p20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34" name="Google Shape;1034;p20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p20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50" name="Google Shape;1050;p20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p20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67" name="Google Shape;1067;p20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p20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81" name="Google Shape;1081;p20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5" name="Shape 1095"/>
        <p:cNvGrpSpPr/>
        <p:nvPr/>
      </p:nvGrpSpPr>
      <p:grpSpPr>
        <a:xfrm>
          <a:off x="0" y="0"/>
          <a:ext cx="0" cy="0"/>
          <a:chOff x="0" y="0"/>
          <a:chExt cx="0" cy="0"/>
        </a:xfrm>
      </p:grpSpPr>
      <p:sp>
        <p:nvSpPr>
          <p:cNvPr id="1096" name="Google Shape;1096;p20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97" name="Google Shape;1097;p20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 name="Shape 1109"/>
        <p:cNvGrpSpPr/>
        <p:nvPr/>
      </p:nvGrpSpPr>
      <p:grpSpPr>
        <a:xfrm>
          <a:off x="0" y="0"/>
          <a:ext cx="0" cy="0"/>
          <a:chOff x="0" y="0"/>
          <a:chExt cx="0" cy="0"/>
        </a:xfrm>
      </p:grpSpPr>
      <p:sp>
        <p:nvSpPr>
          <p:cNvPr id="1110" name="Google Shape;1110;p20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11" name="Google Shape;1111;p20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 name="Shape 1142"/>
        <p:cNvGrpSpPr/>
        <p:nvPr/>
      </p:nvGrpSpPr>
      <p:grpSpPr>
        <a:xfrm>
          <a:off x="0" y="0"/>
          <a:ext cx="0" cy="0"/>
          <a:chOff x="0" y="0"/>
          <a:chExt cx="0" cy="0"/>
        </a:xfrm>
      </p:grpSpPr>
      <p:sp>
        <p:nvSpPr>
          <p:cNvPr id="1143" name="Google Shape;1143;p20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44" name="Google Shape;1144;p20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p20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78" name="Google Shape;1178;p20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p20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11" name="Google Shape;1211;p20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5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82" name="Google Shape;182;p150: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3" name="Google Shape;183;p150: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solidFill>
                  <a:srgbClr val="000000"/>
                </a:solidFill>
              </a:rPr>
              <a:t>‹#›</a:t>
            </a:fld>
            <a:endParaRPr>
              <a:solidFill>
                <a:srgbClr val="000000"/>
              </a:solidFill>
            </a:endParaRPr>
          </a:p>
        </p:txBody>
      </p:sp>
      <p:sp>
        <p:nvSpPr>
          <p:cNvPr id="184" name="Google Shape;184;p150:notes"/>
          <p:cNvSpPr txBox="1"/>
          <p:nvPr>
            <p:ph idx="3" type="hdr"/>
          </p:nvPr>
        </p:nvSpPr>
        <p:spPr>
          <a:xfrm>
            <a:off x="0" y="0"/>
            <a:ext cx="2929837" cy="4988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000000"/>
                </a:solidFill>
              </a:rPr>
              <a:t>MIT-WPU</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2" name="Shape 1222"/>
        <p:cNvGrpSpPr/>
        <p:nvPr/>
      </p:nvGrpSpPr>
      <p:grpSpPr>
        <a:xfrm>
          <a:off x="0" y="0"/>
          <a:ext cx="0" cy="0"/>
          <a:chOff x="0" y="0"/>
          <a:chExt cx="0" cy="0"/>
        </a:xfrm>
      </p:grpSpPr>
      <p:sp>
        <p:nvSpPr>
          <p:cNvPr id="1223" name="Google Shape;1223;p20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24" name="Google Shape;1224;p20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 name="Shape 1237"/>
        <p:cNvGrpSpPr/>
        <p:nvPr/>
      </p:nvGrpSpPr>
      <p:grpSpPr>
        <a:xfrm>
          <a:off x="0" y="0"/>
          <a:ext cx="0" cy="0"/>
          <a:chOff x="0" y="0"/>
          <a:chExt cx="0" cy="0"/>
        </a:xfrm>
      </p:grpSpPr>
      <p:sp>
        <p:nvSpPr>
          <p:cNvPr id="1238" name="Google Shape;1238;p21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39" name="Google Shape;1239;p21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1" name="Shape 1251"/>
        <p:cNvGrpSpPr/>
        <p:nvPr/>
      </p:nvGrpSpPr>
      <p:grpSpPr>
        <a:xfrm>
          <a:off x="0" y="0"/>
          <a:ext cx="0" cy="0"/>
          <a:chOff x="0" y="0"/>
          <a:chExt cx="0" cy="0"/>
        </a:xfrm>
      </p:grpSpPr>
      <p:sp>
        <p:nvSpPr>
          <p:cNvPr id="1252" name="Google Shape;1252;p21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53" name="Google Shape;1253;p21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 name="Shape 1267"/>
        <p:cNvGrpSpPr/>
        <p:nvPr/>
      </p:nvGrpSpPr>
      <p:grpSpPr>
        <a:xfrm>
          <a:off x="0" y="0"/>
          <a:ext cx="0" cy="0"/>
          <a:chOff x="0" y="0"/>
          <a:chExt cx="0" cy="0"/>
        </a:xfrm>
      </p:grpSpPr>
      <p:sp>
        <p:nvSpPr>
          <p:cNvPr id="1268" name="Google Shape;1268;p21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69" name="Google Shape;1269;p21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 name="Shape 1282"/>
        <p:cNvGrpSpPr/>
        <p:nvPr/>
      </p:nvGrpSpPr>
      <p:grpSpPr>
        <a:xfrm>
          <a:off x="0" y="0"/>
          <a:ext cx="0" cy="0"/>
          <a:chOff x="0" y="0"/>
          <a:chExt cx="0" cy="0"/>
        </a:xfrm>
      </p:grpSpPr>
      <p:sp>
        <p:nvSpPr>
          <p:cNvPr id="1283" name="Google Shape;1283;p21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84" name="Google Shape;1284;p21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p21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01" name="Google Shape;1301;p21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 name="Shape 1313"/>
        <p:cNvGrpSpPr/>
        <p:nvPr/>
      </p:nvGrpSpPr>
      <p:grpSpPr>
        <a:xfrm>
          <a:off x="0" y="0"/>
          <a:ext cx="0" cy="0"/>
          <a:chOff x="0" y="0"/>
          <a:chExt cx="0" cy="0"/>
        </a:xfrm>
      </p:grpSpPr>
      <p:sp>
        <p:nvSpPr>
          <p:cNvPr id="1314" name="Google Shape;1314;p21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15" name="Google Shape;1315;p21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8" name="Shape 1328"/>
        <p:cNvGrpSpPr/>
        <p:nvPr/>
      </p:nvGrpSpPr>
      <p:grpSpPr>
        <a:xfrm>
          <a:off x="0" y="0"/>
          <a:ext cx="0" cy="0"/>
          <a:chOff x="0" y="0"/>
          <a:chExt cx="0" cy="0"/>
        </a:xfrm>
      </p:grpSpPr>
      <p:sp>
        <p:nvSpPr>
          <p:cNvPr id="1329" name="Google Shape;1329;p21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30" name="Google Shape;1330;p21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 name="Shape 1342"/>
        <p:cNvGrpSpPr/>
        <p:nvPr/>
      </p:nvGrpSpPr>
      <p:grpSpPr>
        <a:xfrm>
          <a:off x="0" y="0"/>
          <a:ext cx="0" cy="0"/>
          <a:chOff x="0" y="0"/>
          <a:chExt cx="0" cy="0"/>
        </a:xfrm>
      </p:grpSpPr>
      <p:sp>
        <p:nvSpPr>
          <p:cNvPr id="1343" name="Google Shape;1343;p21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44" name="Google Shape;1344;p21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6" name="Shape 1356"/>
        <p:cNvGrpSpPr/>
        <p:nvPr/>
      </p:nvGrpSpPr>
      <p:grpSpPr>
        <a:xfrm>
          <a:off x="0" y="0"/>
          <a:ext cx="0" cy="0"/>
          <a:chOff x="0" y="0"/>
          <a:chExt cx="0" cy="0"/>
        </a:xfrm>
      </p:grpSpPr>
      <p:sp>
        <p:nvSpPr>
          <p:cNvPr id="1357" name="Google Shape;1357;p21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58" name="Google Shape;1358;p21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98" name="Google Shape;198;p6: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9" name="Google Shape;199;p6: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solidFill>
                  <a:srgbClr val="000000"/>
                </a:solidFill>
              </a:rPr>
              <a:t>‹#›</a:t>
            </a:fld>
            <a:endParaRPr>
              <a:solidFill>
                <a:srgbClr val="000000"/>
              </a:solidFill>
            </a:endParaRPr>
          </a:p>
        </p:txBody>
      </p:sp>
      <p:sp>
        <p:nvSpPr>
          <p:cNvPr id="200" name="Google Shape;200;p6:notes"/>
          <p:cNvSpPr txBox="1"/>
          <p:nvPr>
            <p:ph idx="3" type="hdr"/>
          </p:nvPr>
        </p:nvSpPr>
        <p:spPr>
          <a:xfrm>
            <a:off x="0" y="0"/>
            <a:ext cx="2929837" cy="4988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000000"/>
                </a:solidFill>
              </a:rPr>
              <a:t>MIT-WPU</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2" name="Shape 1372"/>
        <p:cNvGrpSpPr/>
        <p:nvPr/>
      </p:nvGrpSpPr>
      <p:grpSpPr>
        <a:xfrm>
          <a:off x="0" y="0"/>
          <a:ext cx="0" cy="0"/>
          <a:chOff x="0" y="0"/>
          <a:chExt cx="0" cy="0"/>
        </a:xfrm>
      </p:grpSpPr>
      <p:sp>
        <p:nvSpPr>
          <p:cNvPr id="1373" name="Google Shape;1373;p21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74" name="Google Shape;1374;p21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 name="Shape 1388"/>
        <p:cNvGrpSpPr/>
        <p:nvPr/>
      </p:nvGrpSpPr>
      <p:grpSpPr>
        <a:xfrm>
          <a:off x="0" y="0"/>
          <a:ext cx="0" cy="0"/>
          <a:chOff x="0" y="0"/>
          <a:chExt cx="0" cy="0"/>
        </a:xfrm>
      </p:grpSpPr>
      <p:sp>
        <p:nvSpPr>
          <p:cNvPr id="1389" name="Google Shape;1389;p22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90" name="Google Shape;1390;p22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7" name="Shape 1437"/>
        <p:cNvGrpSpPr/>
        <p:nvPr/>
      </p:nvGrpSpPr>
      <p:grpSpPr>
        <a:xfrm>
          <a:off x="0" y="0"/>
          <a:ext cx="0" cy="0"/>
          <a:chOff x="0" y="0"/>
          <a:chExt cx="0" cy="0"/>
        </a:xfrm>
      </p:grpSpPr>
      <p:sp>
        <p:nvSpPr>
          <p:cNvPr id="1438" name="Google Shape;1438;p22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439" name="Google Shape;1439;p22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2" name="Shape 1452"/>
        <p:cNvGrpSpPr/>
        <p:nvPr/>
      </p:nvGrpSpPr>
      <p:grpSpPr>
        <a:xfrm>
          <a:off x="0" y="0"/>
          <a:ext cx="0" cy="0"/>
          <a:chOff x="0" y="0"/>
          <a:chExt cx="0" cy="0"/>
        </a:xfrm>
      </p:grpSpPr>
      <p:sp>
        <p:nvSpPr>
          <p:cNvPr id="1453" name="Google Shape;1453;p22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454" name="Google Shape;1454;p22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7" name="Shape 1487"/>
        <p:cNvGrpSpPr/>
        <p:nvPr/>
      </p:nvGrpSpPr>
      <p:grpSpPr>
        <a:xfrm>
          <a:off x="0" y="0"/>
          <a:ext cx="0" cy="0"/>
          <a:chOff x="0" y="0"/>
          <a:chExt cx="0" cy="0"/>
        </a:xfrm>
      </p:grpSpPr>
      <p:sp>
        <p:nvSpPr>
          <p:cNvPr id="1488" name="Google Shape;1488;p22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489" name="Google Shape;1489;p22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4" name="Shape 1524"/>
        <p:cNvGrpSpPr/>
        <p:nvPr/>
      </p:nvGrpSpPr>
      <p:grpSpPr>
        <a:xfrm>
          <a:off x="0" y="0"/>
          <a:ext cx="0" cy="0"/>
          <a:chOff x="0" y="0"/>
          <a:chExt cx="0" cy="0"/>
        </a:xfrm>
      </p:grpSpPr>
      <p:sp>
        <p:nvSpPr>
          <p:cNvPr id="1525" name="Google Shape;1525;p22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26" name="Google Shape;1526;p22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2" name="Shape 1542"/>
        <p:cNvGrpSpPr/>
        <p:nvPr/>
      </p:nvGrpSpPr>
      <p:grpSpPr>
        <a:xfrm>
          <a:off x="0" y="0"/>
          <a:ext cx="0" cy="0"/>
          <a:chOff x="0" y="0"/>
          <a:chExt cx="0" cy="0"/>
        </a:xfrm>
      </p:grpSpPr>
      <p:sp>
        <p:nvSpPr>
          <p:cNvPr id="1543" name="Google Shape;1543;p22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44" name="Google Shape;1544;p22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6" name="Shape 1556"/>
        <p:cNvGrpSpPr/>
        <p:nvPr/>
      </p:nvGrpSpPr>
      <p:grpSpPr>
        <a:xfrm>
          <a:off x="0" y="0"/>
          <a:ext cx="0" cy="0"/>
          <a:chOff x="0" y="0"/>
          <a:chExt cx="0" cy="0"/>
        </a:xfrm>
      </p:grpSpPr>
      <p:sp>
        <p:nvSpPr>
          <p:cNvPr id="1557" name="Google Shape;1557;p22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58" name="Google Shape;1558;p22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1" name="Shape 1571"/>
        <p:cNvGrpSpPr/>
        <p:nvPr/>
      </p:nvGrpSpPr>
      <p:grpSpPr>
        <a:xfrm>
          <a:off x="0" y="0"/>
          <a:ext cx="0" cy="0"/>
          <a:chOff x="0" y="0"/>
          <a:chExt cx="0" cy="0"/>
        </a:xfrm>
      </p:grpSpPr>
      <p:sp>
        <p:nvSpPr>
          <p:cNvPr id="1572" name="Google Shape;1572;p22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73" name="Google Shape;1573;p22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5" name="Shape 1585"/>
        <p:cNvGrpSpPr/>
        <p:nvPr/>
      </p:nvGrpSpPr>
      <p:grpSpPr>
        <a:xfrm>
          <a:off x="0" y="0"/>
          <a:ext cx="0" cy="0"/>
          <a:chOff x="0" y="0"/>
          <a:chExt cx="0" cy="0"/>
        </a:xfrm>
      </p:grpSpPr>
      <p:sp>
        <p:nvSpPr>
          <p:cNvPr id="1586" name="Google Shape;1586;p22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87" name="Google Shape;1587;p22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14" name="Google Shape;214;p7: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5" name="Google Shape;215;p7: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solidFill>
                  <a:srgbClr val="000000"/>
                </a:solidFill>
              </a:rPr>
              <a:t>‹#›</a:t>
            </a:fld>
            <a:endParaRPr>
              <a:solidFill>
                <a:srgbClr val="000000"/>
              </a:solidFill>
            </a:endParaRPr>
          </a:p>
        </p:txBody>
      </p:sp>
      <p:sp>
        <p:nvSpPr>
          <p:cNvPr id="216" name="Google Shape;216;p7:notes"/>
          <p:cNvSpPr txBox="1"/>
          <p:nvPr>
            <p:ph idx="3" type="hdr"/>
          </p:nvPr>
        </p:nvSpPr>
        <p:spPr>
          <a:xfrm>
            <a:off x="0" y="0"/>
            <a:ext cx="2929837" cy="4988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000000"/>
                </a:solidFill>
              </a:rPr>
              <a:t>MIT-WPU</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9" name="Shape 1599"/>
        <p:cNvGrpSpPr/>
        <p:nvPr/>
      </p:nvGrpSpPr>
      <p:grpSpPr>
        <a:xfrm>
          <a:off x="0" y="0"/>
          <a:ext cx="0" cy="0"/>
          <a:chOff x="0" y="0"/>
          <a:chExt cx="0" cy="0"/>
        </a:xfrm>
      </p:grpSpPr>
      <p:sp>
        <p:nvSpPr>
          <p:cNvPr id="1600" name="Google Shape;1600;p22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01" name="Google Shape;1601;p22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4" name="Shape 1614"/>
        <p:cNvGrpSpPr/>
        <p:nvPr/>
      </p:nvGrpSpPr>
      <p:grpSpPr>
        <a:xfrm>
          <a:off x="0" y="0"/>
          <a:ext cx="0" cy="0"/>
          <a:chOff x="0" y="0"/>
          <a:chExt cx="0" cy="0"/>
        </a:xfrm>
      </p:grpSpPr>
      <p:sp>
        <p:nvSpPr>
          <p:cNvPr id="1615" name="Google Shape;1615;p230: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16" name="Google Shape;1616;p230: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7" name="Shape 1637"/>
        <p:cNvGrpSpPr/>
        <p:nvPr/>
      </p:nvGrpSpPr>
      <p:grpSpPr>
        <a:xfrm>
          <a:off x="0" y="0"/>
          <a:ext cx="0" cy="0"/>
          <a:chOff x="0" y="0"/>
          <a:chExt cx="0" cy="0"/>
        </a:xfrm>
      </p:grpSpPr>
      <p:sp>
        <p:nvSpPr>
          <p:cNvPr id="1638" name="Google Shape;1638;p23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9" name="Google Shape;1639;p23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4" name="Shape 1654"/>
        <p:cNvGrpSpPr/>
        <p:nvPr/>
      </p:nvGrpSpPr>
      <p:grpSpPr>
        <a:xfrm>
          <a:off x="0" y="0"/>
          <a:ext cx="0" cy="0"/>
          <a:chOff x="0" y="0"/>
          <a:chExt cx="0" cy="0"/>
        </a:xfrm>
      </p:grpSpPr>
      <p:sp>
        <p:nvSpPr>
          <p:cNvPr id="1655" name="Google Shape;1655;p232: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56" name="Google Shape;1656;p23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6" name="Shape 1676"/>
        <p:cNvGrpSpPr/>
        <p:nvPr/>
      </p:nvGrpSpPr>
      <p:grpSpPr>
        <a:xfrm>
          <a:off x="0" y="0"/>
          <a:ext cx="0" cy="0"/>
          <a:chOff x="0" y="0"/>
          <a:chExt cx="0" cy="0"/>
        </a:xfrm>
      </p:grpSpPr>
      <p:sp>
        <p:nvSpPr>
          <p:cNvPr id="1677" name="Google Shape;1677;p23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78" name="Google Shape;1678;p23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p23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94" name="Google Shape;1694;p23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6" name="Shape 1706"/>
        <p:cNvGrpSpPr/>
        <p:nvPr/>
      </p:nvGrpSpPr>
      <p:grpSpPr>
        <a:xfrm>
          <a:off x="0" y="0"/>
          <a:ext cx="0" cy="0"/>
          <a:chOff x="0" y="0"/>
          <a:chExt cx="0" cy="0"/>
        </a:xfrm>
      </p:grpSpPr>
      <p:sp>
        <p:nvSpPr>
          <p:cNvPr id="1707" name="Google Shape;1707;p23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08" name="Google Shape;1708;p23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2" name="Shape 1722"/>
        <p:cNvGrpSpPr/>
        <p:nvPr/>
      </p:nvGrpSpPr>
      <p:grpSpPr>
        <a:xfrm>
          <a:off x="0" y="0"/>
          <a:ext cx="0" cy="0"/>
          <a:chOff x="0" y="0"/>
          <a:chExt cx="0" cy="0"/>
        </a:xfrm>
      </p:grpSpPr>
      <p:sp>
        <p:nvSpPr>
          <p:cNvPr id="1723" name="Google Shape;1723;p23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24" name="Google Shape;1724;p23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7" name="Shape 1737"/>
        <p:cNvGrpSpPr/>
        <p:nvPr/>
      </p:nvGrpSpPr>
      <p:grpSpPr>
        <a:xfrm>
          <a:off x="0" y="0"/>
          <a:ext cx="0" cy="0"/>
          <a:chOff x="0" y="0"/>
          <a:chExt cx="0" cy="0"/>
        </a:xfrm>
      </p:grpSpPr>
      <p:sp>
        <p:nvSpPr>
          <p:cNvPr id="1738" name="Google Shape;1738;p23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39" name="Google Shape;1739;p23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3" name="Shape 1753"/>
        <p:cNvGrpSpPr/>
        <p:nvPr/>
      </p:nvGrpSpPr>
      <p:grpSpPr>
        <a:xfrm>
          <a:off x="0" y="0"/>
          <a:ext cx="0" cy="0"/>
          <a:chOff x="0" y="0"/>
          <a:chExt cx="0" cy="0"/>
        </a:xfrm>
      </p:grpSpPr>
      <p:sp>
        <p:nvSpPr>
          <p:cNvPr id="1754" name="Google Shape;1754;p23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55" name="Google Shape;1755;p23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6"/>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36"/>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3" name="Shape 73"/>
        <p:cNvGrpSpPr/>
        <p:nvPr/>
      </p:nvGrpSpPr>
      <p:grpSpPr>
        <a:xfrm>
          <a:off x="0" y="0"/>
          <a:ext cx="0" cy="0"/>
          <a:chOff x="0" y="0"/>
          <a:chExt cx="0" cy="0"/>
        </a:xfrm>
      </p:grpSpPr>
      <p:sp>
        <p:nvSpPr>
          <p:cNvPr id="74" name="Google Shape;74;p146"/>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146"/>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14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4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4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79" name="Shape 79"/>
        <p:cNvGrpSpPr/>
        <p:nvPr/>
      </p:nvGrpSpPr>
      <p:grpSpPr>
        <a:xfrm>
          <a:off x="0" y="0"/>
          <a:ext cx="0" cy="0"/>
          <a:chOff x="0" y="0"/>
          <a:chExt cx="0" cy="0"/>
        </a:xfrm>
      </p:grpSpPr>
      <p:sp>
        <p:nvSpPr>
          <p:cNvPr id="80" name="Google Shape;80;p14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4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4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4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84" name="Shape 84"/>
        <p:cNvGrpSpPr/>
        <p:nvPr/>
      </p:nvGrpSpPr>
      <p:grpSpPr>
        <a:xfrm>
          <a:off x="0" y="0"/>
          <a:ext cx="0" cy="0"/>
          <a:chOff x="0" y="0"/>
          <a:chExt cx="0" cy="0"/>
        </a:xfrm>
      </p:grpSpPr>
      <p:sp>
        <p:nvSpPr>
          <p:cNvPr id="85" name="Google Shape;85;p14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14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4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14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3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39"/>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39"/>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40"/>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140"/>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1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41"/>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41"/>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141"/>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41"/>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141"/>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3" name="Shape 53"/>
        <p:cNvGrpSpPr/>
        <p:nvPr/>
      </p:nvGrpSpPr>
      <p:grpSpPr>
        <a:xfrm>
          <a:off x="0" y="0"/>
          <a:ext cx="0" cy="0"/>
          <a:chOff x="0" y="0"/>
          <a:chExt cx="0" cy="0"/>
        </a:xfrm>
      </p:grpSpPr>
      <p:sp>
        <p:nvSpPr>
          <p:cNvPr id="54" name="Google Shape;54;p14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43"/>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6" name="Google Shape;56;p143"/>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7" name="Google Shape;57;p14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14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0" name="Shape 60"/>
        <p:cNvGrpSpPr/>
        <p:nvPr/>
      </p:nvGrpSpPr>
      <p:grpSpPr>
        <a:xfrm>
          <a:off x="0" y="0"/>
          <a:ext cx="0" cy="0"/>
          <a:chOff x="0" y="0"/>
          <a:chExt cx="0" cy="0"/>
        </a:xfrm>
      </p:grpSpPr>
      <p:sp>
        <p:nvSpPr>
          <p:cNvPr id="61" name="Google Shape;61;p14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44"/>
          <p:cNvSpPr/>
          <p:nvPr>
            <p:ph idx="2" type="pic"/>
          </p:nvPr>
        </p:nvSpPr>
        <p:spPr>
          <a:xfrm>
            <a:off x="5183188" y="987425"/>
            <a:ext cx="6172200" cy="4873625"/>
          </a:xfrm>
          <a:prstGeom prst="rect">
            <a:avLst/>
          </a:prstGeom>
          <a:noFill/>
          <a:ln>
            <a:noFill/>
          </a:ln>
        </p:spPr>
      </p:sp>
      <p:sp>
        <p:nvSpPr>
          <p:cNvPr id="63" name="Google Shape;63;p14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4" name="Google Shape;64;p14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14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7" name="Shape 67"/>
        <p:cNvGrpSpPr/>
        <p:nvPr/>
      </p:nvGrpSpPr>
      <p:grpSpPr>
        <a:xfrm>
          <a:off x="0" y="0"/>
          <a:ext cx="0" cy="0"/>
          <a:chOff x="0" y="0"/>
          <a:chExt cx="0" cy="0"/>
        </a:xfrm>
      </p:grpSpPr>
      <p:sp>
        <p:nvSpPr>
          <p:cNvPr id="68" name="Google Shape;68;p14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45"/>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 name="Google Shape;70;p14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4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4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3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 name="Google Shape;13;p1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4" name="Google Shape;14;p1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jpg"/><Relationship Id="rId4" Type="http://schemas.openxmlformats.org/officeDocument/2006/relationships/image" Target="../media/image3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0.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0.xml"/><Relationship Id="rId3" Type="http://schemas.openxmlformats.org/officeDocument/2006/relationships/image" Target="../media/image7.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1.xml"/><Relationship Id="rId3" Type="http://schemas.openxmlformats.org/officeDocument/2006/relationships/image" Target="../media/image7.png"/><Relationship Id="rId4" Type="http://schemas.openxmlformats.org/officeDocument/2006/relationships/image" Target="../media/image92.pn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2.xml"/><Relationship Id="rId3" Type="http://schemas.openxmlformats.org/officeDocument/2006/relationships/image" Target="../media/image7.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3.xml"/><Relationship Id="rId3" Type="http://schemas.openxmlformats.org/officeDocument/2006/relationships/image" Target="../media/image7.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4.xml"/><Relationship Id="rId3" Type="http://schemas.openxmlformats.org/officeDocument/2006/relationships/image" Target="../media/image7.png"/><Relationship Id="rId4" Type="http://schemas.openxmlformats.org/officeDocument/2006/relationships/image" Target="../media/image88.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5.xml"/><Relationship Id="rId3" Type="http://schemas.openxmlformats.org/officeDocument/2006/relationships/image" Target="../media/image7.png"/><Relationship Id="rId4" Type="http://schemas.openxmlformats.org/officeDocument/2006/relationships/image" Target="../media/image91.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6.xml"/><Relationship Id="rId3" Type="http://schemas.openxmlformats.org/officeDocument/2006/relationships/image" Target="../media/image95.png"/><Relationship Id="rId4" Type="http://schemas.openxmlformats.org/officeDocument/2006/relationships/image" Target="../media/image7.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7.xml"/><Relationship Id="rId3" Type="http://schemas.openxmlformats.org/officeDocument/2006/relationships/image" Target="../media/image7.png"/><Relationship Id="rId4" Type="http://schemas.openxmlformats.org/officeDocument/2006/relationships/image" Target="../media/image118.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8.xml"/><Relationship Id="rId3" Type="http://schemas.openxmlformats.org/officeDocument/2006/relationships/image" Target="../media/image7.png"/><Relationship Id="rId4" Type="http://schemas.openxmlformats.org/officeDocument/2006/relationships/image" Target="../media/image118.png"/><Relationship Id="rId5" Type="http://schemas.openxmlformats.org/officeDocument/2006/relationships/image" Target="../media/image101.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9.xml"/><Relationship Id="rId3" Type="http://schemas.openxmlformats.org/officeDocument/2006/relationships/image" Target="../media/image7.png"/><Relationship Id="rId4" Type="http://schemas.openxmlformats.org/officeDocument/2006/relationships/image" Target="../media/image1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0.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0.xml"/><Relationship Id="rId3" Type="http://schemas.openxmlformats.org/officeDocument/2006/relationships/image" Target="../media/image7.png"/><Relationship Id="rId4" Type="http://schemas.openxmlformats.org/officeDocument/2006/relationships/image" Target="../media/image97.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1.xml"/><Relationship Id="rId3" Type="http://schemas.openxmlformats.org/officeDocument/2006/relationships/image" Target="../media/image7.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2.xml"/><Relationship Id="rId3" Type="http://schemas.openxmlformats.org/officeDocument/2006/relationships/image" Target="../media/image7.png"/><Relationship Id="rId4" Type="http://schemas.openxmlformats.org/officeDocument/2006/relationships/image" Target="../media/image98.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3.xml"/><Relationship Id="rId3" Type="http://schemas.openxmlformats.org/officeDocument/2006/relationships/image" Target="../media/image7.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4.xml"/><Relationship Id="rId3" Type="http://schemas.openxmlformats.org/officeDocument/2006/relationships/image" Target="../media/image7.png"/><Relationship Id="rId4" Type="http://schemas.openxmlformats.org/officeDocument/2006/relationships/image" Target="../media/image112.pn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5.xml"/><Relationship Id="rId3" Type="http://schemas.openxmlformats.org/officeDocument/2006/relationships/image" Target="../media/image7.png"/><Relationship Id="rId4" Type="http://schemas.openxmlformats.org/officeDocument/2006/relationships/image" Target="../media/image107.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6.xml"/><Relationship Id="rId3" Type="http://schemas.openxmlformats.org/officeDocument/2006/relationships/image" Target="../media/image7.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7.xml"/><Relationship Id="rId3" Type="http://schemas.openxmlformats.org/officeDocument/2006/relationships/image" Target="../media/image7.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8.xml"/><Relationship Id="rId3" Type="http://schemas.openxmlformats.org/officeDocument/2006/relationships/image" Target="../media/image7.pn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9.xml"/><Relationship Id="rId3" Type="http://schemas.openxmlformats.org/officeDocument/2006/relationships/image" Target="../media/image7.png"/><Relationship Id="rId4" Type="http://schemas.openxmlformats.org/officeDocument/2006/relationships/image" Target="../media/image117.png"/></Relationships>
</file>

<file path=ppt/slides/_rels/slide12.xml.rels><?xml version="1.0" encoding="UTF-8" standalone="yes"?><Relationships xmlns="http://schemas.openxmlformats.org/package/2006/relationships"><Relationship Id="rId11" Type="http://schemas.openxmlformats.org/officeDocument/2006/relationships/image" Target="../media/image25.png"/><Relationship Id="rId10" Type="http://schemas.openxmlformats.org/officeDocument/2006/relationships/image" Target="../media/image3.png"/><Relationship Id="rId13" Type="http://schemas.openxmlformats.org/officeDocument/2006/relationships/image" Target="../media/image6.png"/><Relationship Id="rId12"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jpg"/><Relationship Id="rId4" Type="http://schemas.openxmlformats.org/officeDocument/2006/relationships/image" Target="../media/image24.png"/><Relationship Id="rId9" Type="http://schemas.openxmlformats.org/officeDocument/2006/relationships/image" Target="../media/image36.png"/><Relationship Id="rId14" Type="http://schemas.openxmlformats.org/officeDocument/2006/relationships/image" Target="../media/image30.png"/><Relationship Id="rId5" Type="http://schemas.openxmlformats.org/officeDocument/2006/relationships/image" Target="../media/image42.png"/><Relationship Id="rId6" Type="http://schemas.openxmlformats.org/officeDocument/2006/relationships/image" Target="../media/image5.png"/><Relationship Id="rId7" Type="http://schemas.openxmlformats.org/officeDocument/2006/relationships/image" Target="../media/image4.png"/><Relationship Id="rId8" Type="http://schemas.openxmlformats.org/officeDocument/2006/relationships/image" Target="../media/image27.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0.xml"/><Relationship Id="rId3" Type="http://schemas.openxmlformats.org/officeDocument/2006/relationships/image" Target="../media/image7.pn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1.xml"/><Relationship Id="rId3" Type="http://schemas.openxmlformats.org/officeDocument/2006/relationships/image" Target="../media/image7.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2.xml"/><Relationship Id="rId3" Type="http://schemas.openxmlformats.org/officeDocument/2006/relationships/image" Target="../media/image7.png"/><Relationship Id="rId4" Type="http://schemas.openxmlformats.org/officeDocument/2006/relationships/image" Target="../media/image96.pn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3.xml"/><Relationship Id="rId3" Type="http://schemas.openxmlformats.org/officeDocument/2006/relationships/image" Target="../media/image7.png"/><Relationship Id="rId4" Type="http://schemas.openxmlformats.org/officeDocument/2006/relationships/image" Target="../media/image116.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4.xml"/><Relationship Id="rId3" Type="http://schemas.openxmlformats.org/officeDocument/2006/relationships/image" Target="../media/image7.png"/><Relationship Id="rId4" Type="http://schemas.openxmlformats.org/officeDocument/2006/relationships/image" Target="../media/image106.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5.xml"/><Relationship Id="rId3" Type="http://schemas.openxmlformats.org/officeDocument/2006/relationships/image" Target="../media/image7.pn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6.xml"/><Relationship Id="rId3" Type="http://schemas.openxmlformats.org/officeDocument/2006/relationships/image" Target="../media/image7.pn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7.xml"/><Relationship Id="rId3" Type="http://schemas.openxmlformats.org/officeDocument/2006/relationships/image" Target="../media/image7.png"/><Relationship Id="rId4" Type="http://schemas.openxmlformats.org/officeDocument/2006/relationships/image" Target="../media/image108.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8.xml"/><Relationship Id="rId3" Type="http://schemas.openxmlformats.org/officeDocument/2006/relationships/image" Target="../media/image7.png"/><Relationship Id="rId4" Type="http://schemas.openxmlformats.org/officeDocument/2006/relationships/image" Target="../media/image104.png"/></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9.xml"/><Relationship Id="rId3" Type="http://schemas.openxmlformats.org/officeDocument/2006/relationships/image" Target="../media/image7.png"/><Relationship Id="rId4" Type="http://schemas.openxmlformats.org/officeDocument/2006/relationships/image" Target="../media/image10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9.png"/><Relationship Id="rId4" Type="http://schemas.openxmlformats.org/officeDocument/2006/relationships/image" Target="../media/image15.png"/><Relationship Id="rId5" Type="http://schemas.openxmlformats.org/officeDocument/2006/relationships/image" Target="../media/image21.png"/><Relationship Id="rId6" Type="http://schemas.openxmlformats.org/officeDocument/2006/relationships/image" Target="../media/image30.png"/></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0.xml"/><Relationship Id="rId3" Type="http://schemas.openxmlformats.org/officeDocument/2006/relationships/image" Target="../media/image7.png"/><Relationship Id="rId4" Type="http://schemas.openxmlformats.org/officeDocument/2006/relationships/image" Target="../media/image99.png"/></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1.xml"/><Relationship Id="rId3" Type="http://schemas.openxmlformats.org/officeDocument/2006/relationships/image" Target="../media/image7.png"/></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2.xml"/><Relationship Id="rId3" Type="http://schemas.openxmlformats.org/officeDocument/2006/relationships/image" Target="../media/image7.png"/></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3.xml"/><Relationship Id="rId3" Type="http://schemas.openxmlformats.org/officeDocument/2006/relationships/image" Target="../media/image7.png"/></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4.xml"/><Relationship Id="rId3" Type="http://schemas.openxmlformats.org/officeDocument/2006/relationships/image" Target="../media/image7.png"/><Relationship Id="rId4" Type="http://schemas.openxmlformats.org/officeDocument/2006/relationships/image" Target="../media/image115.png"/></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5.xml"/><Relationship Id="rId3" Type="http://schemas.openxmlformats.org/officeDocument/2006/relationships/image" Target="../media/image105.png"/><Relationship Id="rId4" Type="http://schemas.openxmlformats.org/officeDocument/2006/relationships/image" Target="../media/image7.png"/></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6.xml"/><Relationship Id="rId3" Type="http://schemas.openxmlformats.org/officeDocument/2006/relationships/image" Target="../media/image7.png"/><Relationship Id="rId4" Type="http://schemas.openxmlformats.org/officeDocument/2006/relationships/image" Target="../media/image104.png"/></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7.xml"/><Relationship Id="rId3" Type="http://schemas.openxmlformats.org/officeDocument/2006/relationships/image" Target="../media/image7.png"/><Relationship Id="rId4" Type="http://schemas.openxmlformats.org/officeDocument/2006/relationships/image" Target="../media/image103.pn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8.xml"/><Relationship Id="rId3" Type="http://schemas.openxmlformats.org/officeDocument/2006/relationships/image" Target="../media/image7.png"/><Relationship Id="rId4" Type="http://schemas.openxmlformats.org/officeDocument/2006/relationships/image" Target="../media/image104.pn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9.xml"/><Relationship Id="rId3" Type="http://schemas.openxmlformats.org/officeDocument/2006/relationships/image" Target="../media/image7.png"/><Relationship Id="rId4" Type="http://schemas.openxmlformats.org/officeDocument/2006/relationships/image" Target="../media/image10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16.png"/></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0.xml"/><Relationship Id="rId3" Type="http://schemas.openxmlformats.org/officeDocument/2006/relationships/image" Target="../media/image7.png"/></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1.xml"/><Relationship Id="rId3" Type="http://schemas.openxmlformats.org/officeDocument/2006/relationships/image" Target="../media/image7.png"/></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2.xml"/><Relationship Id="rId3" Type="http://schemas.openxmlformats.org/officeDocument/2006/relationships/image" Target="../media/image7.png"/></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3.xml"/><Relationship Id="rId3" Type="http://schemas.openxmlformats.org/officeDocument/2006/relationships/image" Target="../media/image7.png"/></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4.xml"/><Relationship Id="rId3" Type="http://schemas.openxmlformats.org/officeDocument/2006/relationships/image" Target="../media/image7.pn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5.xml"/><Relationship Id="rId3" Type="http://schemas.openxmlformats.org/officeDocument/2006/relationships/image" Target="../media/image7.png"/></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6.xml"/><Relationship Id="rId3" Type="http://schemas.openxmlformats.org/officeDocument/2006/relationships/image" Target="../media/image7.png"/></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7.xml"/><Relationship Id="rId3" Type="http://schemas.openxmlformats.org/officeDocument/2006/relationships/image" Target="../media/image7.png"/></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8.xml"/><Relationship Id="rId3" Type="http://schemas.openxmlformats.org/officeDocument/2006/relationships/image" Target="../media/image7.png"/></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9.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11.png"/></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0.xml"/><Relationship Id="rId3" Type="http://schemas.openxmlformats.org/officeDocument/2006/relationships/image" Target="../media/image7.png"/></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1.xml"/><Relationship Id="rId3" Type="http://schemas.openxmlformats.org/officeDocument/2006/relationships/image" Target="../media/image7.png"/></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2.xml"/><Relationship Id="rId3" Type="http://schemas.openxmlformats.org/officeDocument/2006/relationships/image" Target="../media/image7.png"/></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3.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31.png"/><Relationship Id="rId5"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3.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7.png"/><Relationship Id="rId4" Type="http://schemas.openxmlformats.org/officeDocument/2006/relationships/image" Target="../media/image46.png"/><Relationship Id="rId5"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18.png"/><Relationship Id="rId5"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0.png"/><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48.png"/><Relationship Id="rId4" Type="http://schemas.openxmlformats.org/officeDocument/2006/relationships/image" Target="../media/image7.png"/><Relationship Id="rId5"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9.png"/><Relationship Id="rId4" Type="http://schemas.openxmlformats.org/officeDocument/2006/relationships/image" Target="../media/image7.png"/><Relationship Id="rId5"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53.png"/><Relationship Id="rId4" Type="http://schemas.openxmlformats.org/officeDocument/2006/relationships/image" Target="../media/image22.png"/><Relationship Id="rId5"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4.png"/><Relationship Id="rId4" Type="http://schemas.openxmlformats.org/officeDocument/2006/relationships/image" Target="../media/image56.png"/><Relationship Id="rId5"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7.png"/><Relationship Id="rId4" Type="http://schemas.openxmlformats.org/officeDocument/2006/relationships/image" Target="../media/image40.png"/><Relationship Id="rId5"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0.png"/><Relationship Id="rId4" Type="http://schemas.openxmlformats.org/officeDocument/2006/relationships/image" Target="../media/image3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7.png"/><Relationship Id="rId4" Type="http://schemas.openxmlformats.org/officeDocument/2006/relationships/image" Target="../media/image58.png"/><Relationship Id="rId5" Type="http://schemas.openxmlformats.org/officeDocument/2006/relationships/image" Target="../media/image3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52.png"/><Relationship Id="rId4" Type="http://schemas.openxmlformats.org/officeDocument/2006/relationships/image" Target="../media/image41.png"/><Relationship Id="rId5" Type="http://schemas.openxmlformats.org/officeDocument/2006/relationships/image" Target="../media/image7.png"/><Relationship Id="rId6" Type="http://schemas.openxmlformats.org/officeDocument/2006/relationships/image" Target="../media/image6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44.png"/><Relationship Id="rId4" Type="http://schemas.openxmlformats.org/officeDocument/2006/relationships/image" Target="../media/image35.png"/><Relationship Id="rId5" Type="http://schemas.openxmlformats.org/officeDocument/2006/relationships/image" Target="../media/image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35.png"/><Relationship Id="rId4" Type="http://schemas.openxmlformats.org/officeDocument/2006/relationships/image" Target="../media/image62.png"/><Relationship Id="rId5" Type="http://schemas.openxmlformats.org/officeDocument/2006/relationships/image" Target="../media/image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5.png"/><Relationship Id="rId4" Type="http://schemas.openxmlformats.org/officeDocument/2006/relationships/image" Target="../media/image77.png"/><Relationship Id="rId5" Type="http://schemas.openxmlformats.org/officeDocument/2006/relationships/image" Target="../media/image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67.png"/><Relationship Id="rId4" Type="http://schemas.openxmlformats.org/officeDocument/2006/relationships/image" Target="../media/image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7.png"/><Relationship Id="rId4" Type="http://schemas.openxmlformats.org/officeDocument/2006/relationships/image" Target="../media/image64.png"/><Relationship Id="rId5" Type="http://schemas.openxmlformats.org/officeDocument/2006/relationships/image" Target="../media/image4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7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7.png"/><Relationship Id="rId4" Type="http://schemas.openxmlformats.org/officeDocument/2006/relationships/image" Target="../media/image18.png"/><Relationship Id="rId5" Type="http://schemas.openxmlformats.org/officeDocument/2006/relationships/image" Target="../media/image2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7.png"/><Relationship Id="rId4" Type="http://schemas.openxmlformats.org/officeDocument/2006/relationships/image" Target="../media/image5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7.png"/><Relationship Id="rId4" Type="http://schemas.openxmlformats.org/officeDocument/2006/relationships/image" Target="../media/image6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7.png"/><Relationship Id="rId4" Type="http://schemas.openxmlformats.org/officeDocument/2006/relationships/image" Target="../media/image50.png"/><Relationship Id="rId5" Type="http://schemas.openxmlformats.org/officeDocument/2006/relationships/image" Target="../media/image6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7.png"/><Relationship Id="rId4" Type="http://schemas.openxmlformats.org/officeDocument/2006/relationships/image" Target="../media/image7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7.png"/><Relationship Id="rId4" Type="http://schemas.openxmlformats.org/officeDocument/2006/relationships/image" Target="../media/image63.jpg"/><Relationship Id="rId5" Type="http://schemas.openxmlformats.org/officeDocument/2006/relationships/image" Target="../media/image5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7.png"/><Relationship Id="rId4" Type="http://schemas.openxmlformats.org/officeDocument/2006/relationships/image" Target="../media/image8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0.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7.png"/><Relationship Id="rId4" Type="http://schemas.openxmlformats.org/officeDocument/2006/relationships/image" Target="../media/image5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30.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7.png"/><Relationship Id="rId4" Type="http://schemas.openxmlformats.org/officeDocument/2006/relationships/image" Target="../media/image66.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7.png"/><Relationship Id="rId4" Type="http://schemas.openxmlformats.org/officeDocument/2006/relationships/image" Target="../media/image66.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59.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59.jpg"/><Relationship Id="rId4" Type="http://schemas.openxmlformats.org/officeDocument/2006/relationships/image" Target="../media/image6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7.png"/><Relationship Id="rId4" Type="http://schemas.openxmlformats.org/officeDocument/2006/relationships/image" Target="../media/image6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0.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7.png"/><Relationship Id="rId4" Type="http://schemas.openxmlformats.org/officeDocument/2006/relationships/image" Target="../media/image66.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7.png"/><Relationship Id="rId4" Type="http://schemas.openxmlformats.org/officeDocument/2006/relationships/image" Target="../media/image66.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7.png"/><Relationship Id="rId4" Type="http://schemas.openxmlformats.org/officeDocument/2006/relationships/image" Target="../media/image66.png"/><Relationship Id="rId5" Type="http://schemas.openxmlformats.org/officeDocument/2006/relationships/image" Target="../media/image94.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90.png"/><Relationship Id="rId4" Type="http://schemas.openxmlformats.org/officeDocument/2006/relationships/image" Target="../media/image30.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30.png"/><Relationship Id="rId4" Type="http://schemas.openxmlformats.org/officeDocument/2006/relationships/image" Target="../media/image48.png"/><Relationship Id="rId5" Type="http://schemas.openxmlformats.org/officeDocument/2006/relationships/image" Target="../media/image7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image" Target="../media/image30.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3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30.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0.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 Id="rId3" Type="http://schemas.openxmlformats.org/officeDocument/2006/relationships/image" Target="../media/image7.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7.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 Id="rId3" Type="http://schemas.openxmlformats.org/officeDocument/2006/relationships/image" Target="../media/image7.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 Id="rId3" Type="http://schemas.openxmlformats.org/officeDocument/2006/relationships/image" Target="../media/image7.png"/><Relationship Id="rId4" Type="http://schemas.openxmlformats.org/officeDocument/2006/relationships/image" Target="../media/image72.png"/><Relationship Id="rId5" Type="http://schemas.openxmlformats.org/officeDocument/2006/relationships/image" Target="../media/image85.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 Id="rId3" Type="http://schemas.openxmlformats.org/officeDocument/2006/relationships/image" Target="../media/image7.png"/><Relationship Id="rId4" Type="http://schemas.openxmlformats.org/officeDocument/2006/relationships/image" Target="../media/image72.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 Id="rId3" Type="http://schemas.openxmlformats.org/officeDocument/2006/relationships/image" Target="../media/image7.png"/><Relationship Id="rId4" Type="http://schemas.openxmlformats.org/officeDocument/2006/relationships/image" Target="../media/image72.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 Id="rId3" Type="http://schemas.openxmlformats.org/officeDocument/2006/relationships/image" Target="../media/image7.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 Id="rId3" Type="http://schemas.openxmlformats.org/officeDocument/2006/relationships/image" Target="../media/image7.png"/><Relationship Id="rId4" Type="http://schemas.openxmlformats.org/officeDocument/2006/relationships/image" Target="../media/image93.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 Id="rId3" Type="http://schemas.openxmlformats.org/officeDocument/2006/relationships/image" Target="../media/image7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0.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 Id="rId3" Type="http://schemas.openxmlformats.org/officeDocument/2006/relationships/image" Target="../media/image7.png"/><Relationship Id="rId4" Type="http://schemas.openxmlformats.org/officeDocument/2006/relationships/image" Target="../media/image78.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1.xml"/><Relationship Id="rId3" Type="http://schemas.openxmlformats.org/officeDocument/2006/relationships/image" Target="../media/image7.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 Id="rId3" Type="http://schemas.openxmlformats.org/officeDocument/2006/relationships/image" Target="../media/image82.png"/><Relationship Id="rId4" Type="http://schemas.openxmlformats.org/officeDocument/2006/relationships/image" Target="../media/image84.png"/><Relationship Id="rId5" Type="http://schemas.openxmlformats.org/officeDocument/2006/relationships/image" Target="../media/image7.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 Id="rId3" Type="http://schemas.openxmlformats.org/officeDocument/2006/relationships/image" Target="../media/image7.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 Id="rId3" Type="http://schemas.openxmlformats.org/officeDocument/2006/relationships/image" Target="../media/image7.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 Id="rId3" Type="http://schemas.openxmlformats.org/officeDocument/2006/relationships/image" Target="../media/image7.png"/><Relationship Id="rId4" Type="http://schemas.openxmlformats.org/officeDocument/2006/relationships/image" Target="../media/image84.png"/><Relationship Id="rId5" Type="http://schemas.openxmlformats.org/officeDocument/2006/relationships/image" Target="../media/image80.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 Id="rId3" Type="http://schemas.openxmlformats.org/officeDocument/2006/relationships/image" Target="../media/image7.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 Id="rId3" Type="http://schemas.openxmlformats.org/officeDocument/2006/relationships/image" Target="../media/image83.png"/><Relationship Id="rId4" Type="http://schemas.openxmlformats.org/officeDocument/2006/relationships/image" Target="../media/image7.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 Id="rId3" Type="http://schemas.openxmlformats.org/officeDocument/2006/relationships/image" Target="../media/image7.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0.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 Id="rId3" Type="http://schemas.openxmlformats.org/officeDocument/2006/relationships/image" Target="../media/image7.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 Id="rId3" Type="http://schemas.openxmlformats.org/officeDocument/2006/relationships/image" Target="../media/image7.png"/><Relationship Id="rId4" Type="http://schemas.openxmlformats.org/officeDocument/2006/relationships/image" Target="../media/image100.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 Id="rId3" Type="http://schemas.openxmlformats.org/officeDocument/2006/relationships/image" Target="../media/image76.png"/><Relationship Id="rId4" Type="http://schemas.openxmlformats.org/officeDocument/2006/relationships/image" Target="../media/image7.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 Id="rId3" Type="http://schemas.openxmlformats.org/officeDocument/2006/relationships/image" Target="../media/image7.png"/><Relationship Id="rId4" Type="http://schemas.openxmlformats.org/officeDocument/2006/relationships/image" Target="../media/image76.png"/><Relationship Id="rId5" Type="http://schemas.openxmlformats.org/officeDocument/2006/relationships/image" Target="../media/image87.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4.xml"/><Relationship Id="rId3" Type="http://schemas.openxmlformats.org/officeDocument/2006/relationships/image" Target="../media/image7.png"/><Relationship Id="rId4" Type="http://schemas.openxmlformats.org/officeDocument/2006/relationships/image" Target="../media/image87.png"/><Relationship Id="rId5" Type="http://schemas.openxmlformats.org/officeDocument/2006/relationships/image" Target="../media/image110.png"/><Relationship Id="rId6" Type="http://schemas.openxmlformats.org/officeDocument/2006/relationships/image" Target="../media/image76.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5.xml"/><Relationship Id="rId3" Type="http://schemas.openxmlformats.org/officeDocument/2006/relationships/image" Target="../media/image7.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6.xml"/><Relationship Id="rId3" Type="http://schemas.openxmlformats.org/officeDocument/2006/relationships/image" Target="../media/image7.png"/><Relationship Id="rId4" Type="http://schemas.openxmlformats.org/officeDocument/2006/relationships/image" Target="../media/image76.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7.xml"/><Relationship Id="rId3" Type="http://schemas.openxmlformats.org/officeDocument/2006/relationships/image" Target="../media/image7.png"/><Relationship Id="rId4" Type="http://schemas.openxmlformats.org/officeDocument/2006/relationships/image" Target="../media/image76.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8.xml"/><Relationship Id="rId3" Type="http://schemas.openxmlformats.org/officeDocument/2006/relationships/image" Target="../media/image7.png"/><Relationship Id="rId4" Type="http://schemas.openxmlformats.org/officeDocument/2006/relationships/image" Target="../media/image76.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9.xml"/><Relationship Id="rId3" Type="http://schemas.openxmlformats.org/officeDocument/2006/relationships/image" Target="../media/image7.png"/><Relationship Id="rId4" Type="http://schemas.openxmlformats.org/officeDocument/2006/relationships/image" Target="../media/image7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
          <p:cNvSpPr txBox="1"/>
          <p:nvPr>
            <p:ph type="ctrTitle"/>
          </p:nvPr>
        </p:nvSpPr>
        <p:spPr>
          <a:xfrm>
            <a:off x="1262134" y="2024020"/>
            <a:ext cx="9144000" cy="1378486"/>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None/>
            </a:pPr>
            <a:r>
              <a:rPr b="1" lang="en-US" sz="4400">
                <a:solidFill>
                  <a:srgbClr val="C00000"/>
                </a:solidFill>
                <a:latin typeface="Times New Roman"/>
                <a:ea typeface="Times New Roman"/>
                <a:cs typeface="Times New Roman"/>
                <a:sym typeface="Times New Roman"/>
              </a:rPr>
              <a:t>Microprocessor Architecture and Internet of Things   (MAIOT)</a:t>
            </a:r>
            <a:endParaRPr sz="4400">
              <a:solidFill>
                <a:srgbClr val="C00000"/>
              </a:solidFill>
              <a:latin typeface="Times New Roman"/>
              <a:ea typeface="Times New Roman"/>
              <a:cs typeface="Times New Roman"/>
              <a:sym typeface="Times New Roman"/>
            </a:endParaRPr>
          </a:p>
        </p:txBody>
      </p:sp>
      <p:sp>
        <p:nvSpPr>
          <p:cNvPr id="96" name="Google Shape;96;p1"/>
          <p:cNvSpPr txBox="1"/>
          <p:nvPr>
            <p:ph idx="1" type="subTitle"/>
          </p:nvPr>
        </p:nvSpPr>
        <p:spPr>
          <a:xfrm>
            <a:off x="1793482" y="3750126"/>
            <a:ext cx="9144000" cy="128352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t/>
            </a:r>
            <a:endParaRPr b="1">
              <a:latin typeface="Times New Roman"/>
              <a:ea typeface="Times New Roman"/>
              <a:cs typeface="Times New Roman"/>
              <a:sym typeface="Times New Roman"/>
            </a:endParaRPr>
          </a:p>
          <a:p>
            <a:pPr indent="0" lvl="0" marL="0" rtl="0" algn="l">
              <a:lnSpc>
                <a:spcPct val="90000"/>
              </a:lnSpc>
              <a:spcBef>
                <a:spcPts val="1000"/>
              </a:spcBef>
              <a:spcAft>
                <a:spcPts val="0"/>
              </a:spcAft>
              <a:buSzPts val="2400"/>
              <a:buNone/>
            </a:pPr>
            <a:r>
              <a:rPr b="1" lang="en-US">
                <a:latin typeface="Times New Roman"/>
                <a:ea typeface="Times New Roman"/>
                <a:cs typeface="Times New Roman"/>
                <a:sym typeface="Times New Roman"/>
              </a:rPr>
              <a:t>Course Code:  CET3014B 		Credits: </a:t>
            </a:r>
            <a:r>
              <a:rPr b="1" lang="en-US">
                <a:solidFill>
                  <a:srgbClr val="002060"/>
                </a:solidFill>
                <a:latin typeface="Times New Roman"/>
                <a:ea typeface="Times New Roman"/>
                <a:cs typeface="Times New Roman"/>
                <a:sym typeface="Times New Roman"/>
              </a:rPr>
              <a:t>3 TH+2 Lab=5 </a:t>
            </a:r>
            <a:endParaRPr>
              <a:latin typeface="Times New Roman"/>
              <a:ea typeface="Times New Roman"/>
              <a:cs typeface="Times New Roman"/>
              <a:sym typeface="Times New Roman"/>
            </a:endParaRPr>
          </a:p>
        </p:txBody>
      </p:sp>
      <p:pic>
        <p:nvPicPr>
          <p:cNvPr id="97" name="Google Shape;97;p1"/>
          <p:cNvPicPr preferRelativeResize="0"/>
          <p:nvPr/>
        </p:nvPicPr>
        <p:blipFill rotWithShape="1">
          <a:blip r:embed="rId3">
            <a:alphaModFix/>
          </a:blip>
          <a:srcRect b="0" l="0" r="0" t="0"/>
          <a:stretch/>
        </p:blipFill>
        <p:spPr>
          <a:xfrm>
            <a:off x="2647950" y="138113"/>
            <a:ext cx="7067550" cy="1244600"/>
          </a:xfrm>
          <a:prstGeom prst="rect">
            <a:avLst/>
          </a:prstGeom>
          <a:noFill/>
          <a:ln>
            <a:noFill/>
          </a:ln>
          <a:effectLst>
            <a:outerShdw blurRad="292100" rotWithShape="0" algn="tl" dir="2700000" dist="139700">
              <a:srgbClr val="333333">
                <a:alpha val="64313"/>
              </a:srgbClr>
            </a:outerShdw>
          </a:effectLst>
        </p:spPr>
      </p:pic>
      <p:sp>
        <p:nvSpPr>
          <p:cNvPr id="98" name="Google Shape;98;p1"/>
          <p:cNvSpPr/>
          <p:nvPr/>
        </p:nvSpPr>
        <p:spPr>
          <a:xfrm>
            <a:off x="119855" y="328351"/>
            <a:ext cx="654050" cy="864123"/>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Times New Roman"/>
              <a:ea typeface="Times New Roman"/>
              <a:cs typeface="Times New Roman"/>
              <a:sym typeface="Times New Roman"/>
            </a:endParaRPr>
          </a:p>
        </p:txBody>
      </p:sp>
      <p:cxnSp>
        <p:nvCxnSpPr>
          <p:cNvPr id="99" name="Google Shape;99;p1"/>
          <p:cNvCxnSpPr/>
          <p:nvPr/>
        </p:nvCxnSpPr>
        <p:spPr>
          <a:xfrm flipH="1" rot="10800000">
            <a:off x="0" y="1648691"/>
            <a:ext cx="12192000" cy="27709"/>
          </a:xfrm>
          <a:prstGeom prst="straightConnector1">
            <a:avLst/>
          </a:prstGeom>
          <a:noFill/>
          <a:ln cap="flat" cmpd="sng" w="9525">
            <a:solidFill>
              <a:srgbClr val="00B050"/>
            </a:solidFill>
            <a:prstDash val="solid"/>
            <a:miter lim="800000"/>
            <a:headEnd len="sm" w="sm" type="none"/>
            <a:tailEnd len="sm" w="sm" type="none"/>
          </a:ln>
        </p:spPr>
      </p:cxnSp>
      <p:sp>
        <p:nvSpPr>
          <p:cNvPr id="100" name="Google Shape;100;p1"/>
          <p:cNvSpPr/>
          <p:nvPr/>
        </p:nvSpPr>
        <p:spPr>
          <a:xfrm>
            <a:off x="146051" y="6356350"/>
            <a:ext cx="471487" cy="457200"/>
          </a:xfrm>
          <a:prstGeom prst="rect">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101" name="Google Shape;101;p1"/>
          <p:cNvCxnSpPr/>
          <p:nvPr/>
        </p:nvCxnSpPr>
        <p:spPr>
          <a:xfrm flipH="1">
            <a:off x="773905" y="13063"/>
            <a:ext cx="14288" cy="6821487"/>
          </a:xfrm>
          <a:prstGeom prst="straightConnector1">
            <a:avLst/>
          </a:prstGeom>
          <a:noFill/>
          <a:ln cap="flat" cmpd="sng" w="15875">
            <a:solidFill>
              <a:srgbClr val="00B050"/>
            </a:solidFill>
            <a:prstDash val="solid"/>
            <a:miter lim="800000"/>
            <a:headEnd len="sm" w="sm" type="none"/>
            <a:tailEnd len="sm" w="sm" type="none"/>
          </a:ln>
        </p:spPr>
      </p:cxnSp>
      <p:cxnSp>
        <p:nvCxnSpPr>
          <p:cNvPr id="102" name="Google Shape;102;p1"/>
          <p:cNvCxnSpPr/>
          <p:nvPr/>
        </p:nvCxnSpPr>
        <p:spPr>
          <a:xfrm>
            <a:off x="-10316" y="6264275"/>
            <a:ext cx="12192000" cy="0"/>
          </a:xfrm>
          <a:prstGeom prst="straightConnector1">
            <a:avLst/>
          </a:prstGeom>
          <a:noFill/>
          <a:ln cap="flat" cmpd="sng" w="15875">
            <a:solidFill>
              <a:srgbClr val="00B050"/>
            </a:solidFill>
            <a:prstDash val="solid"/>
            <a:miter lim="800000"/>
            <a:headEnd len="sm" w="sm" type="none"/>
            <a:tailEnd len="sm" w="sm"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8"/>
          <p:cNvSpPr txBox="1"/>
          <p:nvPr>
            <p:ph idx="1" type="body"/>
          </p:nvPr>
        </p:nvSpPr>
        <p:spPr>
          <a:xfrm>
            <a:off x="719029" y="1002667"/>
            <a:ext cx="11547332" cy="4719638"/>
          </a:xfrm>
          <a:prstGeom prst="rect">
            <a:avLst/>
          </a:prstGeom>
          <a:noFill/>
          <a:ln>
            <a:noFill/>
          </a:ln>
        </p:spPr>
        <p:txBody>
          <a:bodyPr anchorCtr="0" anchor="t" bIns="45700" lIns="91425" spcFirstLastPara="1" rIns="91425" wrap="square" tIns="45700">
            <a:noAutofit/>
          </a:bodyPr>
          <a:lstStyle/>
          <a:p>
            <a:pPr indent="0" lvl="0" marL="114300" rtl="0" algn="l">
              <a:lnSpc>
                <a:spcPct val="90000"/>
              </a:lnSpc>
              <a:spcBef>
                <a:spcPts val="1000"/>
              </a:spcBef>
              <a:spcAft>
                <a:spcPts val="0"/>
              </a:spcAft>
              <a:buSzPts val="1800"/>
              <a:buNone/>
            </a:pPr>
            <a:r>
              <a:rPr lang="en-US">
                <a:latin typeface="Times New Roman"/>
                <a:ea typeface="Times New Roman"/>
                <a:cs typeface="Times New Roman"/>
                <a:sym typeface="Times New Roman"/>
              </a:rPr>
              <a:t>By the end of the course, students will be able to </a:t>
            </a:r>
            <a:endParaRPr/>
          </a:p>
          <a:p>
            <a:pPr indent="0" lvl="0" marL="114300" rtl="0" algn="l">
              <a:lnSpc>
                <a:spcPct val="90000"/>
              </a:lnSpc>
              <a:spcBef>
                <a:spcPts val="1000"/>
              </a:spcBef>
              <a:spcAft>
                <a:spcPts val="0"/>
              </a:spcAft>
              <a:buSzPts val="1800"/>
              <a:buNone/>
            </a:pPr>
            <a:r>
              <a:rPr lang="en-US">
                <a:latin typeface="Times New Roman"/>
                <a:ea typeface="Times New Roman"/>
                <a:cs typeface="Times New Roman"/>
                <a:sym typeface="Times New Roman"/>
              </a:rPr>
              <a:t>1. Describe the details of </a:t>
            </a:r>
            <a:r>
              <a:rPr b="1" lang="en-US">
                <a:solidFill>
                  <a:srgbClr val="C00000"/>
                </a:solidFill>
                <a:latin typeface="Times New Roman"/>
                <a:ea typeface="Times New Roman"/>
                <a:cs typeface="Times New Roman"/>
                <a:sym typeface="Times New Roman"/>
              </a:rPr>
              <a:t>IoT</a:t>
            </a:r>
            <a:r>
              <a:rPr b="1" lang="en-US">
                <a:latin typeface="Times New Roman"/>
                <a:ea typeface="Times New Roman"/>
                <a:cs typeface="Times New Roman"/>
                <a:sym typeface="Times New Roman"/>
              </a:rPr>
              <a:t> based systems. </a:t>
            </a:r>
            <a:endParaRPr/>
          </a:p>
          <a:p>
            <a:pPr indent="0" lvl="0" marL="114300" rtl="0" algn="l">
              <a:lnSpc>
                <a:spcPct val="90000"/>
              </a:lnSpc>
              <a:spcBef>
                <a:spcPts val="1000"/>
              </a:spcBef>
              <a:spcAft>
                <a:spcPts val="0"/>
              </a:spcAft>
              <a:buSzPts val="1800"/>
              <a:buNone/>
            </a:pPr>
            <a:r>
              <a:rPr lang="en-US">
                <a:latin typeface="Times New Roman"/>
                <a:ea typeface="Times New Roman"/>
                <a:cs typeface="Times New Roman"/>
                <a:sym typeface="Times New Roman"/>
              </a:rPr>
              <a:t>2. Demonstrate </a:t>
            </a:r>
            <a:r>
              <a:rPr b="1" lang="en-US">
                <a:latin typeface="Times New Roman"/>
                <a:ea typeface="Times New Roman"/>
                <a:cs typeface="Times New Roman"/>
                <a:sym typeface="Times New Roman"/>
              </a:rPr>
              <a:t>the use of common </a:t>
            </a:r>
            <a:r>
              <a:rPr b="1" lang="en-US">
                <a:solidFill>
                  <a:srgbClr val="C00000"/>
                </a:solidFill>
                <a:latin typeface="Times New Roman"/>
                <a:ea typeface="Times New Roman"/>
                <a:cs typeface="Times New Roman"/>
                <a:sym typeface="Times New Roman"/>
              </a:rPr>
              <a:t>IoT</a:t>
            </a:r>
            <a:r>
              <a:rPr b="1" lang="en-US">
                <a:latin typeface="Times New Roman"/>
                <a:ea typeface="Times New Roman"/>
                <a:cs typeface="Times New Roman"/>
                <a:sym typeface="Times New Roman"/>
              </a:rPr>
              <a:t> platforms and installations. </a:t>
            </a:r>
            <a:endParaRPr/>
          </a:p>
          <a:p>
            <a:pPr indent="0" lvl="0" marL="114300" rtl="0" algn="l">
              <a:lnSpc>
                <a:spcPct val="90000"/>
              </a:lnSpc>
              <a:spcBef>
                <a:spcPts val="1000"/>
              </a:spcBef>
              <a:spcAft>
                <a:spcPts val="0"/>
              </a:spcAft>
              <a:buSzPts val="1800"/>
              <a:buNone/>
            </a:pPr>
            <a:r>
              <a:rPr lang="en-US">
                <a:latin typeface="Times New Roman"/>
                <a:ea typeface="Times New Roman"/>
                <a:cs typeface="Times New Roman"/>
                <a:sym typeface="Times New Roman"/>
              </a:rPr>
              <a:t>3. Discuss </a:t>
            </a:r>
            <a:r>
              <a:rPr b="1" lang="en-US">
                <a:solidFill>
                  <a:srgbClr val="C00000"/>
                </a:solidFill>
                <a:latin typeface="Times New Roman"/>
                <a:ea typeface="Times New Roman"/>
                <a:cs typeface="Times New Roman"/>
                <a:sym typeface="Times New Roman"/>
              </a:rPr>
              <a:t>Pentium Architecture </a:t>
            </a:r>
            <a:r>
              <a:rPr b="1" lang="en-US">
                <a:latin typeface="Times New Roman"/>
                <a:ea typeface="Times New Roman"/>
                <a:cs typeface="Times New Roman"/>
                <a:sym typeface="Times New Roman"/>
              </a:rPr>
              <a:t>and </a:t>
            </a:r>
            <a:r>
              <a:rPr b="1" lang="en-US">
                <a:solidFill>
                  <a:srgbClr val="C00000"/>
                </a:solidFill>
                <a:latin typeface="Times New Roman"/>
                <a:ea typeface="Times New Roman"/>
                <a:cs typeface="Times New Roman"/>
                <a:sym typeface="Times New Roman"/>
              </a:rPr>
              <a:t>Programmer’s Model. </a:t>
            </a:r>
            <a:endParaRPr/>
          </a:p>
          <a:p>
            <a:pPr indent="0" lvl="0" marL="114300" rtl="0" algn="l">
              <a:lnSpc>
                <a:spcPct val="90000"/>
              </a:lnSpc>
              <a:spcBef>
                <a:spcPts val="1000"/>
              </a:spcBef>
              <a:spcAft>
                <a:spcPts val="0"/>
              </a:spcAft>
              <a:buSzPts val="1800"/>
              <a:buNone/>
            </a:pPr>
            <a:r>
              <a:rPr lang="en-US">
                <a:latin typeface="Times New Roman"/>
                <a:ea typeface="Times New Roman"/>
                <a:cs typeface="Times New Roman"/>
                <a:sym typeface="Times New Roman"/>
              </a:rPr>
              <a:t>4. Apply the </a:t>
            </a:r>
            <a:r>
              <a:rPr b="1" lang="en-US">
                <a:solidFill>
                  <a:srgbClr val="C00000"/>
                </a:solidFill>
                <a:latin typeface="Times New Roman"/>
                <a:ea typeface="Times New Roman"/>
                <a:cs typeface="Times New Roman"/>
                <a:sym typeface="Times New Roman"/>
              </a:rPr>
              <a:t>Assembly Language Programming </a:t>
            </a:r>
            <a:r>
              <a:rPr lang="en-US">
                <a:latin typeface="Times New Roman"/>
                <a:ea typeface="Times New Roman"/>
                <a:cs typeface="Times New Roman"/>
                <a:sym typeface="Times New Roman"/>
              </a:rPr>
              <a:t>skills of Pentium processor. </a:t>
            </a:r>
            <a:endParaRPr/>
          </a:p>
          <a:p>
            <a:pPr indent="0" lvl="0" marL="114300" rtl="0" algn="l">
              <a:lnSpc>
                <a:spcPct val="90000"/>
              </a:lnSpc>
              <a:spcBef>
                <a:spcPts val="1000"/>
              </a:spcBef>
              <a:spcAft>
                <a:spcPts val="0"/>
              </a:spcAft>
              <a:buSzPts val="1800"/>
              <a:buNone/>
            </a:pPr>
            <a:r>
              <a:rPr lang="en-US">
                <a:latin typeface="Times New Roman"/>
                <a:ea typeface="Times New Roman"/>
                <a:cs typeface="Times New Roman"/>
                <a:sym typeface="Times New Roman"/>
              </a:rPr>
              <a:t>5. Interpret the demand </a:t>
            </a:r>
            <a:r>
              <a:rPr b="1" lang="en-US">
                <a:solidFill>
                  <a:srgbClr val="C00000"/>
                </a:solidFill>
                <a:latin typeface="Times New Roman"/>
                <a:ea typeface="Times New Roman"/>
                <a:cs typeface="Times New Roman"/>
                <a:sym typeface="Times New Roman"/>
              </a:rPr>
              <a:t>Paging and Protection Mechanism</a:t>
            </a:r>
            <a:r>
              <a:rPr b="1" lang="en-US">
                <a:latin typeface="Times New Roman"/>
                <a:ea typeface="Times New Roman"/>
                <a:cs typeface="Times New Roman"/>
                <a:sym typeface="Times New Roman"/>
              </a:rPr>
              <a:t> </a:t>
            </a:r>
            <a:r>
              <a:rPr lang="en-US">
                <a:latin typeface="Times New Roman"/>
                <a:ea typeface="Times New Roman"/>
                <a:cs typeface="Times New Roman"/>
                <a:sym typeface="Times New Roman"/>
              </a:rPr>
              <a:t>supported in Pentium Architecture. </a:t>
            </a:r>
            <a:endParaRPr/>
          </a:p>
          <a:p>
            <a:pPr indent="0" lvl="0" marL="114300" rtl="0" algn="l">
              <a:lnSpc>
                <a:spcPct val="90000"/>
              </a:lnSpc>
              <a:spcBef>
                <a:spcPts val="1000"/>
              </a:spcBef>
              <a:spcAft>
                <a:spcPts val="0"/>
              </a:spcAft>
              <a:buSzPts val="1800"/>
              <a:buNone/>
            </a:pPr>
            <a:r>
              <a:rPr lang="en-US">
                <a:latin typeface="Times New Roman"/>
                <a:ea typeface="Times New Roman"/>
                <a:cs typeface="Times New Roman"/>
                <a:sym typeface="Times New Roman"/>
              </a:rPr>
              <a:t>6. Demonstrate the concept of </a:t>
            </a:r>
            <a:r>
              <a:rPr b="1" lang="en-US">
                <a:solidFill>
                  <a:srgbClr val="C00000"/>
                </a:solidFill>
                <a:latin typeface="Times New Roman"/>
                <a:ea typeface="Times New Roman"/>
                <a:cs typeface="Times New Roman"/>
                <a:sym typeface="Times New Roman"/>
              </a:rPr>
              <a:t>Task Management and Interrupt Handling </a:t>
            </a:r>
            <a:r>
              <a:rPr lang="en-US">
                <a:latin typeface="Times New Roman"/>
                <a:ea typeface="Times New Roman"/>
                <a:cs typeface="Times New Roman"/>
                <a:sym typeface="Times New Roman"/>
              </a:rPr>
              <a:t>within the Pentium processor. </a:t>
            </a:r>
            <a:endParaRPr/>
          </a:p>
          <a:p>
            <a:pPr indent="0" lvl="0" marL="114300" rtl="0" algn="l">
              <a:lnSpc>
                <a:spcPct val="90000"/>
              </a:lnSpc>
              <a:spcBef>
                <a:spcPts val="1000"/>
              </a:spcBef>
              <a:spcAft>
                <a:spcPts val="0"/>
              </a:spcAft>
              <a:buSzPts val="1800"/>
              <a:buNone/>
            </a:pPr>
            <a:r>
              <a:rPr lang="en-US">
                <a:latin typeface="Times New Roman"/>
                <a:ea typeface="Times New Roman"/>
                <a:cs typeface="Times New Roman"/>
                <a:sym typeface="Times New Roman"/>
              </a:rPr>
              <a:t>	</a:t>
            </a:r>
            <a:endParaRPr/>
          </a:p>
        </p:txBody>
      </p:sp>
      <p:sp>
        <p:nvSpPr>
          <p:cNvPr id="235" name="Google Shape;235;p8"/>
          <p:cNvSpPr txBox="1"/>
          <p:nvPr>
            <p:ph idx="10" type="dt"/>
          </p:nvPr>
        </p:nvSpPr>
        <p:spPr>
          <a:xfrm>
            <a:off x="762000" y="6459538"/>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rgbClr val="000000"/>
                </a:solidFill>
                <a:latin typeface="Times New Roman"/>
                <a:ea typeface="Times New Roman"/>
                <a:cs typeface="Times New Roman"/>
                <a:sym typeface="Times New Roman"/>
              </a:rPr>
              <a:t>11/15/2021</a:t>
            </a:r>
            <a:endParaRPr b="1" sz="1050">
              <a:solidFill>
                <a:srgbClr val="000000"/>
              </a:solidFill>
              <a:latin typeface="Times New Roman"/>
              <a:ea typeface="Times New Roman"/>
              <a:cs typeface="Times New Roman"/>
              <a:sym typeface="Times New Roman"/>
            </a:endParaRPr>
          </a:p>
        </p:txBody>
      </p:sp>
      <p:sp>
        <p:nvSpPr>
          <p:cNvPr id="236" name="Google Shape;236;p8"/>
          <p:cNvSpPr txBox="1"/>
          <p:nvPr>
            <p:ph idx="11" type="ftr"/>
          </p:nvPr>
        </p:nvSpPr>
        <p:spPr>
          <a:xfrm>
            <a:off x="2299855" y="6356350"/>
            <a:ext cx="7966363"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sp>
        <p:nvSpPr>
          <p:cNvPr id="237" name="Google Shape;237;p8"/>
          <p:cNvSpPr/>
          <p:nvPr/>
        </p:nvSpPr>
        <p:spPr>
          <a:xfrm>
            <a:off x="107950" y="38371"/>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Times New Roman"/>
              <a:ea typeface="Times New Roman"/>
              <a:cs typeface="Times New Roman"/>
              <a:sym typeface="Times New Roman"/>
            </a:endParaRPr>
          </a:p>
        </p:txBody>
      </p:sp>
      <p:cxnSp>
        <p:nvCxnSpPr>
          <p:cNvPr id="238" name="Google Shape;238;p8"/>
          <p:cNvCxnSpPr/>
          <p:nvPr/>
        </p:nvCxnSpPr>
        <p:spPr>
          <a:xfrm flipH="1" rot="10800000">
            <a:off x="74361" y="1002668"/>
            <a:ext cx="12192000" cy="27709"/>
          </a:xfrm>
          <a:prstGeom prst="straightConnector1">
            <a:avLst/>
          </a:prstGeom>
          <a:noFill/>
          <a:ln cap="flat" cmpd="sng" w="9525">
            <a:solidFill>
              <a:srgbClr val="00B050"/>
            </a:solidFill>
            <a:prstDash val="solid"/>
            <a:miter lim="800000"/>
            <a:headEnd len="sm" w="sm" type="none"/>
            <a:tailEnd len="sm" w="sm" type="none"/>
          </a:ln>
        </p:spPr>
      </p:cxnSp>
      <p:sp>
        <p:nvSpPr>
          <p:cNvPr id="239" name="Google Shape;239;p8"/>
          <p:cNvSpPr/>
          <p:nvPr/>
        </p:nvSpPr>
        <p:spPr>
          <a:xfrm>
            <a:off x="146051" y="6356350"/>
            <a:ext cx="471487" cy="457200"/>
          </a:xfrm>
          <a:prstGeom prst="rect">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240" name="Google Shape;240;p8"/>
          <p:cNvCxnSpPr/>
          <p:nvPr/>
        </p:nvCxnSpPr>
        <p:spPr>
          <a:xfrm flipH="1">
            <a:off x="773905" y="13063"/>
            <a:ext cx="14288" cy="6821487"/>
          </a:xfrm>
          <a:prstGeom prst="straightConnector1">
            <a:avLst/>
          </a:prstGeom>
          <a:noFill/>
          <a:ln cap="flat" cmpd="sng" w="15875">
            <a:solidFill>
              <a:srgbClr val="00B050"/>
            </a:solidFill>
            <a:prstDash val="solid"/>
            <a:miter lim="800000"/>
            <a:headEnd len="sm" w="sm" type="none"/>
            <a:tailEnd len="sm" w="sm" type="none"/>
          </a:ln>
        </p:spPr>
      </p:cxnSp>
      <p:cxnSp>
        <p:nvCxnSpPr>
          <p:cNvPr id="241" name="Google Shape;241;p8"/>
          <p:cNvCxnSpPr/>
          <p:nvPr/>
        </p:nvCxnSpPr>
        <p:spPr>
          <a:xfrm>
            <a:off x="-10316" y="6264275"/>
            <a:ext cx="12192000" cy="0"/>
          </a:xfrm>
          <a:prstGeom prst="straightConnector1">
            <a:avLst/>
          </a:prstGeom>
          <a:noFill/>
          <a:ln cap="flat" cmpd="sng" w="15875">
            <a:solidFill>
              <a:srgbClr val="00B050"/>
            </a:solidFill>
            <a:prstDash val="solid"/>
            <a:miter lim="800000"/>
            <a:headEnd len="sm" w="sm" type="none"/>
            <a:tailEnd len="sm" w="sm" type="none"/>
          </a:ln>
        </p:spPr>
      </p:cxnSp>
      <p:sp>
        <p:nvSpPr>
          <p:cNvPr id="242" name="Google Shape;242;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43" name="Google Shape;243;p8"/>
          <p:cNvSpPr/>
          <p:nvPr/>
        </p:nvSpPr>
        <p:spPr>
          <a:xfrm>
            <a:off x="1572414" y="-18294"/>
            <a:ext cx="6168676" cy="92333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i="0" lang="en-US" sz="6000" u="none" cap="none" strike="noStrike">
                <a:solidFill>
                  <a:srgbClr val="C00000"/>
                </a:solidFill>
                <a:latin typeface="Times New Roman"/>
                <a:ea typeface="Times New Roman"/>
                <a:cs typeface="Times New Roman"/>
                <a:sym typeface="Times New Roman"/>
              </a:rPr>
              <a:t>Course Outcome: </a:t>
            </a:r>
            <a:endParaRPr b="0" i="0" sz="6000" u="none" cap="none" strike="noStrike">
              <a:solidFill>
                <a:srgbClr val="C00000"/>
              </a:solidFill>
              <a:latin typeface="Times New Roman"/>
              <a:ea typeface="Times New Roman"/>
              <a:cs typeface="Times New Roman"/>
              <a:sym typeface="Times New Roman"/>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1" name="Shape 1771"/>
        <p:cNvGrpSpPr/>
        <p:nvPr/>
      </p:nvGrpSpPr>
      <p:grpSpPr>
        <a:xfrm>
          <a:off x="0" y="0"/>
          <a:ext cx="0" cy="0"/>
          <a:chOff x="0" y="0"/>
          <a:chExt cx="0" cy="0"/>
        </a:xfrm>
      </p:grpSpPr>
      <p:sp>
        <p:nvSpPr>
          <p:cNvPr id="1772" name="Google Shape;1772;p2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773" name="Google Shape;1773;p239"/>
          <p:cNvSpPr txBox="1"/>
          <p:nvPr>
            <p:ph idx="11" type="ftr"/>
          </p:nvPr>
        </p:nvSpPr>
        <p:spPr>
          <a:xfrm>
            <a:off x="1925781" y="6356350"/>
            <a:ext cx="8118763"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774" name="Google Shape;1774;p2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775" name="Google Shape;1775;p239"/>
          <p:cNvPicPr preferRelativeResize="0"/>
          <p:nvPr/>
        </p:nvPicPr>
        <p:blipFill rotWithShape="1">
          <a:blip r:embed="rId3">
            <a:alphaModFix/>
          </a:blip>
          <a:srcRect b="0" l="0" r="0" t="0"/>
          <a:stretch/>
        </p:blipFill>
        <p:spPr>
          <a:xfrm>
            <a:off x="98571" y="133883"/>
            <a:ext cx="709175" cy="640917"/>
          </a:xfrm>
          <a:prstGeom prst="rect">
            <a:avLst/>
          </a:prstGeom>
          <a:noFill/>
          <a:ln>
            <a:noFill/>
          </a:ln>
        </p:spPr>
      </p:pic>
      <p:cxnSp>
        <p:nvCxnSpPr>
          <p:cNvPr id="1776" name="Google Shape;1776;p239"/>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1777" name="Google Shape;1777;p23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778" name="Google Shape;1778;p239"/>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779" name="Google Shape;1779;p23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1780" name="Google Shape;1780;p239"/>
          <p:cNvSpPr/>
          <p:nvPr/>
        </p:nvSpPr>
        <p:spPr>
          <a:xfrm>
            <a:off x="1206653" y="1019861"/>
            <a:ext cx="9361197" cy="4884550"/>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5400" u="none" cap="none" strike="noStrike">
                <a:solidFill>
                  <a:schemeClr val="dk1"/>
                </a:solidFill>
                <a:latin typeface="Times New Roman"/>
                <a:ea typeface="Times New Roman"/>
                <a:cs typeface="Times New Roman"/>
                <a:sym typeface="Times New Roman"/>
              </a:rPr>
              <a:t>System Level Architecture Overview</a:t>
            </a:r>
            <a:br>
              <a:rPr b="0" i="0" lang="en-US" sz="5400" u="none" cap="none" strike="noStrike">
                <a:solidFill>
                  <a:schemeClr val="dk1"/>
                </a:solidFill>
                <a:latin typeface="Times New Roman"/>
                <a:ea typeface="Times New Roman"/>
                <a:cs typeface="Times New Roman"/>
                <a:sym typeface="Times New Roman"/>
              </a:rPr>
            </a:br>
            <a:r>
              <a:rPr b="0" i="0" lang="en-US" sz="6000" u="none" cap="none" strike="noStrike">
                <a:solidFill>
                  <a:srgbClr val="C00000"/>
                </a:solidFill>
                <a:latin typeface="Times New Roman"/>
                <a:ea typeface="Times New Roman"/>
                <a:cs typeface="Times New Roman"/>
                <a:sym typeface="Times New Roman"/>
              </a:rPr>
              <a:t>Programmers Model </a:t>
            </a:r>
            <a:endParaRPr b="0" i="0" sz="6000" u="none" cap="none" strike="noStrike">
              <a:solidFill>
                <a:srgbClr val="C0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8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4" name="Shape 1784"/>
        <p:cNvGrpSpPr/>
        <p:nvPr/>
      </p:nvGrpSpPr>
      <p:grpSpPr>
        <a:xfrm>
          <a:off x="0" y="0"/>
          <a:ext cx="0" cy="0"/>
          <a:chOff x="0" y="0"/>
          <a:chExt cx="0" cy="0"/>
        </a:xfrm>
      </p:grpSpPr>
      <p:sp>
        <p:nvSpPr>
          <p:cNvPr id="1785" name="Google Shape;1785;p240"/>
          <p:cNvSpPr txBox="1"/>
          <p:nvPr>
            <p:ph idx="1" type="body"/>
          </p:nvPr>
        </p:nvSpPr>
        <p:spPr>
          <a:xfrm>
            <a:off x="773905" y="23703"/>
            <a:ext cx="10236361" cy="5304943"/>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Clr>
                <a:schemeClr val="dk1"/>
              </a:buClr>
              <a:buSzPts val="1800"/>
              <a:buNone/>
            </a:pPr>
            <a:r>
              <a:t/>
            </a:r>
            <a:endParaRPr b="1">
              <a:solidFill>
                <a:schemeClr val="accent6"/>
              </a:solidFill>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b="1">
              <a:solidFill>
                <a:schemeClr val="accent6"/>
              </a:solidFill>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b="1">
              <a:solidFill>
                <a:schemeClr val="accent6"/>
              </a:solidFill>
              <a:latin typeface="Times New Roman"/>
              <a:ea typeface="Times New Roman"/>
              <a:cs typeface="Times New Roman"/>
              <a:sym typeface="Times New Roman"/>
            </a:endParaRPr>
          </a:p>
          <a:p>
            <a:pPr indent="0" lvl="0" marL="114300" rtl="0" algn="l">
              <a:lnSpc>
                <a:spcPct val="90000"/>
              </a:lnSpc>
              <a:spcBef>
                <a:spcPts val="1000"/>
              </a:spcBef>
              <a:spcAft>
                <a:spcPts val="0"/>
              </a:spcAft>
              <a:buSzPts val="1800"/>
              <a:buNone/>
            </a:pPr>
            <a:r>
              <a:rPr b="1" lang="en-US" sz="4000">
                <a:solidFill>
                  <a:srgbClr val="C00000"/>
                </a:solidFill>
                <a:latin typeface="Times New Roman"/>
                <a:ea typeface="Times New Roman"/>
                <a:cs typeface="Times New Roman"/>
                <a:sym typeface="Times New Roman"/>
              </a:rPr>
              <a:t>Programmers</a:t>
            </a:r>
            <a:endParaRPr/>
          </a:p>
          <a:p>
            <a:pPr indent="0" lvl="0" marL="114300" rtl="0" algn="l">
              <a:lnSpc>
                <a:spcPct val="90000"/>
              </a:lnSpc>
              <a:spcBef>
                <a:spcPts val="1000"/>
              </a:spcBef>
              <a:spcAft>
                <a:spcPts val="0"/>
              </a:spcAft>
              <a:buSzPts val="1800"/>
              <a:buNone/>
            </a:pPr>
            <a:r>
              <a:rPr b="1" lang="en-US" sz="4000">
                <a:solidFill>
                  <a:srgbClr val="C00000"/>
                </a:solidFill>
                <a:latin typeface="Times New Roman"/>
                <a:ea typeface="Times New Roman"/>
                <a:cs typeface="Times New Roman"/>
                <a:sym typeface="Times New Roman"/>
              </a:rPr>
              <a:t> Model ----</a:t>
            </a:r>
            <a:endParaRPr b="1" sz="4000">
              <a:solidFill>
                <a:srgbClr val="C00000"/>
              </a:solidFill>
              <a:latin typeface="Times New Roman"/>
              <a:ea typeface="Times New Roman"/>
              <a:cs typeface="Times New Roman"/>
              <a:sym typeface="Times New Roman"/>
            </a:endParaRPr>
          </a:p>
          <a:p>
            <a:pPr indent="-342900" lvl="1" marL="684000" rtl="0" algn="l">
              <a:lnSpc>
                <a:spcPct val="90000"/>
              </a:lnSpc>
              <a:spcBef>
                <a:spcPts val="500"/>
              </a:spcBef>
              <a:spcAft>
                <a:spcPts val="0"/>
              </a:spcAft>
              <a:buSzPts val="1800"/>
              <a:buFont typeface="Noto Sans Symbols"/>
              <a:buChar char="⮚"/>
            </a:pPr>
            <a:r>
              <a:rPr b="1" lang="en-US" sz="2800">
                <a:solidFill>
                  <a:srgbClr val="002060"/>
                </a:solidFill>
                <a:latin typeface="Times New Roman"/>
                <a:ea typeface="Times New Roman"/>
                <a:cs typeface="Times New Roman"/>
                <a:sym typeface="Times New Roman"/>
              </a:rPr>
              <a:t>Set of Register</a:t>
            </a:r>
            <a:endParaRPr/>
          </a:p>
          <a:p>
            <a:pPr indent="-342900" lvl="1" marL="684000" rtl="0" algn="l">
              <a:lnSpc>
                <a:spcPct val="90000"/>
              </a:lnSpc>
              <a:spcBef>
                <a:spcPts val="500"/>
              </a:spcBef>
              <a:spcAft>
                <a:spcPts val="0"/>
              </a:spcAft>
              <a:buSzPts val="1800"/>
              <a:buFont typeface="Noto Sans Symbols"/>
              <a:buChar char="⮚"/>
            </a:pPr>
            <a:r>
              <a:rPr b="1" lang="en-US" sz="2800">
                <a:solidFill>
                  <a:srgbClr val="002060"/>
                </a:solidFill>
                <a:latin typeface="Times New Roman"/>
                <a:ea typeface="Times New Roman"/>
                <a:cs typeface="Times New Roman"/>
                <a:sym typeface="Times New Roman"/>
              </a:rPr>
              <a:t>Data Structures </a:t>
            </a:r>
            <a:endParaRPr b="1" sz="2800">
              <a:solidFill>
                <a:srgbClr val="002060"/>
              </a:solidFill>
              <a:latin typeface="Times New Roman"/>
              <a:ea typeface="Times New Roman"/>
              <a:cs typeface="Times New Roman"/>
              <a:sym typeface="Times New Roman"/>
            </a:endParaRPr>
          </a:p>
          <a:p>
            <a:pPr indent="-342900" lvl="1" marL="684000" rtl="0" algn="l">
              <a:lnSpc>
                <a:spcPct val="90000"/>
              </a:lnSpc>
              <a:spcBef>
                <a:spcPts val="500"/>
              </a:spcBef>
              <a:spcAft>
                <a:spcPts val="0"/>
              </a:spcAft>
              <a:buSzPts val="1800"/>
              <a:buFont typeface="Noto Sans Symbols"/>
              <a:buChar char="⮚"/>
            </a:pPr>
            <a:r>
              <a:rPr b="1" lang="en-US" sz="2800">
                <a:solidFill>
                  <a:srgbClr val="002060"/>
                </a:solidFill>
                <a:latin typeface="Times New Roman"/>
                <a:ea typeface="Times New Roman"/>
                <a:cs typeface="Times New Roman"/>
                <a:sym typeface="Times New Roman"/>
              </a:rPr>
              <a:t>Instructions</a:t>
            </a:r>
            <a:r>
              <a:rPr b="1" lang="en-US" sz="2800">
                <a:solidFill>
                  <a:schemeClr val="accent6"/>
                </a:solidFill>
                <a:latin typeface="Times New Roman"/>
                <a:ea typeface="Times New Roman"/>
                <a:cs typeface="Times New Roman"/>
                <a:sym typeface="Times New Roman"/>
              </a:rPr>
              <a:t> </a:t>
            </a:r>
            <a:endParaRPr b="1">
              <a:solidFill>
                <a:schemeClr val="accent6"/>
              </a:solidFill>
              <a:latin typeface="Times New Roman"/>
              <a:ea typeface="Times New Roman"/>
              <a:cs typeface="Times New Roman"/>
              <a:sym typeface="Times New Roman"/>
            </a:endParaRPr>
          </a:p>
        </p:txBody>
      </p:sp>
      <p:sp>
        <p:nvSpPr>
          <p:cNvPr id="1786" name="Google Shape;1786;p240"/>
          <p:cNvSpPr txBox="1"/>
          <p:nvPr>
            <p:ph type="title"/>
          </p:nvPr>
        </p:nvSpPr>
        <p:spPr>
          <a:xfrm>
            <a:off x="1854927" y="186583"/>
            <a:ext cx="751694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4800">
                <a:solidFill>
                  <a:srgbClr val="2501BF"/>
                </a:solidFill>
                <a:latin typeface="Times New Roman"/>
                <a:ea typeface="Times New Roman"/>
                <a:cs typeface="Times New Roman"/>
                <a:sym typeface="Times New Roman"/>
              </a:rPr>
              <a:t>System Level Architecture </a:t>
            </a:r>
            <a:endParaRPr b="1" sz="4800">
              <a:solidFill>
                <a:srgbClr val="2501BF"/>
              </a:solidFill>
              <a:latin typeface="Times New Roman"/>
              <a:ea typeface="Times New Roman"/>
              <a:cs typeface="Times New Roman"/>
              <a:sym typeface="Times New Roman"/>
            </a:endParaRPr>
          </a:p>
        </p:txBody>
      </p:sp>
      <p:pic>
        <p:nvPicPr>
          <p:cNvPr id="1787" name="Google Shape;1787;p240"/>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1788" name="Google Shape;1788;p2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789" name="Google Shape;1789;p2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790" name="Google Shape;1790;p240"/>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1791" name="Google Shape;1791;p240"/>
          <p:cNvPicPr preferRelativeResize="0"/>
          <p:nvPr/>
        </p:nvPicPr>
        <p:blipFill rotWithShape="1">
          <a:blip r:embed="rId4">
            <a:alphaModFix/>
          </a:blip>
          <a:srcRect b="0" l="0" r="0" t="0"/>
          <a:stretch/>
        </p:blipFill>
        <p:spPr>
          <a:xfrm>
            <a:off x="4084320" y="1016199"/>
            <a:ext cx="7894320" cy="5705276"/>
          </a:xfrm>
          <a:prstGeom prst="rect">
            <a:avLst/>
          </a:prstGeom>
          <a:noFill/>
          <a:ln cap="flat" cmpd="sng" w="38100">
            <a:solidFill>
              <a:srgbClr val="2501BF"/>
            </a:solidFill>
            <a:prstDash val="solid"/>
            <a:round/>
            <a:headEnd len="sm" w="sm" type="none"/>
            <a:tailEnd len="sm" w="sm" type="none"/>
          </a:ln>
        </p:spPr>
      </p:pic>
      <p:cxnSp>
        <p:nvCxnSpPr>
          <p:cNvPr id="1792" name="Google Shape;1792;p240"/>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1793" name="Google Shape;1793;p24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794" name="Google Shape;1794;p24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9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8" name="Shape 1798"/>
        <p:cNvGrpSpPr/>
        <p:nvPr/>
      </p:nvGrpSpPr>
      <p:grpSpPr>
        <a:xfrm>
          <a:off x="0" y="0"/>
          <a:ext cx="0" cy="0"/>
          <a:chOff x="0" y="0"/>
          <a:chExt cx="0" cy="0"/>
        </a:xfrm>
      </p:grpSpPr>
      <p:sp>
        <p:nvSpPr>
          <p:cNvPr id="1799" name="Google Shape;1799;p241"/>
          <p:cNvSpPr txBox="1"/>
          <p:nvPr>
            <p:ph type="title"/>
          </p:nvPr>
        </p:nvSpPr>
        <p:spPr>
          <a:xfrm>
            <a:off x="3675611" y="282584"/>
            <a:ext cx="493221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4400">
                <a:solidFill>
                  <a:srgbClr val="C55A11"/>
                </a:solidFill>
              </a:rPr>
              <a:t>Register categories </a:t>
            </a:r>
            <a:br>
              <a:rPr b="1" lang="en-US" sz="4400">
                <a:solidFill>
                  <a:srgbClr val="C55A11"/>
                </a:solidFill>
              </a:rPr>
            </a:br>
            <a:endParaRPr b="1">
              <a:solidFill>
                <a:srgbClr val="2501BF"/>
              </a:solidFill>
              <a:latin typeface="Times New Roman"/>
              <a:ea typeface="Times New Roman"/>
              <a:cs typeface="Times New Roman"/>
              <a:sym typeface="Times New Roman"/>
            </a:endParaRPr>
          </a:p>
        </p:txBody>
      </p:sp>
      <p:pic>
        <p:nvPicPr>
          <p:cNvPr id="1800" name="Google Shape;1800;p241"/>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1801" name="Google Shape;1801;p2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802" name="Google Shape;1802;p2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803" name="Google Shape;1803;p241"/>
          <p:cNvSpPr txBox="1"/>
          <p:nvPr>
            <p:ph idx="11" type="ftr"/>
          </p:nvPr>
        </p:nvSpPr>
        <p:spPr>
          <a:xfrm>
            <a:off x="3043645" y="6492875"/>
            <a:ext cx="642692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grpSp>
        <p:nvGrpSpPr>
          <p:cNvPr id="1804" name="Google Shape;1804;p241"/>
          <p:cNvGrpSpPr/>
          <p:nvPr/>
        </p:nvGrpSpPr>
        <p:grpSpPr>
          <a:xfrm>
            <a:off x="-295064" y="-505827"/>
            <a:ext cx="10329515" cy="6856786"/>
            <a:chOff x="355176" y="409834"/>
            <a:chExt cx="10329515" cy="6856786"/>
          </a:xfrm>
        </p:grpSpPr>
        <p:sp>
          <p:nvSpPr>
            <p:cNvPr id="1805" name="Google Shape;1805;p241"/>
            <p:cNvSpPr/>
            <p:nvPr/>
          </p:nvSpPr>
          <p:spPr>
            <a:xfrm rot="5400000">
              <a:off x="7509555" y="3503035"/>
              <a:ext cx="2048993" cy="1782623"/>
            </a:xfrm>
            <a:prstGeom prst="hexagon">
              <a:avLst>
                <a:gd fmla="val 25000" name="adj"/>
                <a:gd fmla="val 115470" name="vf"/>
              </a:avLst>
            </a:prstGeom>
            <a:gradFill>
              <a:gsLst>
                <a:gs pos="0">
                  <a:srgbClr val="98B7FF"/>
                </a:gs>
                <a:gs pos="35000">
                  <a:srgbClr val="B9CBFF"/>
                </a:gs>
                <a:gs pos="100000">
                  <a:srgbClr val="E2E9FF"/>
                </a:gs>
              </a:gsLst>
              <a:lin ang="16200000" scaled="0"/>
            </a:gradFill>
            <a:ln>
              <a:noFill/>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41"/>
            <p:cNvSpPr txBox="1"/>
            <p:nvPr/>
          </p:nvSpPr>
          <p:spPr>
            <a:xfrm>
              <a:off x="7920532" y="3689151"/>
              <a:ext cx="1227039" cy="1410391"/>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None/>
              </a:pPr>
              <a:r>
                <a:rPr b="1" i="0" lang="en-US" sz="1800" u="none" cap="none" strike="noStrike">
                  <a:solidFill>
                    <a:schemeClr val="dk1"/>
                  </a:solidFill>
                  <a:latin typeface="Arial"/>
                  <a:ea typeface="Arial"/>
                  <a:cs typeface="Arial"/>
                  <a:sym typeface="Arial"/>
                </a:rPr>
                <a:t>General Purpose Registers</a:t>
              </a:r>
              <a:endParaRPr b="1" i="0" sz="1800" u="none" cap="none" strike="noStrike">
                <a:solidFill>
                  <a:schemeClr val="dk1"/>
                </a:solidFill>
                <a:latin typeface="Arial"/>
                <a:ea typeface="Arial"/>
                <a:cs typeface="Arial"/>
                <a:sym typeface="Arial"/>
              </a:endParaRPr>
            </a:p>
          </p:txBody>
        </p:sp>
        <p:sp>
          <p:nvSpPr>
            <p:cNvPr id="1807" name="Google Shape;1807;p241"/>
            <p:cNvSpPr/>
            <p:nvPr/>
          </p:nvSpPr>
          <p:spPr>
            <a:xfrm>
              <a:off x="7602995" y="409834"/>
              <a:ext cx="2286676" cy="12293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41"/>
            <p:cNvSpPr/>
            <p:nvPr/>
          </p:nvSpPr>
          <p:spPr>
            <a:xfrm rot="5400000">
              <a:off x="4655484" y="5350812"/>
              <a:ext cx="2048993" cy="1782623"/>
            </a:xfrm>
            <a:prstGeom prst="hexagon">
              <a:avLst>
                <a:gd fmla="val 25000" name="adj"/>
                <a:gd fmla="val 115470" name="vf"/>
              </a:avLst>
            </a:prstGeom>
            <a:gradFill>
              <a:gsLst>
                <a:gs pos="0">
                  <a:srgbClr val="99D6FF"/>
                </a:gs>
                <a:gs pos="35000">
                  <a:srgbClr val="B7E2FF"/>
                </a:gs>
                <a:gs pos="100000">
                  <a:srgbClr val="E2F4FF"/>
                </a:gs>
              </a:gsLst>
              <a:lin ang="16200000" scaled="0"/>
            </a:gradFill>
            <a:ln>
              <a:noFill/>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41"/>
            <p:cNvSpPr txBox="1"/>
            <p:nvPr/>
          </p:nvSpPr>
          <p:spPr>
            <a:xfrm>
              <a:off x="5066461" y="5536928"/>
              <a:ext cx="1227039" cy="1410391"/>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i="0" lang="en-US" sz="2100" u="none" cap="none" strike="noStrike">
                  <a:solidFill>
                    <a:schemeClr val="dk1"/>
                  </a:solidFill>
                  <a:latin typeface="Arial"/>
                  <a:ea typeface="Arial"/>
                  <a:cs typeface="Arial"/>
                  <a:sym typeface="Arial"/>
                </a:rPr>
                <a:t>Flag Registers</a:t>
              </a:r>
              <a:endParaRPr b="1" i="0" sz="2100" u="none" cap="none" strike="noStrike">
                <a:solidFill>
                  <a:schemeClr val="dk1"/>
                </a:solidFill>
                <a:latin typeface="Arial"/>
                <a:ea typeface="Arial"/>
                <a:cs typeface="Arial"/>
                <a:sym typeface="Arial"/>
              </a:endParaRPr>
            </a:p>
          </p:txBody>
        </p:sp>
        <p:sp>
          <p:nvSpPr>
            <p:cNvPr id="1810" name="Google Shape;1810;p241"/>
            <p:cNvSpPr/>
            <p:nvPr/>
          </p:nvSpPr>
          <p:spPr>
            <a:xfrm rot="5400000">
              <a:off x="4694829" y="1772935"/>
              <a:ext cx="2048993" cy="1929601"/>
            </a:xfrm>
            <a:prstGeom prst="hexagon">
              <a:avLst>
                <a:gd fmla="val 25000" name="adj"/>
                <a:gd fmla="val 115470" name="vf"/>
              </a:avLst>
            </a:prstGeom>
            <a:gradFill>
              <a:gsLst>
                <a:gs pos="0">
                  <a:srgbClr val="9BFAFF"/>
                </a:gs>
                <a:gs pos="35000">
                  <a:srgbClr val="B9FBFF"/>
                </a:gs>
                <a:gs pos="100000">
                  <a:srgbClr val="E4FFFF"/>
                </a:gs>
              </a:gsLst>
              <a:lin ang="16200000" scaled="0"/>
            </a:gradFill>
            <a:ln>
              <a:noFill/>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41"/>
            <p:cNvSpPr txBox="1"/>
            <p:nvPr/>
          </p:nvSpPr>
          <p:spPr>
            <a:xfrm>
              <a:off x="5066756" y="2044790"/>
              <a:ext cx="1305139" cy="1385894"/>
            </a:xfrm>
            <a:prstGeom prst="rect">
              <a:avLst/>
            </a:prstGeom>
            <a:noFill/>
            <a:ln>
              <a:noFill/>
            </a:ln>
          </p:spPr>
          <p:txBody>
            <a:bodyPr anchorCtr="0" anchor="ctr" bIns="91425" lIns="91425" spcFirstLastPara="1" rIns="91425" wrap="square" tIns="91425">
              <a:noAutofit/>
            </a:bodyPr>
            <a:lstStyle/>
            <a:p>
              <a:pPr indent="0" lvl="0" marL="0" marR="0" rtl="0" algn="ctr">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Index </a:t>
              </a:r>
              <a:r>
                <a:rPr b="1" i="0" lang="en-US" sz="1900" u="none" cap="none" strike="noStrike">
                  <a:solidFill>
                    <a:schemeClr val="dk1"/>
                  </a:solidFill>
                  <a:latin typeface="Arial"/>
                  <a:ea typeface="Arial"/>
                  <a:cs typeface="Arial"/>
                  <a:sym typeface="Arial"/>
                </a:rPr>
                <a:t>Registers</a:t>
              </a:r>
              <a:endParaRPr b="1" i="0" sz="1900" u="none" cap="none" strike="noStrike">
                <a:solidFill>
                  <a:schemeClr val="dk1"/>
                </a:solidFill>
                <a:latin typeface="Arial"/>
                <a:ea typeface="Arial"/>
                <a:cs typeface="Arial"/>
                <a:sym typeface="Arial"/>
              </a:endParaRPr>
            </a:p>
          </p:txBody>
        </p:sp>
        <p:sp>
          <p:nvSpPr>
            <p:cNvPr id="1812" name="Google Shape;1812;p241"/>
            <p:cNvSpPr/>
            <p:nvPr/>
          </p:nvSpPr>
          <p:spPr>
            <a:xfrm>
              <a:off x="2513296" y="2149019"/>
              <a:ext cx="2212912" cy="12293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41"/>
            <p:cNvSpPr/>
            <p:nvPr/>
          </p:nvSpPr>
          <p:spPr>
            <a:xfrm rot="5400000">
              <a:off x="6620063" y="1846424"/>
              <a:ext cx="2048993" cy="1782623"/>
            </a:xfrm>
            <a:prstGeom prst="hexagon">
              <a:avLst>
                <a:gd fmla="val 25000" name="adj"/>
                <a:gd fmla="val 115470" name="vf"/>
              </a:avLst>
            </a:prstGeom>
            <a:gradFill>
              <a:gsLst>
                <a:gs pos="0">
                  <a:srgbClr val="9DFFE2"/>
                </a:gs>
                <a:gs pos="35000">
                  <a:srgbClr val="BCFDE9"/>
                </a:gs>
                <a:gs pos="100000">
                  <a:srgbClr val="E4FFF5"/>
                </a:gs>
              </a:gsLst>
              <a:lin ang="16200000" scaled="0"/>
            </a:gradFill>
            <a:ln>
              <a:noFill/>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41"/>
            <p:cNvSpPr txBox="1"/>
            <p:nvPr/>
          </p:nvSpPr>
          <p:spPr>
            <a:xfrm>
              <a:off x="7031040" y="2032540"/>
              <a:ext cx="1227039" cy="1410391"/>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i="0" lang="en-US" sz="2100" u="none" cap="none" strike="noStrike">
                  <a:solidFill>
                    <a:schemeClr val="dk1"/>
                  </a:solidFill>
                  <a:latin typeface="Arial"/>
                  <a:ea typeface="Arial"/>
                  <a:cs typeface="Arial"/>
                  <a:sym typeface="Arial"/>
                </a:rPr>
                <a:t>Debug Registers</a:t>
              </a:r>
              <a:endParaRPr b="1" i="0" sz="2100" u="none" cap="none" strike="noStrike">
                <a:solidFill>
                  <a:schemeClr val="dk1"/>
                </a:solidFill>
                <a:latin typeface="Arial"/>
                <a:ea typeface="Arial"/>
                <a:cs typeface="Arial"/>
                <a:sym typeface="Arial"/>
              </a:endParaRPr>
            </a:p>
          </p:txBody>
        </p:sp>
        <p:sp>
          <p:nvSpPr>
            <p:cNvPr id="1815" name="Google Shape;1815;p241"/>
            <p:cNvSpPr/>
            <p:nvPr/>
          </p:nvSpPr>
          <p:spPr>
            <a:xfrm rot="5400000">
              <a:off x="5661134" y="3585609"/>
              <a:ext cx="2048993" cy="1782623"/>
            </a:xfrm>
            <a:prstGeom prst="hexagon">
              <a:avLst>
                <a:gd fmla="val 25000" name="adj"/>
                <a:gd fmla="val 115470" name="vf"/>
              </a:avLst>
            </a:prstGeom>
            <a:gradFill>
              <a:gsLst>
                <a:gs pos="0">
                  <a:srgbClr val="A0FDC1"/>
                </a:gs>
                <a:gs pos="35000">
                  <a:srgbClr val="BDFBD2"/>
                </a:gs>
                <a:gs pos="100000">
                  <a:srgbClr val="E4FFEE"/>
                </a:gs>
              </a:gsLst>
              <a:lin ang="16200000" scaled="0"/>
            </a:gradFill>
            <a:ln>
              <a:noFill/>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41"/>
            <p:cNvSpPr txBox="1"/>
            <p:nvPr/>
          </p:nvSpPr>
          <p:spPr>
            <a:xfrm>
              <a:off x="6072111" y="3771725"/>
              <a:ext cx="1227039" cy="1410391"/>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None/>
              </a:pPr>
              <a:r>
                <a:rPr b="1" i="0" lang="en-US" sz="1800" u="none" cap="none" strike="noStrike">
                  <a:solidFill>
                    <a:schemeClr val="dk1"/>
                  </a:solidFill>
                  <a:latin typeface="Arial"/>
                  <a:ea typeface="Arial"/>
                  <a:cs typeface="Arial"/>
                  <a:sym typeface="Arial"/>
                </a:rPr>
                <a:t>Pointer Registers</a:t>
              </a:r>
              <a:endParaRPr b="1" i="0" sz="1800" u="none" cap="none" strike="noStrike">
                <a:solidFill>
                  <a:schemeClr val="dk1"/>
                </a:solidFill>
                <a:latin typeface="Arial"/>
                <a:ea typeface="Arial"/>
                <a:cs typeface="Arial"/>
                <a:sym typeface="Arial"/>
              </a:endParaRPr>
            </a:p>
          </p:txBody>
        </p:sp>
        <p:sp>
          <p:nvSpPr>
            <p:cNvPr id="1817" name="Google Shape;1817;p241"/>
            <p:cNvSpPr/>
            <p:nvPr/>
          </p:nvSpPr>
          <p:spPr>
            <a:xfrm>
              <a:off x="7602995" y="3888205"/>
              <a:ext cx="2286676" cy="12293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41"/>
            <p:cNvSpPr txBox="1"/>
            <p:nvPr/>
          </p:nvSpPr>
          <p:spPr>
            <a:xfrm>
              <a:off x="7602995" y="3888205"/>
              <a:ext cx="2286676" cy="1229395"/>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sp>
          <p:nvSpPr>
            <p:cNvPr id="1819" name="Google Shape;1819;p241"/>
            <p:cNvSpPr/>
            <p:nvPr/>
          </p:nvSpPr>
          <p:spPr>
            <a:xfrm rot="5400000">
              <a:off x="3735900" y="3585609"/>
              <a:ext cx="2048993" cy="1782623"/>
            </a:xfrm>
            <a:prstGeom prst="hexagon">
              <a:avLst>
                <a:gd fmla="val 25000" name="adj"/>
                <a:gd fmla="val 115470" name="vf"/>
              </a:avLst>
            </a:prstGeom>
            <a:gradFill>
              <a:gsLst>
                <a:gs pos="0">
                  <a:srgbClr val="A1F9AA"/>
                </a:gs>
                <a:gs pos="35000">
                  <a:srgbClr val="BDFAC3"/>
                </a:gs>
                <a:gs pos="100000">
                  <a:srgbClr val="E5FDE8"/>
                </a:gs>
              </a:gsLst>
              <a:lin ang="16200000" scaled="0"/>
            </a:gradFill>
            <a:ln>
              <a:noFill/>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41"/>
            <p:cNvSpPr txBox="1"/>
            <p:nvPr/>
          </p:nvSpPr>
          <p:spPr>
            <a:xfrm>
              <a:off x="4146877" y="3771725"/>
              <a:ext cx="1227039" cy="1410391"/>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i="0" lang="en-US" sz="2100" u="none" cap="none" strike="noStrike">
                  <a:solidFill>
                    <a:schemeClr val="dk1"/>
                  </a:solidFill>
                  <a:latin typeface="Arial"/>
                  <a:ea typeface="Arial"/>
                  <a:cs typeface="Arial"/>
                  <a:sym typeface="Arial"/>
                </a:rPr>
                <a:t>Segment Registers</a:t>
              </a:r>
              <a:endParaRPr b="1" i="0" sz="2100" u="none" cap="none" strike="noStrike">
                <a:solidFill>
                  <a:schemeClr val="dk1"/>
                </a:solidFill>
                <a:latin typeface="Arial"/>
                <a:ea typeface="Arial"/>
                <a:cs typeface="Arial"/>
                <a:sym typeface="Arial"/>
              </a:endParaRPr>
            </a:p>
          </p:txBody>
        </p:sp>
        <p:sp>
          <p:nvSpPr>
            <p:cNvPr id="1821" name="Google Shape;1821;p241"/>
            <p:cNvSpPr/>
            <p:nvPr/>
          </p:nvSpPr>
          <p:spPr>
            <a:xfrm rot="5400000">
              <a:off x="8595727" y="4942519"/>
              <a:ext cx="2048993" cy="2128934"/>
            </a:xfrm>
            <a:prstGeom prst="hexagon">
              <a:avLst>
                <a:gd fmla="val 25000" name="adj"/>
                <a:gd fmla="val 115470" name="vf"/>
              </a:avLst>
            </a:prstGeom>
            <a:gradFill>
              <a:gsLst>
                <a:gs pos="0">
                  <a:srgbClr val="A9F7A3"/>
                </a:gs>
                <a:gs pos="35000">
                  <a:srgbClr val="C2F8BE"/>
                </a:gs>
                <a:gs pos="100000">
                  <a:srgbClr val="E5FDE5"/>
                </a:gs>
              </a:gsLst>
              <a:lin ang="16200000" scaled="0"/>
            </a:gradFill>
            <a:ln>
              <a:noFill/>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41"/>
            <p:cNvSpPr txBox="1"/>
            <p:nvPr/>
          </p:nvSpPr>
          <p:spPr>
            <a:xfrm>
              <a:off x="8910579" y="5323988"/>
              <a:ext cx="1419290" cy="1365995"/>
            </a:xfrm>
            <a:prstGeom prst="rect">
              <a:avLst/>
            </a:prstGeom>
            <a:noFill/>
            <a:ln>
              <a:noFill/>
            </a:ln>
          </p:spPr>
          <p:txBody>
            <a:bodyPr anchorCtr="0" anchor="ctr" bIns="91425" lIns="91425" spcFirstLastPara="1" rIns="91425" wrap="square" tIns="91425">
              <a:noAutofit/>
            </a:bodyPr>
            <a:lstStyle/>
            <a:p>
              <a:pPr indent="0" lvl="0" marL="0" marR="0" rtl="0" algn="ctr">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Memory </a:t>
              </a:r>
              <a:r>
                <a:rPr b="1" i="0" lang="en-US" sz="1400" u="none" cap="none" strike="noStrike">
                  <a:solidFill>
                    <a:schemeClr val="dk1"/>
                  </a:solidFill>
                  <a:latin typeface="Arial"/>
                  <a:ea typeface="Arial"/>
                  <a:cs typeface="Arial"/>
                  <a:sym typeface="Arial"/>
                </a:rPr>
                <a:t>Management </a:t>
              </a:r>
              <a:r>
                <a:rPr b="1" i="0" lang="en-US" sz="2000" u="none" cap="none" strike="noStrike">
                  <a:solidFill>
                    <a:schemeClr val="dk1"/>
                  </a:solidFill>
                  <a:latin typeface="Arial"/>
                  <a:ea typeface="Arial"/>
                  <a:cs typeface="Arial"/>
                  <a:sym typeface="Arial"/>
                </a:rPr>
                <a:t>Registers </a:t>
              </a:r>
              <a:endParaRPr b="1" i="0" sz="2400" u="none" cap="none" strike="noStrike">
                <a:solidFill>
                  <a:schemeClr val="dk1"/>
                </a:solidFill>
                <a:latin typeface="Arial"/>
                <a:ea typeface="Arial"/>
                <a:cs typeface="Arial"/>
                <a:sym typeface="Arial"/>
              </a:endParaRPr>
            </a:p>
          </p:txBody>
        </p:sp>
        <p:sp>
          <p:nvSpPr>
            <p:cNvPr id="1823" name="Google Shape;1823;p241"/>
            <p:cNvSpPr/>
            <p:nvPr/>
          </p:nvSpPr>
          <p:spPr>
            <a:xfrm>
              <a:off x="355176" y="3808855"/>
              <a:ext cx="2212912" cy="12293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41"/>
            <p:cNvSpPr/>
            <p:nvPr/>
          </p:nvSpPr>
          <p:spPr>
            <a:xfrm rot="5400000">
              <a:off x="6592022" y="5350776"/>
              <a:ext cx="2048993" cy="1782623"/>
            </a:xfrm>
            <a:prstGeom prst="hexagon">
              <a:avLst>
                <a:gd fmla="val 25000" name="adj"/>
                <a:gd fmla="val 115470" name="vf"/>
              </a:avLst>
            </a:prstGeom>
            <a:gradFill>
              <a:gsLst>
                <a:gs pos="0">
                  <a:srgbClr val="BCF5A4"/>
                </a:gs>
                <a:gs pos="35000">
                  <a:srgbClr val="CFF5C0"/>
                </a:gs>
                <a:gs pos="100000">
                  <a:srgbClr val="EDFBE6"/>
                </a:gs>
              </a:gsLst>
              <a:lin ang="16200000" scaled="0"/>
            </a:gradFill>
            <a:ln>
              <a:noFill/>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41"/>
            <p:cNvSpPr txBox="1"/>
            <p:nvPr/>
          </p:nvSpPr>
          <p:spPr>
            <a:xfrm>
              <a:off x="7002999" y="5536892"/>
              <a:ext cx="1227039" cy="1410391"/>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i="0" lang="en-US" sz="2100" u="none" cap="none" strike="noStrike">
                  <a:solidFill>
                    <a:schemeClr val="dk1"/>
                  </a:solidFill>
                  <a:latin typeface="Arial"/>
                  <a:ea typeface="Arial"/>
                  <a:cs typeface="Arial"/>
                  <a:sym typeface="Arial"/>
                </a:rPr>
                <a:t>Control Registers</a:t>
              </a:r>
              <a:endParaRPr b="1" i="0" sz="2100" u="none" cap="none" strike="noStrike">
                <a:solidFill>
                  <a:schemeClr val="dk1"/>
                </a:solidFill>
                <a:latin typeface="Arial"/>
                <a:ea typeface="Arial"/>
                <a:cs typeface="Arial"/>
                <a:sym typeface="Arial"/>
              </a:endParaRPr>
            </a:p>
          </p:txBody>
        </p:sp>
      </p:grpSp>
      <p:cxnSp>
        <p:nvCxnSpPr>
          <p:cNvPr id="1826" name="Google Shape;1826;p241"/>
          <p:cNvCxnSpPr/>
          <p:nvPr/>
        </p:nvCxnSpPr>
        <p:spPr>
          <a:xfrm flipH="1" rot="10800000">
            <a:off x="5106" y="725016"/>
            <a:ext cx="12192000" cy="27709"/>
          </a:xfrm>
          <a:prstGeom prst="straightConnector1">
            <a:avLst/>
          </a:prstGeom>
          <a:noFill/>
          <a:ln cap="flat" cmpd="sng" w="9525">
            <a:solidFill>
              <a:srgbClr val="00B050"/>
            </a:solidFill>
            <a:prstDash val="solid"/>
            <a:round/>
            <a:headEnd len="sm" w="sm" type="none"/>
            <a:tailEnd len="sm" w="sm" type="none"/>
          </a:ln>
        </p:spPr>
      </p:cxnSp>
      <p:sp>
        <p:nvSpPr>
          <p:cNvPr id="1827" name="Google Shape;1827;p24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828" name="Google Shape;1828;p24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829" name="Google Shape;1829;p241"/>
          <p:cNvCxnSpPr/>
          <p:nvPr/>
        </p:nvCxnSpPr>
        <p:spPr>
          <a:xfrm>
            <a:off x="3835" y="6350960"/>
            <a:ext cx="12192000" cy="0"/>
          </a:xfrm>
          <a:prstGeom prst="straightConnector1">
            <a:avLst/>
          </a:prstGeom>
          <a:noFill/>
          <a:ln cap="flat" cmpd="sng" w="15875">
            <a:solidFill>
              <a:srgbClr val="00B050"/>
            </a:solidFill>
            <a:prstDash val="solid"/>
            <a:round/>
            <a:headEnd len="sm" w="sm" type="none"/>
            <a:tailEnd len="sm" w="sm" type="none"/>
          </a:ln>
        </p:spPr>
      </p:cxnSp>
      <p:sp>
        <p:nvSpPr>
          <p:cNvPr id="1830" name="Google Shape;1830;p241"/>
          <p:cNvSpPr txBox="1"/>
          <p:nvPr>
            <p:ph idx="1" type="body"/>
          </p:nvPr>
        </p:nvSpPr>
        <p:spPr>
          <a:xfrm>
            <a:off x="248193" y="1081228"/>
            <a:ext cx="6348549" cy="5714383"/>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2800"/>
              <a:buChar char="•"/>
            </a:pPr>
            <a:r>
              <a:rPr b="1" lang="en-US" sz="2400">
                <a:solidFill>
                  <a:srgbClr val="C00000"/>
                </a:solidFill>
                <a:latin typeface="Times New Roman"/>
                <a:ea typeface="Times New Roman"/>
                <a:cs typeface="Times New Roman"/>
                <a:sym typeface="Times New Roman"/>
              </a:rPr>
              <a:t>General purpose registers </a:t>
            </a:r>
            <a:endParaRPr/>
          </a:p>
          <a:p>
            <a:pPr indent="-342900" lvl="1" marL="914400" rtl="0" algn="l">
              <a:lnSpc>
                <a:spcPct val="90000"/>
              </a:lnSpc>
              <a:spcBef>
                <a:spcPts val="1000"/>
              </a:spcBef>
              <a:spcAft>
                <a:spcPts val="0"/>
              </a:spcAft>
              <a:buClr>
                <a:schemeClr val="dk1"/>
              </a:buClr>
              <a:buSzPts val="2800"/>
              <a:buChar char="•"/>
            </a:pPr>
            <a:r>
              <a:rPr b="1" lang="en-US" sz="1800">
                <a:latin typeface="Times New Roman"/>
                <a:ea typeface="Times New Roman"/>
                <a:cs typeface="Times New Roman"/>
                <a:sym typeface="Times New Roman"/>
              </a:rPr>
              <a:t>EAX,EBX,ECX,EDX</a:t>
            </a:r>
            <a:endParaRPr sz="1800">
              <a:latin typeface="Times New Roman"/>
              <a:ea typeface="Times New Roman"/>
              <a:cs typeface="Times New Roman"/>
              <a:sym typeface="Times New Roman"/>
            </a:endParaRPr>
          </a:p>
          <a:p>
            <a:pPr indent="-342900" lvl="0" marL="457200" rtl="0" algn="l">
              <a:lnSpc>
                <a:spcPct val="90000"/>
              </a:lnSpc>
              <a:spcBef>
                <a:spcPts val="1000"/>
              </a:spcBef>
              <a:spcAft>
                <a:spcPts val="0"/>
              </a:spcAft>
              <a:buClr>
                <a:schemeClr val="dk1"/>
              </a:buClr>
              <a:buSzPts val="2800"/>
              <a:buChar char="•"/>
            </a:pPr>
            <a:r>
              <a:rPr b="1" lang="en-US" sz="2400">
                <a:solidFill>
                  <a:schemeClr val="accent6"/>
                </a:solidFill>
                <a:latin typeface="Times New Roman"/>
                <a:ea typeface="Times New Roman"/>
                <a:cs typeface="Times New Roman"/>
                <a:sym typeface="Times New Roman"/>
              </a:rPr>
              <a:t>Index Registers</a:t>
            </a:r>
            <a:endParaRPr b="1" sz="2400">
              <a:latin typeface="Times New Roman"/>
              <a:ea typeface="Times New Roman"/>
              <a:cs typeface="Times New Roman"/>
              <a:sym typeface="Times New Roman"/>
            </a:endParaRPr>
          </a:p>
          <a:p>
            <a:pPr indent="-342900" lvl="1" marL="914400" rtl="0" algn="l">
              <a:lnSpc>
                <a:spcPct val="90000"/>
              </a:lnSpc>
              <a:spcBef>
                <a:spcPts val="1000"/>
              </a:spcBef>
              <a:spcAft>
                <a:spcPts val="0"/>
              </a:spcAft>
              <a:buClr>
                <a:schemeClr val="dk1"/>
              </a:buClr>
              <a:buSzPts val="2800"/>
              <a:buChar char="•"/>
            </a:pPr>
            <a:r>
              <a:rPr b="1" lang="en-US" sz="1800">
                <a:latin typeface="Times New Roman"/>
                <a:ea typeface="Times New Roman"/>
                <a:cs typeface="Times New Roman"/>
                <a:sym typeface="Times New Roman"/>
              </a:rPr>
              <a:t>ESI,EDI</a:t>
            </a:r>
            <a:endParaRPr sz="1800">
              <a:latin typeface="Times New Roman"/>
              <a:ea typeface="Times New Roman"/>
              <a:cs typeface="Times New Roman"/>
              <a:sym typeface="Times New Roman"/>
            </a:endParaRPr>
          </a:p>
          <a:p>
            <a:pPr indent="-342900" lvl="0" marL="457200" rtl="0" algn="l">
              <a:lnSpc>
                <a:spcPct val="90000"/>
              </a:lnSpc>
              <a:spcBef>
                <a:spcPts val="1000"/>
              </a:spcBef>
              <a:spcAft>
                <a:spcPts val="0"/>
              </a:spcAft>
              <a:buClr>
                <a:schemeClr val="dk1"/>
              </a:buClr>
              <a:buSzPts val="2800"/>
              <a:buChar char="•"/>
            </a:pPr>
            <a:r>
              <a:rPr b="1" lang="en-US" sz="2400">
                <a:solidFill>
                  <a:srgbClr val="C00000"/>
                </a:solidFill>
                <a:latin typeface="Times New Roman"/>
                <a:ea typeface="Times New Roman"/>
                <a:cs typeface="Times New Roman"/>
                <a:sym typeface="Times New Roman"/>
              </a:rPr>
              <a:t>Pointer Registers</a:t>
            </a:r>
            <a:endParaRPr b="1" sz="2000">
              <a:solidFill>
                <a:srgbClr val="C00000"/>
              </a:solidFill>
              <a:latin typeface="Times New Roman"/>
              <a:ea typeface="Times New Roman"/>
              <a:cs typeface="Times New Roman"/>
              <a:sym typeface="Times New Roman"/>
            </a:endParaRPr>
          </a:p>
          <a:p>
            <a:pPr indent="-342900" lvl="1" marL="914400" rtl="0" algn="l">
              <a:lnSpc>
                <a:spcPct val="90000"/>
              </a:lnSpc>
              <a:spcBef>
                <a:spcPts val="1000"/>
              </a:spcBef>
              <a:spcAft>
                <a:spcPts val="0"/>
              </a:spcAft>
              <a:buClr>
                <a:schemeClr val="dk1"/>
              </a:buClr>
              <a:buSzPts val="2800"/>
              <a:buChar char="•"/>
            </a:pPr>
            <a:r>
              <a:rPr b="1" lang="en-US" sz="1800">
                <a:latin typeface="Times New Roman"/>
                <a:ea typeface="Times New Roman"/>
                <a:cs typeface="Times New Roman"/>
                <a:sym typeface="Times New Roman"/>
              </a:rPr>
              <a:t>ESP,EBP</a:t>
            </a:r>
            <a:endParaRPr sz="1800">
              <a:latin typeface="Times New Roman"/>
              <a:ea typeface="Times New Roman"/>
              <a:cs typeface="Times New Roman"/>
              <a:sym typeface="Times New Roman"/>
            </a:endParaRPr>
          </a:p>
          <a:p>
            <a:pPr indent="-342900" lvl="0" marL="457200" rtl="0" algn="l">
              <a:lnSpc>
                <a:spcPct val="90000"/>
              </a:lnSpc>
              <a:spcBef>
                <a:spcPts val="1000"/>
              </a:spcBef>
              <a:spcAft>
                <a:spcPts val="0"/>
              </a:spcAft>
              <a:buClr>
                <a:schemeClr val="dk1"/>
              </a:buClr>
              <a:buSzPts val="2800"/>
              <a:buChar char="•"/>
            </a:pPr>
            <a:r>
              <a:rPr b="1" lang="en-US" sz="2400">
                <a:solidFill>
                  <a:schemeClr val="accent6"/>
                </a:solidFill>
                <a:latin typeface="Times New Roman"/>
                <a:ea typeface="Times New Roman"/>
                <a:cs typeface="Times New Roman"/>
                <a:sym typeface="Times New Roman"/>
              </a:rPr>
              <a:t>Segment Registers </a:t>
            </a:r>
            <a:endParaRPr/>
          </a:p>
          <a:p>
            <a:pPr indent="-342900" lvl="1" marL="914400" rtl="0" algn="l">
              <a:lnSpc>
                <a:spcPct val="90000"/>
              </a:lnSpc>
              <a:spcBef>
                <a:spcPts val="1000"/>
              </a:spcBef>
              <a:spcAft>
                <a:spcPts val="0"/>
              </a:spcAft>
              <a:buClr>
                <a:schemeClr val="dk1"/>
              </a:buClr>
              <a:buSzPts val="2800"/>
              <a:buChar char="•"/>
            </a:pPr>
            <a:r>
              <a:rPr b="1" lang="en-US" sz="1800">
                <a:latin typeface="Times New Roman"/>
                <a:ea typeface="Times New Roman"/>
                <a:cs typeface="Times New Roman"/>
                <a:sym typeface="Times New Roman"/>
              </a:rPr>
              <a:t>DS,CS,SS,ES,FS,GS</a:t>
            </a:r>
            <a:endParaRPr sz="1800">
              <a:latin typeface="Times New Roman"/>
              <a:ea typeface="Times New Roman"/>
              <a:cs typeface="Times New Roman"/>
              <a:sym typeface="Times New Roman"/>
            </a:endParaRPr>
          </a:p>
          <a:p>
            <a:pPr indent="-165100" lvl="0" marL="457200" rtl="0" algn="l">
              <a:lnSpc>
                <a:spcPct val="90000"/>
              </a:lnSpc>
              <a:spcBef>
                <a:spcPts val="1000"/>
              </a:spcBef>
              <a:spcAft>
                <a:spcPts val="0"/>
              </a:spcAft>
              <a:buClr>
                <a:schemeClr val="dk1"/>
              </a:buClr>
              <a:buSzPts val="2800"/>
              <a:buNone/>
            </a:pPr>
            <a:r>
              <a:t/>
            </a:r>
            <a:endParaRPr sz="2000">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sz="2000">
              <a:latin typeface="Times New Roman"/>
              <a:ea typeface="Times New Roman"/>
              <a:cs typeface="Times New Roman"/>
              <a:sym typeface="Times New Roman"/>
            </a:endParaRPr>
          </a:p>
        </p:txBody>
      </p:sp>
      <p:sp>
        <p:nvSpPr>
          <p:cNvPr id="1831" name="Google Shape;1831;p241"/>
          <p:cNvSpPr txBox="1"/>
          <p:nvPr/>
        </p:nvSpPr>
        <p:spPr>
          <a:xfrm>
            <a:off x="9525832" y="13063"/>
            <a:ext cx="2743322" cy="5590248"/>
          </a:xfrm>
          <a:prstGeom prst="rect">
            <a:avLst/>
          </a:prstGeom>
          <a:noFill/>
          <a:ln>
            <a:noFill/>
          </a:ln>
        </p:spPr>
        <p:txBody>
          <a:bodyPr anchorCtr="0" anchor="t" bIns="45700" lIns="91425" spcFirstLastPara="1" rIns="91425" wrap="square" tIns="45700">
            <a:spAutoFit/>
          </a:bodyPr>
          <a:lstStyle/>
          <a:p>
            <a:pPr indent="-457200" lvl="0" marL="457200" marR="0" rtl="0" algn="l">
              <a:lnSpc>
                <a:spcPct val="90000"/>
              </a:lnSpc>
              <a:spcBef>
                <a:spcPts val="0"/>
              </a:spcBef>
              <a:spcAft>
                <a:spcPts val="0"/>
              </a:spcAft>
              <a:buClr>
                <a:schemeClr val="dk1"/>
              </a:buClr>
              <a:buSzPts val="2800"/>
              <a:buFont typeface="Arial"/>
              <a:buChar char="•"/>
            </a:pPr>
            <a:r>
              <a:rPr b="1" i="0" lang="en-US" sz="2400" u="none" cap="none" strike="noStrike">
                <a:solidFill>
                  <a:srgbClr val="C00000"/>
                </a:solidFill>
                <a:latin typeface="Times New Roman"/>
                <a:ea typeface="Times New Roman"/>
                <a:cs typeface="Times New Roman"/>
                <a:sym typeface="Times New Roman"/>
              </a:rPr>
              <a:t>Flag Register</a:t>
            </a:r>
            <a:endParaRPr/>
          </a:p>
          <a:p>
            <a:pPr indent="-457200" lvl="1" marL="914400" marR="0" rtl="0" algn="l">
              <a:lnSpc>
                <a:spcPct val="100000"/>
              </a:lnSpc>
              <a:spcBef>
                <a:spcPts val="1000"/>
              </a:spcBef>
              <a:spcAft>
                <a:spcPts val="0"/>
              </a:spcAft>
              <a:buClr>
                <a:schemeClr val="dk1"/>
              </a:buClr>
              <a:buSzPts val="2800"/>
              <a:buFont typeface="Arial"/>
              <a:buChar char="•"/>
            </a:pPr>
            <a:r>
              <a:rPr b="1" i="0" lang="en-US" sz="2000" u="none" cap="none" strike="noStrike">
                <a:solidFill>
                  <a:srgbClr val="000000"/>
                </a:solidFill>
                <a:latin typeface="Times New Roman"/>
                <a:ea typeface="Times New Roman"/>
                <a:cs typeface="Times New Roman"/>
                <a:sym typeface="Times New Roman"/>
              </a:rPr>
              <a:t>EFLAGS</a:t>
            </a:r>
            <a:endParaRPr/>
          </a:p>
          <a:p>
            <a:pPr indent="-457200" lvl="0" marL="457200" marR="0" rtl="0" algn="l">
              <a:lnSpc>
                <a:spcPct val="90000"/>
              </a:lnSpc>
              <a:spcBef>
                <a:spcPts val="1000"/>
              </a:spcBef>
              <a:spcAft>
                <a:spcPts val="0"/>
              </a:spcAft>
              <a:buClr>
                <a:schemeClr val="dk1"/>
              </a:buClr>
              <a:buSzPts val="2800"/>
              <a:buFont typeface="Arial"/>
              <a:buChar char="•"/>
            </a:pPr>
            <a:r>
              <a:rPr b="1" i="0" lang="en-US" sz="2000" u="none" cap="none" strike="noStrike">
                <a:solidFill>
                  <a:schemeClr val="accent6"/>
                </a:solidFill>
                <a:latin typeface="Times New Roman"/>
                <a:ea typeface="Times New Roman"/>
                <a:cs typeface="Times New Roman"/>
                <a:sym typeface="Times New Roman"/>
              </a:rPr>
              <a:t>Memory Management Registers</a:t>
            </a:r>
            <a:endParaRPr/>
          </a:p>
          <a:p>
            <a:pPr indent="-457200" lvl="1" marL="914400" marR="0" rtl="0" algn="l">
              <a:lnSpc>
                <a:spcPct val="100000"/>
              </a:lnSpc>
              <a:spcBef>
                <a:spcPts val="1000"/>
              </a:spcBef>
              <a:spcAft>
                <a:spcPts val="0"/>
              </a:spcAft>
              <a:buClr>
                <a:schemeClr val="dk1"/>
              </a:buClr>
              <a:buSzPts val="2800"/>
              <a:buFont typeface="Arial"/>
              <a:buChar char="•"/>
            </a:pPr>
            <a:r>
              <a:rPr b="1" i="0" lang="en-US" sz="2000" u="none" cap="none" strike="noStrike">
                <a:solidFill>
                  <a:srgbClr val="000000"/>
                </a:solidFill>
                <a:latin typeface="Times New Roman"/>
                <a:ea typeface="Times New Roman"/>
                <a:cs typeface="Times New Roman"/>
                <a:sym typeface="Times New Roman"/>
              </a:rPr>
              <a:t>GDTR, LDTR, TR, IDTR</a:t>
            </a:r>
            <a:endParaRPr/>
          </a:p>
          <a:p>
            <a:pPr indent="-457200" lvl="0" marL="457200" marR="0" rtl="0" algn="l">
              <a:lnSpc>
                <a:spcPct val="100000"/>
              </a:lnSpc>
              <a:spcBef>
                <a:spcPts val="0"/>
              </a:spcBef>
              <a:spcAft>
                <a:spcPts val="0"/>
              </a:spcAft>
              <a:buClr>
                <a:schemeClr val="dk1"/>
              </a:buClr>
              <a:buSzPts val="2800"/>
              <a:buFont typeface="Arial"/>
              <a:buChar char="•"/>
            </a:pPr>
            <a:r>
              <a:rPr b="1" i="0" lang="en-US" sz="2400" u="none" cap="none" strike="noStrike">
                <a:solidFill>
                  <a:srgbClr val="C00000"/>
                </a:solidFill>
                <a:latin typeface="Times New Roman"/>
                <a:ea typeface="Times New Roman"/>
                <a:cs typeface="Times New Roman"/>
                <a:sym typeface="Times New Roman"/>
              </a:rPr>
              <a:t>Control Registers</a:t>
            </a:r>
            <a:endParaRPr/>
          </a:p>
          <a:p>
            <a:pPr indent="-457200" lvl="1" marL="914400" marR="0" rtl="0" algn="l">
              <a:lnSpc>
                <a:spcPct val="100000"/>
              </a:lnSpc>
              <a:spcBef>
                <a:spcPts val="1000"/>
              </a:spcBef>
              <a:spcAft>
                <a:spcPts val="0"/>
              </a:spcAft>
              <a:buClr>
                <a:schemeClr val="dk1"/>
              </a:buClr>
              <a:buSzPts val="2800"/>
              <a:buFont typeface="Arial"/>
              <a:buChar char="•"/>
            </a:pPr>
            <a:r>
              <a:rPr b="1" i="0" lang="en-US" sz="1800" u="none" cap="none" strike="noStrike">
                <a:solidFill>
                  <a:srgbClr val="000000"/>
                </a:solidFill>
                <a:latin typeface="Times New Roman"/>
                <a:ea typeface="Times New Roman"/>
                <a:cs typeface="Times New Roman"/>
                <a:sym typeface="Times New Roman"/>
              </a:rPr>
              <a:t>CR0,CR1,CR2,CR3, CR4</a:t>
            </a:r>
            <a:endParaRPr/>
          </a:p>
          <a:p>
            <a:pPr indent="-457200" lvl="0" marL="457200" marR="0" rtl="0" algn="l">
              <a:lnSpc>
                <a:spcPct val="100000"/>
              </a:lnSpc>
              <a:spcBef>
                <a:spcPts val="0"/>
              </a:spcBef>
              <a:spcAft>
                <a:spcPts val="0"/>
              </a:spcAft>
              <a:buClr>
                <a:schemeClr val="dk1"/>
              </a:buClr>
              <a:buSzPts val="2800"/>
              <a:buFont typeface="Arial"/>
              <a:buChar char="•"/>
            </a:pPr>
            <a:r>
              <a:rPr b="1" i="0" lang="en-US" sz="2400" u="none" cap="none" strike="noStrike">
                <a:solidFill>
                  <a:schemeClr val="accent6"/>
                </a:solidFill>
                <a:latin typeface="Times New Roman"/>
                <a:ea typeface="Times New Roman"/>
                <a:cs typeface="Times New Roman"/>
                <a:sym typeface="Times New Roman"/>
              </a:rPr>
              <a:t>Debug Registers </a:t>
            </a:r>
            <a:endParaRPr/>
          </a:p>
          <a:p>
            <a:pPr indent="-457200" lvl="1" marL="914400" marR="0" rtl="0" algn="l">
              <a:lnSpc>
                <a:spcPct val="100000"/>
              </a:lnSpc>
              <a:spcBef>
                <a:spcPts val="1000"/>
              </a:spcBef>
              <a:spcAft>
                <a:spcPts val="0"/>
              </a:spcAft>
              <a:buClr>
                <a:schemeClr val="dk1"/>
              </a:buClr>
              <a:buSzPts val="2800"/>
              <a:buFont typeface="Arial"/>
              <a:buChar char="•"/>
            </a:pPr>
            <a:r>
              <a:rPr b="1" i="0" lang="en-US" sz="1600" u="none" cap="none" strike="noStrike">
                <a:solidFill>
                  <a:srgbClr val="000000"/>
                </a:solidFill>
                <a:latin typeface="Times New Roman"/>
                <a:ea typeface="Times New Roman"/>
                <a:cs typeface="Times New Roman"/>
                <a:sym typeface="Times New Roman"/>
              </a:rPr>
              <a:t>DR0, DR1, DR2, DR3, DR4, DR5, DR6, DR7</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0">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0">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0">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0">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1">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1">
                                            <p:txEl>
                                              <p:pRg end="7" st="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5" name="Shape 1835"/>
        <p:cNvGrpSpPr/>
        <p:nvPr/>
      </p:nvGrpSpPr>
      <p:grpSpPr>
        <a:xfrm>
          <a:off x="0" y="0"/>
          <a:ext cx="0" cy="0"/>
          <a:chOff x="0" y="0"/>
          <a:chExt cx="0" cy="0"/>
        </a:xfrm>
      </p:grpSpPr>
      <p:sp>
        <p:nvSpPr>
          <p:cNvPr id="1836" name="Google Shape;1836;p242"/>
          <p:cNvSpPr txBox="1"/>
          <p:nvPr>
            <p:ph idx="1" type="body"/>
          </p:nvPr>
        </p:nvSpPr>
        <p:spPr>
          <a:xfrm>
            <a:off x="879565" y="1081228"/>
            <a:ext cx="5717177" cy="5714383"/>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2800"/>
              <a:buChar char="•"/>
            </a:pPr>
            <a:r>
              <a:rPr b="1" lang="en-US" sz="3500">
                <a:solidFill>
                  <a:srgbClr val="C00000"/>
                </a:solidFill>
                <a:latin typeface="Times New Roman"/>
                <a:ea typeface="Times New Roman"/>
                <a:cs typeface="Times New Roman"/>
                <a:sym typeface="Times New Roman"/>
              </a:rPr>
              <a:t>General purpose registers</a:t>
            </a:r>
            <a:r>
              <a:rPr b="1" lang="en-US" sz="3600">
                <a:solidFill>
                  <a:srgbClr val="C00000"/>
                </a:solidFill>
                <a:latin typeface="Times New Roman"/>
                <a:ea typeface="Times New Roman"/>
                <a:cs typeface="Times New Roman"/>
                <a:sym typeface="Times New Roman"/>
              </a:rPr>
              <a:t> </a:t>
            </a:r>
            <a:endParaRPr/>
          </a:p>
          <a:p>
            <a:pPr indent="-342900" lvl="1" marL="914400" rtl="0" algn="l">
              <a:lnSpc>
                <a:spcPct val="90000"/>
              </a:lnSpc>
              <a:spcBef>
                <a:spcPts val="1000"/>
              </a:spcBef>
              <a:spcAft>
                <a:spcPts val="0"/>
              </a:spcAft>
              <a:buClr>
                <a:schemeClr val="dk1"/>
              </a:buClr>
              <a:buSzPts val="2800"/>
              <a:buChar char="•"/>
            </a:pPr>
            <a:r>
              <a:rPr b="1" lang="en-US" sz="2800">
                <a:latin typeface="Times New Roman"/>
                <a:ea typeface="Times New Roman"/>
                <a:cs typeface="Times New Roman"/>
                <a:sym typeface="Times New Roman"/>
              </a:rPr>
              <a:t>EAX,EBX,ECX,EDX</a:t>
            </a:r>
            <a:endParaRPr sz="2800">
              <a:latin typeface="Times New Roman"/>
              <a:ea typeface="Times New Roman"/>
              <a:cs typeface="Times New Roman"/>
              <a:sym typeface="Times New Roman"/>
            </a:endParaRPr>
          </a:p>
          <a:p>
            <a:pPr indent="-342900" lvl="0" marL="457200" rtl="0" algn="l">
              <a:lnSpc>
                <a:spcPct val="90000"/>
              </a:lnSpc>
              <a:spcBef>
                <a:spcPts val="1000"/>
              </a:spcBef>
              <a:spcAft>
                <a:spcPts val="0"/>
              </a:spcAft>
              <a:buClr>
                <a:schemeClr val="dk1"/>
              </a:buClr>
              <a:buSzPts val="2800"/>
              <a:buChar char="•"/>
            </a:pPr>
            <a:r>
              <a:rPr b="1" lang="en-US" sz="3600">
                <a:solidFill>
                  <a:schemeClr val="accent6"/>
                </a:solidFill>
                <a:latin typeface="Times New Roman"/>
                <a:ea typeface="Times New Roman"/>
                <a:cs typeface="Times New Roman"/>
                <a:sym typeface="Times New Roman"/>
              </a:rPr>
              <a:t>Index Registers</a:t>
            </a:r>
            <a:endParaRPr b="1" sz="3600">
              <a:latin typeface="Times New Roman"/>
              <a:ea typeface="Times New Roman"/>
              <a:cs typeface="Times New Roman"/>
              <a:sym typeface="Times New Roman"/>
            </a:endParaRPr>
          </a:p>
          <a:p>
            <a:pPr indent="-342900" lvl="1" marL="914400" rtl="0" algn="l">
              <a:lnSpc>
                <a:spcPct val="90000"/>
              </a:lnSpc>
              <a:spcBef>
                <a:spcPts val="1000"/>
              </a:spcBef>
              <a:spcAft>
                <a:spcPts val="0"/>
              </a:spcAft>
              <a:buClr>
                <a:schemeClr val="dk1"/>
              </a:buClr>
              <a:buSzPts val="2800"/>
              <a:buChar char="•"/>
            </a:pPr>
            <a:r>
              <a:rPr b="1" lang="en-US" sz="2800">
                <a:latin typeface="Times New Roman"/>
                <a:ea typeface="Times New Roman"/>
                <a:cs typeface="Times New Roman"/>
                <a:sym typeface="Times New Roman"/>
              </a:rPr>
              <a:t>ESI,EDI</a:t>
            </a:r>
            <a:endParaRPr sz="2800">
              <a:latin typeface="Times New Roman"/>
              <a:ea typeface="Times New Roman"/>
              <a:cs typeface="Times New Roman"/>
              <a:sym typeface="Times New Roman"/>
            </a:endParaRPr>
          </a:p>
          <a:p>
            <a:pPr indent="-342900" lvl="0" marL="457200" rtl="0" algn="l">
              <a:lnSpc>
                <a:spcPct val="90000"/>
              </a:lnSpc>
              <a:spcBef>
                <a:spcPts val="1000"/>
              </a:spcBef>
              <a:spcAft>
                <a:spcPts val="0"/>
              </a:spcAft>
              <a:buClr>
                <a:schemeClr val="dk1"/>
              </a:buClr>
              <a:buSzPts val="2800"/>
              <a:buChar char="•"/>
            </a:pPr>
            <a:r>
              <a:rPr b="1" lang="en-US" sz="3600">
                <a:solidFill>
                  <a:srgbClr val="C00000"/>
                </a:solidFill>
                <a:latin typeface="Times New Roman"/>
                <a:ea typeface="Times New Roman"/>
                <a:cs typeface="Times New Roman"/>
                <a:sym typeface="Times New Roman"/>
              </a:rPr>
              <a:t>Pointer Registers</a:t>
            </a:r>
            <a:endParaRPr b="1" sz="3200">
              <a:solidFill>
                <a:srgbClr val="C00000"/>
              </a:solidFill>
              <a:latin typeface="Times New Roman"/>
              <a:ea typeface="Times New Roman"/>
              <a:cs typeface="Times New Roman"/>
              <a:sym typeface="Times New Roman"/>
            </a:endParaRPr>
          </a:p>
          <a:p>
            <a:pPr indent="-342900" lvl="1" marL="914400" rtl="0" algn="l">
              <a:lnSpc>
                <a:spcPct val="90000"/>
              </a:lnSpc>
              <a:spcBef>
                <a:spcPts val="1000"/>
              </a:spcBef>
              <a:spcAft>
                <a:spcPts val="0"/>
              </a:spcAft>
              <a:buClr>
                <a:schemeClr val="dk1"/>
              </a:buClr>
              <a:buSzPts val="2800"/>
              <a:buChar char="•"/>
            </a:pPr>
            <a:r>
              <a:rPr b="1" lang="en-US" sz="2800">
                <a:latin typeface="Times New Roman"/>
                <a:ea typeface="Times New Roman"/>
                <a:cs typeface="Times New Roman"/>
                <a:sym typeface="Times New Roman"/>
              </a:rPr>
              <a:t>ESP,EBP</a:t>
            </a:r>
            <a:endParaRPr sz="2800">
              <a:latin typeface="Times New Roman"/>
              <a:ea typeface="Times New Roman"/>
              <a:cs typeface="Times New Roman"/>
              <a:sym typeface="Times New Roman"/>
            </a:endParaRPr>
          </a:p>
          <a:p>
            <a:pPr indent="-342900" lvl="0" marL="457200" rtl="0" algn="l">
              <a:lnSpc>
                <a:spcPct val="90000"/>
              </a:lnSpc>
              <a:spcBef>
                <a:spcPts val="1000"/>
              </a:spcBef>
              <a:spcAft>
                <a:spcPts val="0"/>
              </a:spcAft>
              <a:buClr>
                <a:schemeClr val="dk1"/>
              </a:buClr>
              <a:buSzPts val="2800"/>
              <a:buChar char="•"/>
            </a:pPr>
            <a:r>
              <a:rPr b="1" lang="en-US" sz="3600">
                <a:solidFill>
                  <a:schemeClr val="accent6"/>
                </a:solidFill>
                <a:latin typeface="Times New Roman"/>
                <a:ea typeface="Times New Roman"/>
                <a:cs typeface="Times New Roman"/>
                <a:sym typeface="Times New Roman"/>
              </a:rPr>
              <a:t>Segment Registers </a:t>
            </a:r>
            <a:endParaRPr/>
          </a:p>
          <a:p>
            <a:pPr indent="-342900" lvl="1" marL="914400" rtl="0" algn="l">
              <a:lnSpc>
                <a:spcPct val="90000"/>
              </a:lnSpc>
              <a:spcBef>
                <a:spcPts val="1000"/>
              </a:spcBef>
              <a:spcAft>
                <a:spcPts val="0"/>
              </a:spcAft>
              <a:buClr>
                <a:schemeClr val="dk1"/>
              </a:buClr>
              <a:buSzPts val="2800"/>
              <a:buChar char="•"/>
            </a:pPr>
            <a:r>
              <a:rPr b="1" lang="en-US" sz="2800">
                <a:latin typeface="Times New Roman"/>
                <a:ea typeface="Times New Roman"/>
                <a:cs typeface="Times New Roman"/>
                <a:sym typeface="Times New Roman"/>
              </a:rPr>
              <a:t>DS,CS,SS,ES,FS,GS</a:t>
            </a:r>
            <a:endParaRPr sz="2800">
              <a:latin typeface="Times New Roman"/>
              <a:ea typeface="Times New Roman"/>
              <a:cs typeface="Times New Roman"/>
              <a:sym typeface="Times New Roman"/>
            </a:endParaRPr>
          </a:p>
          <a:p>
            <a:pPr indent="-165100" lvl="0" marL="457200" rtl="0" algn="l">
              <a:lnSpc>
                <a:spcPct val="90000"/>
              </a:lnSpc>
              <a:spcBef>
                <a:spcPts val="1000"/>
              </a:spcBef>
              <a:spcAft>
                <a:spcPts val="0"/>
              </a:spcAft>
              <a:buClr>
                <a:schemeClr val="dk1"/>
              </a:buClr>
              <a:buSzPts val="2800"/>
              <a:buNone/>
            </a:pPr>
            <a:r>
              <a:t/>
            </a:r>
            <a:endParaRPr sz="3200">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sz="3200">
              <a:latin typeface="Times New Roman"/>
              <a:ea typeface="Times New Roman"/>
              <a:cs typeface="Times New Roman"/>
              <a:sym typeface="Times New Roman"/>
            </a:endParaRPr>
          </a:p>
        </p:txBody>
      </p:sp>
      <p:sp>
        <p:nvSpPr>
          <p:cNvPr id="1837" name="Google Shape;1837;p242"/>
          <p:cNvSpPr txBox="1"/>
          <p:nvPr>
            <p:ph type="title"/>
          </p:nvPr>
        </p:nvSpPr>
        <p:spPr>
          <a:xfrm>
            <a:off x="1901163" y="130839"/>
            <a:ext cx="9452637"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6600">
                <a:solidFill>
                  <a:srgbClr val="2501BF"/>
                </a:solidFill>
                <a:latin typeface="Times New Roman"/>
                <a:ea typeface="Times New Roman"/>
                <a:cs typeface="Times New Roman"/>
                <a:sym typeface="Times New Roman"/>
              </a:rPr>
              <a:t>Register Categories </a:t>
            </a:r>
            <a:endParaRPr b="1" sz="6600">
              <a:solidFill>
                <a:srgbClr val="2501BF"/>
              </a:solidFill>
              <a:latin typeface="Times New Roman"/>
              <a:ea typeface="Times New Roman"/>
              <a:cs typeface="Times New Roman"/>
              <a:sym typeface="Times New Roman"/>
            </a:endParaRPr>
          </a:p>
        </p:txBody>
      </p:sp>
      <p:pic>
        <p:nvPicPr>
          <p:cNvPr id="1838" name="Google Shape;1838;p242"/>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1839" name="Google Shape;1839;p2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840" name="Google Shape;1840;p2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841" name="Google Shape;1841;p242"/>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842" name="Google Shape;1842;p242"/>
          <p:cNvSpPr txBox="1"/>
          <p:nvPr/>
        </p:nvSpPr>
        <p:spPr>
          <a:xfrm>
            <a:off x="6277349" y="1081228"/>
            <a:ext cx="6236867" cy="4759252"/>
          </a:xfrm>
          <a:prstGeom prst="rect">
            <a:avLst/>
          </a:prstGeom>
          <a:noFill/>
          <a:ln>
            <a:noFill/>
          </a:ln>
        </p:spPr>
        <p:txBody>
          <a:bodyPr anchorCtr="0" anchor="t" bIns="45700" lIns="91425" spcFirstLastPara="1" rIns="91425" wrap="square" tIns="45700">
            <a:spAutoFit/>
          </a:bodyPr>
          <a:lstStyle/>
          <a:p>
            <a:pPr indent="-457200" lvl="0" marL="457200" marR="0" rtl="0" algn="l">
              <a:lnSpc>
                <a:spcPct val="90000"/>
              </a:lnSpc>
              <a:spcBef>
                <a:spcPts val="0"/>
              </a:spcBef>
              <a:spcAft>
                <a:spcPts val="0"/>
              </a:spcAft>
              <a:buClr>
                <a:schemeClr val="dk1"/>
              </a:buClr>
              <a:buSzPts val="2800"/>
              <a:buFont typeface="Arial"/>
              <a:buChar char="•"/>
            </a:pPr>
            <a:r>
              <a:rPr b="1" i="0" lang="en-US" sz="3200" u="none" cap="none" strike="noStrike">
                <a:solidFill>
                  <a:srgbClr val="C00000"/>
                </a:solidFill>
                <a:latin typeface="Times New Roman"/>
                <a:ea typeface="Times New Roman"/>
                <a:cs typeface="Times New Roman"/>
                <a:sym typeface="Times New Roman"/>
              </a:rPr>
              <a:t>Flag Register</a:t>
            </a:r>
            <a:endParaRPr/>
          </a:p>
          <a:p>
            <a:pPr indent="-457200" lvl="1" marL="914400" marR="0" rtl="0" algn="l">
              <a:lnSpc>
                <a:spcPct val="100000"/>
              </a:lnSpc>
              <a:spcBef>
                <a:spcPts val="1000"/>
              </a:spcBef>
              <a:spcAft>
                <a:spcPts val="0"/>
              </a:spcAft>
              <a:buClr>
                <a:schemeClr val="dk1"/>
              </a:buClr>
              <a:buSzPts val="2800"/>
              <a:buFont typeface="Arial"/>
              <a:buChar char="•"/>
            </a:pPr>
            <a:r>
              <a:rPr b="1" i="0" lang="en-US" sz="2800" u="none" cap="none" strike="noStrike">
                <a:solidFill>
                  <a:srgbClr val="000000"/>
                </a:solidFill>
                <a:latin typeface="Times New Roman"/>
                <a:ea typeface="Times New Roman"/>
                <a:cs typeface="Times New Roman"/>
                <a:sym typeface="Times New Roman"/>
              </a:rPr>
              <a:t>EFLAGS</a:t>
            </a:r>
            <a:endParaRPr/>
          </a:p>
          <a:p>
            <a:pPr indent="-457200" lvl="0" marL="457200" marR="0" rtl="0" algn="l">
              <a:lnSpc>
                <a:spcPct val="90000"/>
              </a:lnSpc>
              <a:spcBef>
                <a:spcPts val="1000"/>
              </a:spcBef>
              <a:spcAft>
                <a:spcPts val="0"/>
              </a:spcAft>
              <a:buClr>
                <a:schemeClr val="dk1"/>
              </a:buClr>
              <a:buSzPts val="2800"/>
              <a:buFont typeface="Arial"/>
              <a:buChar char="•"/>
            </a:pPr>
            <a:r>
              <a:rPr b="1" i="0" lang="en-US" sz="2800" u="none" cap="none" strike="noStrike">
                <a:solidFill>
                  <a:schemeClr val="accent6"/>
                </a:solidFill>
                <a:latin typeface="Times New Roman"/>
                <a:ea typeface="Times New Roman"/>
                <a:cs typeface="Times New Roman"/>
                <a:sym typeface="Times New Roman"/>
              </a:rPr>
              <a:t>Memory Management Registers</a:t>
            </a:r>
            <a:endParaRPr/>
          </a:p>
          <a:p>
            <a:pPr indent="-457200" lvl="1" marL="914400" marR="0" rtl="0" algn="l">
              <a:lnSpc>
                <a:spcPct val="100000"/>
              </a:lnSpc>
              <a:spcBef>
                <a:spcPts val="1000"/>
              </a:spcBef>
              <a:spcAft>
                <a:spcPts val="0"/>
              </a:spcAft>
              <a:buClr>
                <a:schemeClr val="dk1"/>
              </a:buClr>
              <a:buSzPts val="2800"/>
              <a:buFont typeface="Arial"/>
              <a:buChar char="•"/>
            </a:pPr>
            <a:r>
              <a:rPr b="1" i="0" lang="en-US" sz="2800" u="none" cap="none" strike="noStrike">
                <a:solidFill>
                  <a:srgbClr val="000000"/>
                </a:solidFill>
                <a:latin typeface="Times New Roman"/>
                <a:ea typeface="Times New Roman"/>
                <a:cs typeface="Times New Roman"/>
                <a:sym typeface="Times New Roman"/>
              </a:rPr>
              <a:t>GDTR, LDTR, TR, IDTR</a:t>
            </a:r>
            <a:endParaRPr/>
          </a:p>
          <a:p>
            <a:pPr indent="-457200" lvl="0" marL="457200" marR="0" rtl="0" algn="l">
              <a:lnSpc>
                <a:spcPct val="100000"/>
              </a:lnSpc>
              <a:spcBef>
                <a:spcPts val="0"/>
              </a:spcBef>
              <a:spcAft>
                <a:spcPts val="0"/>
              </a:spcAft>
              <a:buClr>
                <a:schemeClr val="dk1"/>
              </a:buClr>
              <a:buSzPts val="2800"/>
              <a:buFont typeface="Arial"/>
              <a:buChar char="•"/>
            </a:pPr>
            <a:r>
              <a:rPr b="1" i="0" lang="en-US" sz="3200" u="none" cap="none" strike="noStrike">
                <a:solidFill>
                  <a:srgbClr val="C00000"/>
                </a:solidFill>
                <a:latin typeface="Times New Roman"/>
                <a:ea typeface="Times New Roman"/>
                <a:cs typeface="Times New Roman"/>
                <a:sym typeface="Times New Roman"/>
              </a:rPr>
              <a:t>Control Registers</a:t>
            </a:r>
            <a:endParaRPr/>
          </a:p>
          <a:p>
            <a:pPr indent="-457200" lvl="1" marL="914400" marR="0" rtl="0" algn="l">
              <a:lnSpc>
                <a:spcPct val="100000"/>
              </a:lnSpc>
              <a:spcBef>
                <a:spcPts val="1000"/>
              </a:spcBef>
              <a:spcAft>
                <a:spcPts val="0"/>
              </a:spcAft>
              <a:buClr>
                <a:schemeClr val="dk1"/>
              </a:buClr>
              <a:buSzPts val="2800"/>
              <a:buFont typeface="Arial"/>
              <a:buChar char="•"/>
            </a:pPr>
            <a:r>
              <a:rPr b="1" i="0" lang="en-US" sz="2800" u="none" cap="none" strike="noStrike">
                <a:solidFill>
                  <a:srgbClr val="000000"/>
                </a:solidFill>
                <a:latin typeface="Times New Roman"/>
                <a:ea typeface="Times New Roman"/>
                <a:cs typeface="Times New Roman"/>
                <a:sym typeface="Times New Roman"/>
              </a:rPr>
              <a:t>CR0,CR1,CR2,CR3, CR4</a:t>
            </a:r>
            <a:endParaRPr/>
          </a:p>
          <a:p>
            <a:pPr indent="-457200" lvl="0" marL="457200" marR="0" rtl="0" algn="l">
              <a:lnSpc>
                <a:spcPct val="100000"/>
              </a:lnSpc>
              <a:spcBef>
                <a:spcPts val="0"/>
              </a:spcBef>
              <a:spcAft>
                <a:spcPts val="0"/>
              </a:spcAft>
              <a:buClr>
                <a:schemeClr val="dk1"/>
              </a:buClr>
              <a:buSzPts val="2800"/>
              <a:buFont typeface="Arial"/>
              <a:buChar char="•"/>
            </a:pPr>
            <a:r>
              <a:rPr b="1" i="0" lang="en-US" sz="3200" u="none" cap="none" strike="noStrike">
                <a:solidFill>
                  <a:schemeClr val="accent6"/>
                </a:solidFill>
                <a:latin typeface="Times New Roman"/>
                <a:ea typeface="Times New Roman"/>
                <a:cs typeface="Times New Roman"/>
                <a:sym typeface="Times New Roman"/>
              </a:rPr>
              <a:t>Debug Registers </a:t>
            </a:r>
            <a:endParaRPr/>
          </a:p>
          <a:p>
            <a:pPr indent="-457200" lvl="1" marL="914400" marR="0" rtl="0" algn="l">
              <a:lnSpc>
                <a:spcPct val="100000"/>
              </a:lnSpc>
              <a:spcBef>
                <a:spcPts val="1000"/>
              </a:spcBef>
              <a:spcAft>
                <a:spcPts val="0"/>
              </a:spcAft>
              <a:buClr>
                <a:schemeClr val="dk1"/>
              </a:buClr>
              <a:buSzPts val="2800"/>
              <a:buFont typeface="Arial"/>
              <a:buChar char="•"/>
            </a:pPr>
            <a:r>
              <a:rPr b="1" i="0" lang="en-US" sz="2400" u="none" cap="none" strike="noStrike">
                <a:solidFill>
                  <a:srgbClr val="000000"/>
                </a:solidFill>
                <a:latin typeface="Times New Roman"/>
                <a:ea typeface="Times New Roman"/>
                <a:cs typeface="Times New Roman"/>
                <a:sym typeface="Times New Roman"/>
              </a:rPr>
              <a:t>DR0, DR1, DR2, DR3, DR4, DR5, DR6, DR7</a:t>
            </a:r>
            <a:endParaRPr/>
          </a:p>
        </p:txBody>
      </p:sp>
      <p:cxnSp>
        <p:nvCxnSpPr>
          <p:cNvPr id="1843" name="Google Shape;1843;p242"/>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1844" name="Google Shape;1844;p24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845" name="Google Shape;1845;p24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846" name="Google Shape;1846;p24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6">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6">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6">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6">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2">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2">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2">
                                            <p:txEl>
                                              <p:pRg end="7" st="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0" name="Shape 1850"/>
        <p:cNvGrpSpPr/>
        <p:nvPr/>
      </p:nvGrpSpPr>
      <p:grpSpPr>
        <a:xfrm>
          <a:off x="0" y="0"/>
          <a:ext cx="0" cy="0"/>
          <a:chOff x="0" y="0"/>
          <a:chExt cx="0" cy="0"/>
        </a:xfrm>
      </p:grpSpPr>
      <p:pic>
        <p:nvPicPr>
          <p:cNvPr id="1851" name="Google Shape;1851;p243"/>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1852" name="Google Shape;1852;p24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853" name="Google Shape;1853;p2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854" name="Google Shape;1854;p243"/>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855" name="Google Shape;1855;p243"/>
          <p:cNvSpPr txBox="1"/>
          <p:nvPr>
            <p:ph idx="1" type="body"/>
          </p:nvPr>
        </p:nvSpPr>
        <p:spPr>
          <a:xfrm>
            <a:off x="929639" y="2201431"/>
            <a:ext cx="2903221" cy="1525442"/>
          </a:xfrm>
          <a:prstGeom prst="rect">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1800"/>
              <a:buNone/>
            </a:pPr>
            <a:r>
              <a:rPr lang="en-US" sz="4400">
                <a:solidFill>
                  <a:srgbClr val="C00000"/>
                </a:solidFill>
                <a:latin typeface="Times New Roman"/>
                <a:ea typeface="Times New Roman"/>
                <a:cs typeface="Times New Roman"/>
                <a:sym typeface="Times New Roman"/>
              </a:rPr>
              <a:t>Application Registers </a:t>
            </a:r>
            <a:endParaRPr sz="4400">
              <a:solidFill>
                <a:srgbClr val="C00000"/>
              </a:solidFill>
              <a:latin typeface="Times New Roman"/>
              <a:ea typeface="Times New Roman"/>
              <a:cs typeface="Times New Roman"/>
              <a:sym typeface="Times New Roman"/>
            </a:endParaRPr>
          </a:p>
        </p:txBody>
      </p:sp>
      <p:pic>
        <p:nvPicPr>
          <p:cNvPr id="1856" name="Google Shape;1856;p243"/>
          <p:cNvPicPr preferRelativeResize="0"/>
          <p:nvPr/>
        </p:nvPicPr>
        <p:blipFill rotWithShape="1">
          <a:blip r:embed="rId4">
            <a:alphaModFix/>
          </a:blip>
          <a:srcRect b="0" l="0" r="0" t="0"/>
          <a:stretch/>
        </p:blipFill>
        <p:spPr>
          <a:xfrm>
            <a:off x="4084320" y="245103"/>
            <a:ext cx="7646126" cy="5927098"/>
          </a:xfrm>
          <a:prstGeom prst="rect">
            <a:avLst/>
          </a:prstGeom>
          <a:noFill/>
          <a:ln cap="flat" cmpd="sng" w="38100">
            <a:solidFill>
              <a:srgbClr val="002060"/>
            </a:solidFill>
            <a:prstDash val="solid"/>
            <a:round/>
            <a:headEnd len="sm" w="sm" type="none"/>
            <a:tailEnd len="sm" w="sm" type="none"/>
          </a:ln>
        </p:spPr>
      </p:pic>
      <p:sp>
        <p:nvSpPr>
          <p:cNvPr id="1857" name="Google Shape;1857;p24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858" name="Google Shape;1858;p243"/>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859" name="Google Shape;1859;p24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5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5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3" name="Shape 1863"/>
        <p:cNvGrpSpPr/>
        <p:nvPr/>
      </p:nvGrpSpPr>
      <p:grpSpPr>
        <a:xfrm>
          <a:off x="0" y="0"/>
          <a:ext cx="0" cy="0"/>
          <a:chOff x="0" y="0"/>
          <a:chExt cx="0" cy="0"/>
        </a:xfrm>
      </p:grpSpPr>
      <p:sp>
        <p:nvSpPr>
          <p:cNvPr id="1864" name="Google Shape;1864;p244"/>
          <p:cNvSpPr txBox="1"/>
          <p:nvPr>
            <p:ph idx="1" type="body"/>
          </p:nvPr>
        </p:nvSpPr>
        <p:spPr>
          <a:xfrm>
            <a:off x="838200" y="950153"/>
            <a:ext cx="11140440" cy="5304943"/>
          </a:xfrm>
          <a:prstGeom prst="rect">
            <a:avLst/>
          </a:prstGeom>
          <a:solidFill>
            <a:srgbClr val="FBE4D4"/>
          </a:solidFill>
          <a:ln cap="flat" cmpd="sng" w="9525">
            <a:solidFill>
              <a:schemeClr val="dk1"/>
            </a:solidFill>
            <a:prstDash val="solid"/>
            <a:round/>
            <a:headEnd len="sm" w="sm" type="none"/>
            <a:tailEnd len="sm" w="sm" type="none"/>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Clr>
                <a:schemeClr val="dk1"/>
              </a:buClr>
              <a:buSzPts val="1800"/>
              <a:buNone/>
            </a:pPr>
            <a:r>
              <a:t/>
            </a:r>
            <a:endParaRPr>
              <a:solidFill>
                <a:schemeClr val="accent6"/>
              </a:solidFill>
            </a:endParaRPr>
          </a:p>
          <a:p>
            <a:pPr indent="-228600" lvl="0" marL="457200" rtl="0" algn="l">
              <a:lnSpc>
                <a:spcPct val="90000"/>
              </a:lnSpc>
              <a:spcBef>
                <a:spcPts val="1000"/>
              </a:spcBef>
              <a:spcAft>
                <a:spcPts val="0"/>
              </a:spcAft>
              <a:buClr>
                <a:schemeClr val="dk1"/>
              </a:buClr>
              <a:buSzPts val="1800"/>
              <a:buNone/>
            </a:pPr>
            <a:r>
              <a:t/>
            </a:r>
            <a:endParaRPr>
              <a:solidFill>
                <a:schemeClr val="accent6"/>
              </a:solidFill>
            </a:endParaRPr>
          </a:p>
          <a:p>
            <a:pPr indent="-342900" lvl="0" marL="457200" rtl="0" algn="l">
              <a:lnSpc>
                <a:spcPct val="90000"/>
              </a:lnSpc>
              <a:spcBef>
                <a:spcPts val="1000"/>
              </a:spcBef>
              <a:spcAft>
                <a:spcPts val="0"/>
              </a:spcAft>
              <a:buSzPts val="1800"/>
              <a:buFont typeface="Noto Sans Symbols"/>
              <a:buChar char="⮚"/>
            </a:pPr>
            <a:r>
              <a:rPr b="1" lang="en-US" sz="3600">
                <a:solidFill>
                  <a:srgbClr val="C00000"/>
                </a:solidFill>
                <a:latin typeface="Bookman Old Style"/>
                <a:ea typeface="Bookman Old Style"/>
                <a:cs typeface="Bookman Old Style"/>
                <a:sym typeface="Bookman Old Style"/>
              </a:rPr>
              <a:t>Six</a:t>
            </a:r>
            <a:r>
              <a:rPr lang="en-US" sz="3600">
                <a:solidFill>
                  <a:schemeClr val="accent6"/>
                </a:solidFill>
                <a:latin typeface="Bookman Old Style"/>
                <a:ea typeface="Bookman Old Style"/>
                <a:cs typeface="Bookman Old Style"/>
                <a:sym typeface="Bookman Old Style"/>
              </a:rPr>
              <a:t> Segment Registers </a:t>
            </a:r>
            <a:endParaRPr/>
          </a:p>
          <a:p>
            <a:pPr indent="-342900" lvl="0" marL="457200" rtl="0" algn="l">
              <a:lnSpc>
                <a:spcPct val="90000"/>
              </a:lnSpc>
              <a:spcBef>
                <a:spcPts val="1000"/>
              </a:spcBef>
              <a:spcAft>
                <a:spcPts val="0"/>
              </a:spcAft>
              <a:buSzPts val="1800"/>
              <a:buFont typeface="Noto Sans Symbols"/>
              <a:buChar char="⮚"/>
            </a:pPr>
            <a:r>
              <a:rPr lang="en-US" sz="3200">
                <a:solidFill>
                  <a:schemeClr val="accent6"/>
                </a:solidFill>
                <a:latin typeface="Bookman Old Style"/>
                <a:ea typeface="Bookman Old Style"/>
                <a:cs typeface="Bookman Old Style"/>
                <a:sym typeface="Bookman Old Style"/>
              </a:rPr>
              <a:t>Each with </a:t>
            </a:r>
            <a:r>
              <a:rPr b="1" lang="en-US" sz="3200">
                <a:solidFill>
                  <a:schemeClr val="accent6"/>
                </a:solidFill>
                <a:latin typeface="Bookman Old Style"/>
                <a:ea typeface="Bookman Old Style"/>
                <a:cs typeface="Bookman Old Style"/>
                <a:sym typeface="Bookman Old Style"/>
              </a:rPr>
              <a:t>16 bit </a:t>
            </a:r>
            <a:r>
              <a:rPr lang="en-US" sz="3200">
                <a:solidFill>
                  <a:schemeClr val="accent6"/>
                </a:solidFill>
                <a:latin typeface="Bookman Old Style"/>
                <a:ea typeface="Bookman Old Style"/>
                <a:cs typeface="Bookman Old Style"/>
                <a:sym typeface="Bookman Old Style"/>
              </a:rPr>
              <a:t>capacity</a:t>
            </a:r>
            <a:endParaRPr/>
          </a:p>
          <a:p>
            <a:pPr indent="-342900" lvl="0" marL="457200" rtl="0" algn="l">
              <a:lnSpc>
                <a:spcPct val="90000"/>
              </a:lnSpc>
              <a:spcBef>
                <a:spcPts val="1000"/>
              </a:spcBef>
              <a:spcAft>
                <a:spcPts val="0"/>
              </a:spcAft>
              <a:buSzPts val="1800"/>
              <a:buFont typeface="Noto Sans Symbols"/>
              <a:buChar char="⮚"/>
            </a:pPr>
            <a:r>
              <a:rPr lang="en-US" sz="3200">
                <a:latin typeface="Bookman Old Style"/>
                <a:ea typeface="Bookman Old Style"/>
                <a:cs typeface="Bookman Old Style"/>
                <a:sym typeface="Bookman Old Style"/>
              </a:rPr>
              <a:t>Used to hold distinct content </a:t>
            </a:r>
            <a:endParaRPr/>
          </a:p>
          <a:p>
            <a:pPr indent="-342900" lvl="1" marL="914400" rtl="0" algn="l">
              <a:lnSpc>
                <a:spcPct val="90000"/>
              </a:lnSpc>
              <a:spcBef>
                <a:spcPts val="500"/>
              </a:spcBef>
              <a:spcAft>
                <a:spcPts val="0"/>
              </a:spcAft>
              <a:buSzPts val="1800"/>
              <a:buChar char="•"/>
            </a:pPr>
            <a:r>
              <a:rPr b="1" lang="en-US" sz="2800">
                <a:solidFill>
                  <a:srgbClr val="C55A11"/>
                </a:solidFill>
                <a:latin typeface="Bookman Old Style"/>
                <a:ea typeface="Bookman Old Style"/>
                <a:cs typeface="Bookman Old Style"/>
                <a:sym typeface="Bookman Old Style"/>
              </a:rPr>
              <a:t>Code</a:t>
            </a:r>
            <a:endParaRPr/>
          </a:p>
          <a:p>
            <a:pPr indent="-342900" lvl="1" marL="914400" rtl="0" algn="l">
              <a:lnSpc>
                <a:spcPct val="90000"/>
              </a:lnSpc>
              <a:spcBef>
                <a:spcPts val="500"/>
              </a:spcBef>
              <a:spcAft>
                <a:spcPts val="0"/>
              </a:spcAft>
              <a:buSzPts val="1800"/>
              <a:buChar char="•"/>
            </a:pPr>
            <a:r>
              <a:rPr b="1" lang="en-US" sz="2800">
                <a:solidFill>
                  <a:srgbClr val="C55A11"/>
                </a:solidFill>
                <a:latin typeface="Bookman Old Style"/>
                <a:ea typeface="Bookman Old Style"/>
                <a:cs typeface="Bookman Old Style"/>
                <a:sym typeface="Bookman Old Style"/>
              </a:rPr>
              <a:t>Data</a:t>
            </a:r>
            <a:endParaRPr/>
          </a:p>
          <a:p>
            <a:pPr indent="-342900" lvl="1" marL="914400" rtl="0" algn="l">
              <a:lnSpc>
                <a:spcPct val="90000"/>
              </a:lnSpc>
              <a:spcBef>
                <a:spcPts val="500"/>
              </a:spcBef>
              <a:spcAft>
                <a:spcPts val="0"/>
              </a:spcAft>
              <a:buSzPts val="1800"/>
              <a:buChar char="•"/>
            </a:pPr>
            <a:r>
              <a:rPr b="1" lang="en-US" sz="2800">
                <a:solidFill>
                  <a:srgbClr val="C55A11"/>
                </a:solidFill>
                <a:latin typeface="Bookman Old Style"/>
                <a:ea typeface="Bookman Old Style"/>
                <a:cs typeface="Bookman Old Style"/>
                <a:sym typeface="Bookman Old Style"/>
              </a:rPr>
              <a:t>Stack </a:t>
            </a:r>
            <a:endParaRPr b="1">
              <a:solidFill>
                <a:srgbClr val="C55A11"/>
              </a:solidFill>
              <a:latin typeface="Bookman Old Style"/>
              <a:ea typeface="Bookman Old Style"/>
              <a:cs typeface="Bookman Old Style"/>
              <a:sym typeface="Bookman Old Style"/>
            </a:endParaRPr>
          </a:p>
        </p:txBody>
      </p:sp>
      <p:sp>
        <p:nvSpPr>
          <p:cNvPr id="1865" name="Google Shape;1865;p244"/>
          <p:cNvSpPr txBox="1"/>
          <p:nvPr>
            <p:ph type="title"/>
          </p:nvPr>
        </p:nvSpPr>
        <p:spPr>
          <a:xfrm>
            <a:off x="2155371" y="108252"/>
            <a:ext cx="6043749"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4800">
                <a:solidFill>
                  <a:srgbClr val="2501BF"/>
                </a:solidFill>
                <a:latin typeface="Times New Roman"/>
                <a:ea typeface="Times New Roman"/>
                <a:cs typeface="Times New Roman"/>
                <a:sym typeface="Times New Roman"/>
              </a:rPr>
              <a:t>Segment Registers</a:t>
            </a:r>
            <a:endParaRPr b="1" sz="4800">
              <a:solidFill>
                <a:srgbClr val="2501BF"/>
              </a:solidFill>
              <a:latin typeface="Times New Roman"/>
              <a:ea typeface="Times New Roman"/>
              <a:cs typeface="Times New Roman"/>
              <a:sym typeface="Times New Roman"/>
            </a:endParaRPr>
          </a:p>
        </p:txBody>
      </p:sp>
      <p:pic>
        <p:nvPicPr>
          <p:cNvPr id="1866" name="Google Shape;1866;p244"/>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1867" name="Google Shape;1867;p24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868" name="Google Shape;1868;p2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869" name="Google Shape;1869;p244"/>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1870" name="Google Shape;1870;p244"/>
          <p:cNvPicPr preferRelativeResize="0"/>
          <p:nvPr/>
        </p:nvPicPr>
        <p:blipFill rotWithShape="1">
          <a:blip r:embed="rId4">
            <a:alphaModFix/>
          </a:blip>
          <a:srcRect b="0" l="0" r="0" t="0"/>
          <a:stretch/>
        </p:blipFill>
        <p:spPr>
          <a:xfrm>
            <a:off x="7236823" y="1139784"/>
            <a:ext cx="4531440" cy="4738502"/>
          </a:xfrm>
          <a:prstGeom prst="rect">
            <a:avLst/>
          </a:prstGeom>
          <a:noFill/>
          <a:ln cap="flat" cmpd="sng" w="38100">
            <a:solidFill>
              <a:srgbClr val="2501BF"/>
            </a:solidFill>
            <a:prstDash val="solid"/>
            <a:round/>
            <a:headEnd len="sm" w="sm" type="none"/>
            <a:tailEnd len="sm" w="sm" type="none"/>
          </a:ln>
        </p:spPr>
      </p:pic>
      <p:cxnSp>
        <p:nvCxnSpPr>
          <p:cNvPr id="1871" name="Google Shape;1871;p244"/>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1872" name="Google Shape;1872;p24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873" name="Google Shape;1873;p24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874" name="Google Shape;1874;p24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8" name="Shape 1878"/>
        <p:cNvGrpSpPr/>
        <p:nvPr/>
      </p:nvGrpSpPr>
      <p:grpSpPr>
        <a:xfrm>
          <a:off x="0" y="0"/>
          <a:ext cx="0" cy="0"/>
          <a:chOff x="0" y="0"/>
          <a:chExt cx="0" cy="0"/>
        </a:xfrm>
      </p:grpSpPr>
      <p:pic>
        <p:nvPicPr>
          <p:cNvPr id="1879" name="Google Shape;1879;p245"/>
          <p:cNvPicPr preferRelativeResize="0"/>
          <p:nvPr>
            <p:ph idx="1" type="body"/>
          </p:nvPr>
        </p:nvPicPr>
        <p:blipFill rotWithShape="1">
          <a:blip r:embed="rId3">
            <a:alphaModFix/>
          </a:blip>
          <a:srcRect b="0" l="0" r="0" t="0"/>
          <a:stretch/>
        </p:blipFill>
        <p:spPr>
          <a:xfrm>
            <a:off x="838200" y="949104"/>
            <a:ext cx="11062502" cy="3396144"/>
          </a:xfrm>
          <a:prstGeom prst="rect">
            <a:avLst/>
          </a:prstGeom>
          <a:noFill/>
          <a:ln cap="flat" cmpd="sng" w="28575">
            <a:solidFill>
              <a:srgbClr val="2501BF"/>
            </a:solidFill>
            <a:prstDash val="solid"/>
            <a:round/>
            <a:headEnd len="sm" w="sm" type="none"/>
            <a:tailEnd len="sm" w="sm" type="none"/>
          </a:ln>
        </p:spPr>
      </p:pic>
      <p:sp>
        <p:nvSpPr>
          <p:cNvPr id="1880" name="Google Shape;1880;p245"/>
          <p:cNvSpPr txBox="1"/>
          <p:nvPr>
            <p:ph type="title"/>
          </p:nvPr>
        </p:nvSpPr>
        <p:spPr>
          <a:xfrm>
            <a:off x="1088451" y="175642"/>
            <a:ext cx="5864901"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5400">
                <a:solidFill>
                  <a:srgbClr val="2501BF"/>
                </a:solidFill>
                <a:latin typeface="Times New Roman"/>
                <a:ea typeface="Times New Roman"/>
                <a:cs typeface="Times New Roman"/>
                <a:sym typeface="Times New Roman"/>
              </a:rPr>
              <a:t>EFLAG Registers</a:t>
            </a:r>
            <a:endParaRPr b="1" sz="5400">
              <a:solidFill>
                <a:srgbClr val="2501BF"/>
              </a:solidFill>
              <a:latin typeface="Times New Roman"/>
              <a:ea typeface="Times New Roman"/>
              <a:cs typeface="Times New Roman"/>
              <a:sym typeface="Times New Roman"/>
            </a:endParaRPr>
          </a:p>
        </p:txBody>
      </p:sp>
      <p:pic>
        <p:nvPicPr>
          <p:cNvPr id="1881" name="Google Shape;1881;p245"/>
          <p:cNvPicPr preferRelativeResize="0"/>
          <p:nvPr/>
        </p:nvPicPr>
        <p:blipFill rotWithShape="1">
          <a:blip r:embed="rId4">
            <a:alphaModFix/>
          </a:blip>
          <a:srcRect b="0" l="0" r="0" t="0"/>
          <a:stretch/>
        </p:blipFill>
        <p:spPr>
          <a:xfrm>
            <a:off x="0" y="0"/>
            <a:ext cx="838200" cy="757523"/>
          </a:xfrm>
          <a:prstGeom prst="rect">
            <a:avLst/>
          </a:prstGeom>
          <a:noFill/>
          <a:ln>
            <a:noFill/>
          </a:ln>
        </p:spPr>
      </p:pic>
      <p:sp>
        <p:nvSpPr>
          <p:cNvPr id="1882" name="Google Shape;1882;p24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883" name="Google Shape;1883;p245"/>
          <p:cNvSpPr txBox="1"/>
          <p:nvPr>
            <p:ph idx="12" type="sldNum"/>
          </p:nvPr>
        </p:nvSpPr>
        <p:spPr>
          <a:xfrm>
            <a:off x="9157503" y="64587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884" name="Google Shape;1884;p245"/>
          <p:cNvSpPr txBox="1"/>
          <p:nvPr>
            <p:ph idx="11" type="ftr"/>
          </p:nvPr>
        </p:nvSpPr>
        <p:spPr>
          <a:xfrm>
            <a:off x="4669110" y="6459178"/>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885" name="Google Shape;1885;p245"/>
          <p:cNvSpPr/>
          <p:nvPr/>
        </p:nvSpPr>
        <p:spPr>
          <a:xfrm>
            <a:off x="8236045" y="583979"/>
            <a:ext cx="3094074" cy="1924493"/>
          </a:xfrm>
          <a:prstGeom prst="rect">
            <a:avLst/>
          </a:prstGeom>
          <a:noFill/>
          <a:ln cap="flat" cmpd="sng" w="57150">
            <a:solidFill>
              <a:srgbClr val="C55A1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886" name="Google Shape;1886;p245"/>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1887" name="Google Shape;1887;p24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888" name="Google Shape;1888;p24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889" name="Google Shape;1889;p245"/>
          <p:cNvCxnSpPr/>
          <p:nvPr/>
        </p:nvCxnSpPr>
        <p:spPr>
          <a:xfrm>
            <a:off x="0" y="6350788"/>
            <a:ext cx="12192000" cy="0"/>
          </a:xfrm>
          <a:prstGeom prst="straightConnector1">
            <a:avLst/>
          </a:prstGeom>
          <a:noFill/>
          <a:ln cap="flat" cmpd="sng" w="15875">
            <a:solidFill>
              <a:srgbClr val="00B050"/>
            </a:solidFill>
            <a:prstDash val="solid"/>
            <a:round/>
            <a:headEnd len="sm" w="sm" type="none"/>
            <a:tailEnd len="sm" w="sm" type="none"/>
          </a:ln>
        </p:spPr>
      </p:cxnSp>
      <p:grpSp>
        <p:nvGrpSpPr>
          <p:cNvPr id="1890" name="Google Shape;1890;p245"/>
          <p:cNvGrpSpPr/>
          <p:nvPr/>
        </p:nvGrpSpPr>
        <p:grpSpPr>
          <a:xfrm>
            <a:off x="1227154" y="4561114"/>
            <a:ext cx="9717060" cy="1636725"/>
            <a:chOff x="862054" y="4578769"/>
            <a:chExt cx="9717060" cy="1880409"/>
          </a:xfrm>
        </p:grpSpPr>
        <p:sp>
          <p:nvSpPr>
            <p:cNvPr id="1891" name="Google Shape;1891;p245"/>
            <p:cNvSpPr/>
            <p:nvPr/>
          </p:nvSpPr>
          <p:spPr>
            <a:xfrm>
              <a:off x="862054" y="4578769"/>
              <a:ext cx="1562991" cy="873760"/>
            </a:xfrm>
            <a:prstGeom prst="roundRect">
              <a:avLst>
                <a:gd fmla="val 16667" name="adj"/>
              </a:avLst>
            </a:prstGeom>
            <a:solidFill>
              <a:srgbClr val="FFFF00"/>
            </a:solidFill>
            <a:ln cap="flat" cmpd="sng" w="9525">
              <a:solidFill>
                <a:schemeClr val="dk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Carry Flag </a:t>
              </a:r>
              <a:endParaRPr b="0" i="0" sz="2800" u="none" cap="none" strike="noStrike">
                <a:solidFill>
                  <a:schemeClr val="dk1"/>
                </a:solidFill>
                <a:latin typeface="Times New Roman"/>
                <a:ea typeface="Times New Roman"/>
                <a:cs typeface="Times New Roman"/>
                <a:sym typeface="Times New Roman"/>
              </a:endParaRPr>
            </a:p>
          </p:txBody>
        </p:sp>
        <p:sp>
          <p:nvSpPr>
            <p:cNvPr id="1892" name="Google Shape;1892;p245"/>
            <p:cNvSpPr/>
            <p:nvPr/>
          </p:nvSpPr>
          <p:spPr>
            <a:xfrm>
              <a:off x="1612886" y="5477456"/>
              <a:ext cx="1562991" cy="873760"/>
            </a:xfrm>
            <a:prstGeom prst="roundRect">
              <a:avLst>
                <a:gd fmla="val 16667" name="adj"/>
              </a:avLst>
            </a:prstGeom>
            <a:solidFill>
              <a:srgbClr val="FFFF00"/>
            </a:solidFill>
            <a:ln cap="flat" cmpd="sng" w="9525">
              <a:solidFill>
                <a:schemeClr val="dk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Parity Flag </a:t>
              </a:r>
              <a:endParaRPr b="0" i="0" sz="2800" u="none" cap="none" strike="noStrike">
                <a:solidFill>
                  <a:schemeClr val="dk1"/>
                </a:solidFill>
                <a:latin typeface="Times New Roman"/>
                <a:ea typeface="Times New Roman"/>
                <a:cs typeface="Times New Roman"/>
                <a:sym typeface="Times New Roman"/>
              </a:endParaRPr>
            </a:p>
          </p:txBody>
        </p:sp>
        <p:sp>
          <p:nvSpPr>
            <p:cNvPr id="1893" name="Google Shape;1893;p245"/>
            <p:cNvSpPr/>
            <p:nvPr/>
          </p:nvSpPr>
          <p:spPr>
            <a:xfrm>
              <a:off x="2818928" y="4578769"/>
              <a:ext cx="1562991" cy="873760"/>
            </a:xfrm>
            <a:prstGeom prst="roundRect">
              <a:avLst>
                <a:gd fmla="val 16667" name="adj"/>
              </a:avLst>
            </a:prstGeom>
            <a:solidFill>
              <a:srgbClr val="FFFF00"/>
            </a:solidFill>
            <a:ln cap="flat" cmpd="sng" w="9525">
              <a:solidFill>
                <a:schemeClr val="dk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Auxiliary Flag </a:t>
              </a:r>
              <a:endParaRPr b="0" i="0" sz="2800" u="none" cap="none" strike="noStrike">
                <a:solidFill>
                  <a:schemeClr val="dk1"/>
                </a:solidFill>
                <a:latin typeface="Times New Roman"/>
                <a:ea typeface="Times New Roman"/>
                <a:cs typeface="Times New Roman"/>
                <a:sym typeface="Times New Roman"/>
              </a:endParaRPr>
            </a:p>
          </p:txBody>
        </p:sp>
        <p:sp>
          <p:nvSpPr>
            <p:cNvPr id="1894" name="Google Shape;1894;p245"/>
            <p:cNvSpPr/>
            <p:nvPr/>
          </p:nvSpPr>
          <p:spPr>
            <a:xfrm>
              <a:off x="3600423" y="5477456"/>
              <a:ext cx="1562991" cy="873760"/>
            </a:xfrm>
            <a:prstGeom prst="roundRect">
              <a:avLst>
                <a:gd fmla="val 16667" name="adj"/>
              </a:avLst>
            </a:prstGeom>
            <a:solidFill>
              <a:srgbClr val="FFFF00"/>
            </a:solidFill>
            <a:ln cap="flat" cmpd="sng" w="9525">
              <a:solidFill>
                <a:schemeClr val="dk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Zero</a:t>
              </a:r>
              <a:endParaRPr/>
            </a:p>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 Flag </a:t>
              </a:r>
              <a:endParaRPr b="0" i="0" sz="2800" u="none" cap="none" strike="noStrike">
                <a:solidFill>
                  <a:schemeClr val="dk1"/>
                </a:solidFill>
                <a:latin typeface="Times New Roman"/>
                <a:ea typeface="Times New Roman"/>
                <a:cs typeface="Times New Roman"/>
                <a:sym typeface="Times New Roman"/>
              </a:endParaRPr>
            </a:p>
          </p:txBody>
        </p:sp>
        <p:sp>
          <p:nvSpPr>
            <p:cNvPr id="1895" name="Google Shape;1895;p245"/>
            <p:cNvSpPr/>
            <p:nvPr/>
          </p:nvSpPr>
          <p:spPr>
            <a:xfrm>
              <a:off x="4793974" y="4578769"/>
              <a:ext cx="1562991" cy="873760"/>
            </a:xfrm>
            <a:prstGeom prst="roundRect">
              <a:avLst>
                <a:gd fmla="val 16667" name="adj"/>
              </a:avLst>
            </a:prstGeom>
            <a:solidFill>
              <a:srgbClr val="FFFF00"/>
            </a:solidFill>
            <a:ln cap="flat" cmpd="sng" w="9525">
              <a:solidFill>
                <a:schemeClr val="dk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Sign</a:t>
              </a:r>
              <a:endParaRPr/>
            </a:p>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 Flag </a:t>
              </a:r>
              <a:endParaRPr b="0" i="0" sz="2800" u="none" cap="none" strike="noStrike">
                <a:solidFill>
                  <a:schemeClr val="dk1"/>
                </a:solidFill>
                <a:latin typeface="Times New Roman"/>
                <a:ea typeface="Times New Roman"/>
                <a:cs typeface="Times New Roman"/>
                <a:sym typeface="Times New Roman"/>
              </a:endParaRPr>
            </a:p>
          </p:txBody>
        </p:sp>
        <p:sp>
          <p:nvSpPr>
            <p:cNvPr id="1896" name="Google Shape;1896;p245"/>
            <p:cNvSpPr/>
            <p:nvPr/>
          </p:nvSpPr>
          <p:spPr>
            <a:xfrm>
              <a:off x="5387131" y="5585418"/>
              <a:ext cx="1793709" cy="873760"/>
            </a:xfrm>
            <a:prstGeom prst="roundRect">
              <a:avLst>
                <a:gd fmla="val 16667" name="adj"/>
              </a:avLst>
            </a:prstGeom>
            <a:solidFill>
              <a:schemeClr val="accent2"/>
            </a:solidFill>
            <a:ln cap="flat" cmpd="sng" w="9525">
              <a:solidFill>
                <a:schemeClr val="dk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Direction</a:t>
              </a:r>
              <a:endParaRPr/>
            </a:p>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 Flag </a:t>
              </a:r>
              <a:endParaRPr b="0" i="0" sz="2800" u="none" cap="none" strike="noStrike">
                <a:solidFill>
                  <a:schemeClr val="dk1"/>
                </a:solidFill>
                <a:latin typeface="Times New Roman"/>
                <a:ea typeface="Times New Roman"/>
                <a:cs typeface="Times New Roman"/>
                <a:sym typeface="Times New Roman"/>
              </a:endParaRPr>
            </a:p>
          </p:txBody>
        </p:sp>
        <p:sp>
          <p:nvSpPr>
            <p:cNvPr id="1897" name="Google Shape;1897;p245"/>
            <p:cNvSpPr/>
            <p:nvPr/>
          </p:nvSpPr>
          <p:spPr>
            <a:xfrm>
              <a:off x="6629023" y="4608830"/>
              <a:ext cx="1793709" cy="873760"/>
            </a:xfrm>
            <a:prstGeom prst="roundRect">
              <a:avLst>
                <a:gd fmla="val 16667" name="adj"/>
              </a:avLst>
            </a:prstGeom>
            <a:solidFill>
              <a:srgbClr val="FFFF00"/>
            </a:solidFill>
            <a:ln cap="flat" cmpd="sng" w="9525">
              <a:solidFill>
                <a:schemeClr val="dk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Overflow</a:t>
              </a:r>
              <a:endParaRPr/>
            </a:p>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 Flag </a:t>
              </a:r>
              <a:endParaRPr b="0" i="0" sz="2800" u="none" cap="none" strike="noStrike">
                <a:solidFill>
                  <a:schemeClr val="dk1"/>
                </a:solidFill>
                <a:latin typeface="Times New Roman"/>
                <a:ea typeface="Times New Roman"/>
                <a:cs typeface="Times New Roman"/>
                <a:sym typeface="Times New Roman"/>
              </a:endParaRPr>
            </a:p>
          </p:txBody>
        </p:sp>
        <p:sp>
          <p:nvSpPr>
            <p:cNvPr id="1898" name="Google Shape;1898;p245"/>
            <p:cNvSpPr/>
            <p:nvPr/>
          </p:nvSpPr>
          <p:spPr>
            <a:xfrm>
              <a:off x="7645505" y="5585418"/>
              <a:ext cx="1793709" cy="873760"/>
            </a:xfrm>
            <a:prstGeom prst="roundRect">
              <a:avLst>
                <a:gd fmla="val 16667" name="adj"/>
              </a:avLst>
            </a:prstGeom>
            <a:solidFill>
              <a:schemeClr val="accent2"/>
            </a:solidFill>
            <a:ln cap="flat" cmpd="sng" w="9525">
              <a:solidFill>
                <a:schemeClr val="dk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Interrupt</a:t>
              </a:r>
              <a:endParaRPr/>
            </a:p>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 Flag </a:t>
              </a:r>
              <a:endParaRPr b="0" i="0" sz="2800" u="none" cap="none" strike="noStrike">
                <a:solidFill>
                  <a:schemeClr val="dk1"/>
                </a:solidFill>
                <a:latin typeface="Times New Roman"/>
                <a:ea typeface="Times New Roman"/>
                <a:cs typeface="Times New Roman"/>
                <a:sym typeface="Times New Roman"/>
              </a:endParaRPr>
            </a:p>
          </p:txBody>
        </p:sp>
        <p:sp>
          <p:nvSpPr>
            <p:cNvPr id="1899" name="Google Shape;1899;p245"/>
            <p:cNvSpPr/>
            <p:nvPr/>
          </p:nvSpPr>
          <p:spPr>
            <a:xfrm>
              <a:off x="8785405" y="4660244"/>
              <a:ext cx="1793709" cy="873760"/>
            </a:xfrm>
            <a:prstGeom prst="roundRect">
              <a:avLst>
                <a:gd fmla="val 16667" name="adj"/>
              </a:avLst>
            </a:prstGeom>
            <a:solidFill>
              <a:schemeClr val="accent2"/>
            </a:solidFill>
            <a:ln cap="flat" cmpd="sng" w="9525">
              <a:solidFill>
                <a:schemeClr val="dk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Trap</a:t>
              </a:r>
              <a:endParaRPr/>
            </a:p>
            <a:p>
              <a:pPr indent="0" lvl="0" marL="0" marR="0" rtl="0" algn="ctr">
                <a:lnSpc>
                  <a:spcPct val="100000"/>
                </a:lnSpc>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 Flag </a:t>
              </a:r>
              <a:endParaRPr b="0" i="0" sz="2800" u="none" cap="none" strike="noStrike">
                <a:solidFill>
                  <a:schemeClr val="dk1"/>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890"/>
                                        </p:tgtEl>
                                        <p:attrNameLst>
                                          <p:attrName>style.visibility</p:attrName>
                                        </p:attrNameLst>
                                      </p:cBhvr>
                                      <p:to>
                                        <p:strVal val="visible"/>
                                      </p:to>
                                    </p:set>
                                    <p:anim calcmode="lin" valueType="num">
                                      <p:cBhvr additive="base">
                                        <p:cTn dur="500"/>
                                        <p:tgtEl>
                                          <p:spTgt spid="189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3" name="Shape 1903"/>
        <p:cNvGrpSpPr/>
        <p:nvPr/>
      </p:nvGrpSpPr>
      <p:grpSpPr>
        <a:xfrm>
          <a:off x="0" y="0"/>
          <a:ext cx="0" cy="0"/>
          <a:chOff x="0" y="0"/>
          <a:chExt cx="0" cy="0"/>
        </a:xfrm>
      </p:grpSpPr>
      <p:pic>
        <p:nvPicPr>
          <p:cNvPr id="1904" name="Google Shape;1904;p246"/>
          <p:cNvPicPr preferRelativeResize="0"/>
          <p:nvPr/>
        </p:nvPicPr>
        <p:blipFill rotWithShape="1">
          <a:blip r:embed="rId3">
            <a:alphaModFix/>
          </a:blip>
          <a:srcRect b="0" l="0" r="0" t="0"/>
          <a:stretch/>
        </p:blipFill>
        <p:spPr>
          <a:xfrm>
            <a:off x="67447" y="107655"/>
            <a:ext cx="628650" cy="757523"/>
          </a:xfrm>
          <a:prstGeom prst="rect">
            <a:avLst/>
          </a:prstGeom>
          <a:noFill/>
          <a:ln>
            <a:noFill/>
          </a:ln>
        </p:spPr>
      </p:pic>
      <p:sp>
        <p:nvSpPr>
          <p:cNvPr id="1905" name="Google Shape;1905;p24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888888"/>
                </a:solidFill>
              </a:rPr>
              <a:t>11/15/2021</a:t>
            </a:r>
            <a:endParaRPr>
              <a:solidFill>
                <a:srgbClr val="888888"/>
              </a:solidFill>
            </a:endParaRPr>
          </a:p>
        </p:txBody>
      </p:sp>
      <p:sp>
        <p:nvSpPr>
          <p:cNvPr id="1906" name="Google Shape;1906;p24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rgbClr val="888888"/>
                </a:solidFill>
              </a:rPr>
              <a:t>‹#›</a:t>
            </a:fld>
            <a:endParaRPr>
              <a:solidFill>
                <a:srgbClr val="888888"/>
              </a:solidFill>
            </a:endParaRPr>
          </a:p>
        </p:txBody>
      </p:sp>
      <p:sp>
        <p:nvSpPr>
          <p:cNvPr id="1907" name="Google Shape;1907;p246"/>
          <p:cNvSpPr txBox="1"/>
          <p:nvPr>
            <p:ph idx="11" type="ftr"/>
          </p:nvPr>
        </p:nvSpPr>
        <p:spPr>
          <a:xfrm>
            <a:off x="2945499" y="6427078"/>
            <a:ext cx="5839097"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rgbClr val="888888"/>
                </a:solidFill>
              </a:rPr>
              <a:t>Microprocessor Architecture and Internet of Things_CET3014B    Unit 2      2022-23     S4  </a:t>
            </a:r>
            <a:endParaRPr>
              <a:solidFill>
                <a:srgbClr val="888888"/>
              </a:solidFill>
            </a:endParaRPr>
          </a:p>
        </p:txBody>
      </p:sp>
      <p:sp>
        <p:nvSpPr>
          <p:cNvPr id="1908" name="Google Shape;1908;p246"/>
          <p:cNvSpPr txBox="1"/>
          <p:nvPr>
            <p:ph idx="1" type="body"/>
          </p:nvPr>
        </p:nvSpPr>
        <p:spPr>
          <a:xfrm>
            <a:off x="2152650" y="1902853"/>
            <a:ext cx="7886700" cy="4274113"/>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Clr>
                <a:schemeClr val="dk1"/>
              </a:buClr>
              <a:buSzPts val="1800"/>
              <a:buNone/>
            </a:pPr>
            <a:r>
              <a:t/>
            </a:r>
            <a:endParaRPr/>
          </a:p>
          <a:p>
            <a:pPr indent="-228600" lvl="0" marL="457200" rtl="0" algn="l">
              <a:lnSpc>
                <a:spcPct val="90000"/>
              </a:lnSpc>
              <a:spcBef>
                <a:spcPts val="1000"/>
              </a:spcBef>
              <a:spcAft>
                <a:spcPts val="0"/>
              </a:spcAft>
              <a:buClr>
                <a:schemeClr val="dk1"/>
              </a:buClr>
              <a:buSzPts val="1800"/>
              <a:buNone/>
            </a:pPr>
            <a:r>
              <a:t/>
            </a:r>
            <a:endParaRPr>
              <a:solidFill>
                <a:srgbClr val="C55A11"/>
              </a:solidFill>
            </a:endParaRPr>
          </a:p>
        </p:txBody>
      </p:sp>
      <p:pic>
        <p:nvPicPr>
          <p:cNvPr id="1909" name="Google Shape;1909;p246"/>
          <p:cNvPicPr preferRelativeResize="0"/>
          <p:nvPr/>
        </p:nvPicPr>
        <p:blipFill rotWithShape="1">
          <a:blip r:embed="rId4">
            <a:alphaModFix/>
          </a:blip>
          <a:srcRect b="0" l="0" r="0" t="0"/>
          <a:stretch/>
        </p:blipFill>
        <p:spPr>
          <a:xfrm>
            <a:off x="2281296" y="282588"/>
            <a:ext cx="7167505" cy="1525685"/>
          </a:xfrm>
          <a:prstGeom prst="rect">
            <a:avLst/>
          </a:prstGeom>
          <a:noFill/>
          <a:ln cap="flat" cmpd="sng" w="28575">
            <a:solidFill>
              <a:srgbClr val="2501BF"/>
            </a:solidFill>
            <a:prstDash val="solid"/>
            <a:round/>
            <a:headEnd len="sm" w="sm" type="none"/>
            <a:tailEnd len="sm" w="sm" type="none"/>
          </a:ln>
        </p:spPr>
      </p:pic>
      <p:sp>
        <p:nvSpPr>
          <p:cNvPr id="1910" name="Google Shape;1910;p246"/>
          <p:cNvSpPr/>
          <p:nvPr/>
        </p:nvSpPr>
        <p:spPr>
          <a:xfrm>
            <a:off x="4587242" y="282588"/>
            <a:ext cx="2088235" cy="1622413"/>
          </a:xfrm>
          <a:prstGeom prst="rect">
            <a:avLst/>
          </a:prstGeom>
          <a:noFill/>
          <a:ln cap="flat" cmpd="sng" w="57150">
            <a:solidFill>
              <a:srgbClr val="C55A1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911" name="Google Shape;1911;p246"/>
          <p:cNvSpPr txBox="1"/>
          <p:nvPr/>
        </p:nvSpPr>
        <p:spPr>
          <a:xfrm>
            <a:off x="866001" y="1923299"/>
            <a:ext cx="11125702" cy="4401205"/>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rgbClr val="000000"/>
              </a:buClr>
              <a:buSzPts val="2800"/>
              <a:buFont typeface="Arial"/>
              <a:buChar char="•"/>
            </a:pPr>
            <a:r>
              <a:rPr b="1" i="0" lang="en-US" sz="2800" u="none" cap="none" strike="noStrike">
                <a:solidFill>
                  <a:srgbClr val="7030A0"/>
                </a:solidFill>
                <a:latin typeface="Bookman Old Style"/>
                <a:ea typeface="Bookman Old Style"/>
                <a:cs typeface="Bookman Old Style"/>
                <a:sym typeface="Bookman Old Style"/>
              </a:rPr>
              <a:t>IOPL</a:t>
            </a:r>
            <a:r>
              <a:rPr b="0" i="0" lang="en-US" sz="2800" u="none" cap="none" strike="noStrike">
                <a:solidFill>
                  <a:srgbClr val="7030A0"/>
                </a:solidFill>
                <a:latin typeface="Bookman Old Style"/>
                <a:ea typeface="Bookman Old Style"/>
                <a:cs typeface="Bookman Old Style"/>
                <a:sym typeface="Bookman Old Style"/>
              </a:rPr>
              <a:t> – Indicates the </a:t>
            </a:r>
            <a:r>
              <a:rPr b="1" i="0" lang="en-US" sz="2800" u="none" cap="none" strike="noStrike">
                <a:solidFill>
                  <a:srgbClr val="FF0000"/>
                </a:solidFill>
                <a:latin typeface="Bookman Old Style"/>
                <a:ea typeface="Bookman Old Style"/>
                <a:cs typeface="Bookman Old Style"/>
                <a:sym typeface="Bookman Old Style"/>
              </a:rPr>
              <a:t>I/O</a:t>
            </a:r>
            <a:r>
              <a:rPr b="0" i="0" lang="en-US" sz="2800" u="none" cap="none" strike="noStrike">
                <a:solidFill>
                  <a:srgbClr val="7030A0"/>
                </a:solidFill>
                <a:latin typeface="Bookman Old Style"/>
                <a:ea typeface="Bookman Old Style"/>
                <a:cs typeface="Bookman Old Style"/>
                <a:sym typeface="Bookman Old Style"/>
              </a:rPr>
              <a:t> </a:t>
            </a:r>
            <a:r>
              <a:rPr b="1" i="0" lang="en-US" sz="2800" u="none" cap="none" strike="noStrike">
                <a:solidFill>
                  <a:srgbClr val="000000"/>
                </a:solidFill>
                <a:latin typeface="Bookman Old Style"/>
                <a:ea typeface="Bookman Old Style"/>
                <a:cs typeface="Bookman Old Style"/>
                <a:sym typeface="Bookman Old Style"/>
              </a:rPr>
              <a:t>Privilege level </a:t>
            </a:r>
            <a:r>
              <a:rPr b="0" i="0" lang="en-US" sz="2800" u="none" cap="none" strike="noStrike">
                <a:solidFill>
                  <a:srgbClr val="7030A0"/>
                </a:solidFill>
                <a:latin typeface="Bookman Old Style"/>
                <a:ea typeface="Bookman Old Style"/>
                <a:cs typeface="Bookman Old Style"/>
                <a:sym typeface="Bookman Old Style"/>
              </a:rPr>
              <a:t>of Currently running program / Task 00-01 10 11</a:t>
            </a:r>
            <a:endParaRPr b="0" i="0" sz="2800" u="none" cap="none" strike="noStrike">
              <a:solidFill>
                <a:srgbClr val="7030A0"/>
              </a:solidFill>
              <a:latin typeface="Bookman Old Style"/>
              <a:ea typeface="Bookman Old Style"/>
              <a:cs typeface="Bookman Old Style"/>
              <a:sym typeface="Bookman Old Style"/>
            </a:endParaRPr>
          </a:p>
          <a:p>
            <a:pPr indent="-342900" lvl="0" marL="342900" marR="0" rtl="0" algn="just">
              <a:lnSpc>
                <a:spcPct val="100000"/>
              </a:lnSpc>
              <a:spcBef>
                <a:spcPts val="0"/>
              </a:spcBef>
              <a:spcAft>
                <a:spcPts val="0"/>
              </a:spcAft>
              <a:buClr>
                <a:srgbClr val="000000"/>
              </a:buClr>
              <a:buSzPts val="2800"/>
              <a:buFont typeface="Arial"/>
              <a:buChar char="•"/>
            </a:pPr>
            <a:r>
              <a:rPr b="1" i="0" lang="en-US" sz="2800" u="none" cap="none" strike="noStrike">
                <a:solidFill>
                  <a:srgbClr val="000000"/>
                </a:solidFill>
                <a:latin typeface="Bookman Old Style"/>
                <a:ea typeface="Bookman Old Style"/>
                <a:cs typeface="Bookman Old Style"/>
                <a:sym typeface="Bookman Old Style"/>
              </a:rPr>
              <a:t>CPL &lt;= IOPL </a:t>
            </a:r>
            <a:r>
              <a:rPr b="0" i="0" lang="en-US" sz="2800" u="none" cap="none" strike="noStrike">
                <a:solidFill>
                  <a:srgbClr val="70AD47"/>
                </a:solidFill>
                <a:latin typeface="Bookman Old Style"/>
                <a:ea typeface="Bookman Old Style"/>
                <a:cs typeface="Bookman Old Style"/>
                <a:sym typeface="Bookman Old Style"/>
              </a:rPr>
              <a:t>to access </a:t>
            </a:r>
            <a:r>
              <a:rPr b="1" i="0" lang="en-US" sz="2800" u="none" cap="none" strike="noStrike">
                <a:solidFill>
                  <a:srgbClr val="70AD47"/>
                </a:solidFill>
                <a:latin typeface="Bookman Old Style"/>
                <a:ea typeface="Bookman Old Style"/>
                <a:cs typeface="Bookman Old Style"/>
                <a:sym typeface="Bookman Old Style"/>
              </a:rPr>
              <a:t>IO Address Space </a:t>
            </a:r>
            <a:endParaRPr/>
          </a:p>
          <a:p>
            <a:pPr indent="-342900" lvl="0" marL="342900" marR="0" rtl="0" algn="just">
              <a:lnSpc>
                <a:spcPct val="100000"/>
              </a:lnSpc>
              <a:spcBef>
                <a:spcPts val="0"/>
              </a:spcBef>
              <a:spcAft>
                <a:spcPts val="0"/>
              </a:spcAft>
              <a:buClr>
                <a:srgbClr val="000000"/>
              </a:buClr>
              <a:buSzPts val="2800"/>
              <a:buFont typeface="Arial"/>
              <a:buChar char="•"/>
            </a:pPr>
            <a:r>
              <a:rPr b="1" i="0" lang="en-US" sz="2800" u="none" cap="none" strike="noStrike">
                <a:solidFill>
                  <a:srgbClr val="7030A0"/>
                </a:solidFill>
                <a:latin typeface="Bookman Old Style"/>
                <a:ea typeface="Bookman Old Style"/>
                <a:cs typeface="Bookman Old Style"/>
                <a:sym typeface="Bookman Old Style"/>
              </a:rPr>
              <a:t>Nested Task </a:t>
            </a:r>
            <a:r>
              <a:rPr b="0" i="0" lang="en-US" sz="2800" u="none" cap="none" strike="noStrike">
                <a:solidFill>
                  <a:srgbClr val="7030A0"/>
                </a:solidFill>
                <a:latin typeface="Bookman Old Style"/>
                <a:ea typeface="Bookman Old Style"/>
                <a:cs typeface="Bookman Old Style"/>
                <a:sym typeface="Bookman Old Style"/>
              </a:rPr>
              <a:t>– </a:t>
            </a:r>
            <a:r>
              <a:rPr b="0" i="0" lang="en-US" sz="2400" u="none" cap="none" strike="noStrike">
                <a:solidFill>
                  <a:srgbClr val="7030A0"/>
                </a:solidFill>
                <a:latin typeface="Bookman Old Style"/>
                <a:ea typeface="Bookman Old Style"/>
                <a:cs typeface="Bookman Old Style"/>
                <a:sym typeface="Bookman Old Style"/>
              </a:rPr>
              <a:t>control chaining of Interrupted and called tasks</a:t>
            </a:r>
            <a:endParaRPr/>
          </a:p>
          <a:p>
            <a:pPr indent="-342900" lvl="0" marL="342900" marR="0" rtl="0" algn="just">
              <a:lnSpc>
                <a:spcPct val="100000"/>
              </a:lnSpc>
              <a:spcBef>
                <a:spcPts val="0"/>
              </a:spcBef>
              <a:spcAft>
                <a:spcPts val="0"/>
              </a:spcAft>
              <a:buClr>
                <a:srgbClr val="000000"/>
              </a:buClr>
              <a:buSzPts val="2800"/>
              <a:buFont typeface="Arial"/>
              <a:buChar char="•"/>
            </a:pPr>
            <a:r>
              <a:rPr b="1" i="0" lang="en-US" sz="2800" u="none" cap="none" strike="noStrike">
                <a:solidFill>
                  <a:srgbClr val="70AD47"/>
                </a:solidFill>
                <a:latin typeface="Bookman Old Style"/>
                <a:ea typeface="Bookman Old Style"/>
                <a:cs typeface="Bookman Old Style"/>
                <a:sym typeface="Bookman Old Style"/>
              </a:rPr>
              <a:t>Resume Flag </a:t>
            </a:r>
            <a:r>
              <a:rPr b="0" i="0" lang="en-US" sz="2800" u="none" cap="none" strike="noStrike">
                <a:solidFill>
                  <a:srgbClr val="70AD47"/>
                </a:solidFill>
                <a:latin typeface="Bookman Old Style"/>
                <a:ea typeface="Bookman Old Style"/>
                <a:cs typeface="Bookman Old Style"/>
                <a:sym typeface="Bookman Old Style"/>
              </a:rPr>
              <a:t>– controls the processors response to </a:t>
            </a:r>
            <a:r>
              <a:rPr b="1" i="0" lang="en-US" sz="2800" u="none" cap="none" strike="noStrike">
                <a:solidFill>
                  <a:srgbClr val="000000"/>
                </a:solidFill>
                <a:latin typeface="Bookman Old Style"/>
                <a:ea typeface="Bookman Old Style"/>
                <a:cs typeface="Bookman Old Style"/>
                <a:sym typeface="Bookman Old Style"/>
              </a:rPr>
              <a:t>“Instruction Breakpoint” </a:t>
            </a:r>
            <a:r>
              <a:rPr b="0" i="0" lang="en-US" sz="2800" u="none" cap="none" strike="noStrike">
                <a:solidFill>
                  <a:srgbClr val="70AD47"/>
                </a:solidFill>
                <a:latin typeface="Bookman Old Style"/>
                <a:ea typeface="Bookman Old Style"/>
                <a:cs typeface="Bookman Old Style"/>
                <a:sym typeface="Bookman Old Style"/>
              </a:rPr>
              <a:t>Condition.</a:t>
            </a:r>
            <a:endParaRPr b="0" i="0" sz="2800" u="none" cap="none" strike="noStrike">
              <a:solidFill>
                <a:srgbClr val="7030A0"/>
              </a:solidFill>
              <a:latin typeface="Bookman Old Style"/>
              <a:ea typeface="Bookman Old Style"/>
              <a:cs typeface="Bookman Old Style"/>
              <a:sym typeface="Bookman Old Style"/>
            </a:endParaRPr>
          </a:p>
          <a:p>
            <a:pPr indent="-342900" lvl="0" marL="342900" marR="0" rtl="0" algn="just">
              <a:lnSpc>
                <a:spcPct val="100000"/>
              </a:lnSpc>
              <a:spcBef>
                <a:spcPts val="0"/>
              </a:spcBef>
              <a:spcAft>
                <a:spcPts val="0"/>
              </a:spcAft>
              <a:buClr>
                <a:srgbClr val="000000"/>
              </a:buClr>
              <a:buSzPts val="2800"/>
              <a:buFont typeface="Arial"/>
              <a:buChar char="•"/>
            </a:pPr>
            <a:r>
              <a:rPr b="1" i="0" lang="en-US" sz="2800" u="none" cap="none" strike="noStrike">
                <a:solidFill>
                  <a:srgbClr val="7030A0"/>
                </a:solidFill>
                <a:latin typeface="Bookman Old Style"/>
                <a:ea typeface="Bookman Old Style"/>
                <a:cs typeface="Bookman Old Style"/>
                <a:sym typeface="Bookman Old Style"/>
              </a:rPr>
              <a:t>VM</a:t>
            </a:r>
            <a:r>
              <a:rPr b="0" i="0" lang="en-US" sz="2800" u="none" cap="none" strike="noStrike">
                <a:solidFill>
                  <a:srgbClr val="7030A0"/>
                </a:solidFill>
                <a:latin typeface="Bookman Old Style"/>
                <a:ea typeface="Bookman Old Style"/>
                <a:cs typeface="Bookman Old Style"/>
                <a:sym typeface="Bookman Old Style"/>
              </a:rPr>
              <a:t> – to set Virtual 8086 mode. </a:t>
            </a:r>
            <a:endParaRPr b="0" i="0" sz="2800" u="none" cap="none" strike="noStrike">
              <a:solidFill>
                <a:srgbClr val="7030A0"/>
              </a:solidFill>
              <a:latin typeface="Bookman Old Style"/>
              <a:ea typeface="Bookman Old Style"/>
              <a:cs typeface="Bookman Old Style"/>
              <a:sym typeface="Bookman Old Style"/>
            </a:endParaRPr>
          </a:p>
          <a:p>
            <a:pPr indent="-342900" lvl="0" marL="342900" marR="0" rtl="0" algn="just">
              <a:lnSpc>
                <a:spcPct val="100000"/>
              </a:lnSpc>
              <a:spcBef>
                <a:spcPts val="0"/>
              </a:spcBef>
              <a:spcAft>
                <a:spcPts val="0"/>
              </a:spcAft>
              <a:buClr>
                <a:srgbClr val="000000"/>
              </a:buClr>
              <a:buSzPts val="2800"/>
              <a:buFont typeface="Arial"/>
              <a:buChar char="•"/>
            </a:pPr>
            <a:r>
              <a:rPr b="0" i="0" lang="en-US" sz="2800" u="none" cap="none" strike="noStrike">
                <a:solidFill>
                  <a:srgbClr val="7030A0"/>
                </a:solidFill>
                <a:latin typeface="Bookman Old Style"/>
                <a:ea typeface="Bookman Old Style"/>
                <a:cs typeface="Bookman Old Style"/>
                <a:sym typeface="Bookman Old Style"/>
              </a:rPr>
              <a:t> </a:t>
            </a:r>
            <a:r>
              <a:rPr b="1" i="0" lang="en-US" sz="2800" u="none" cap="none" strike="noStrike">
                <a:solidFill>
                  <a:srgbClr val="FF0000"/>
                </a:solidFill>
                <a:latin typeface="Bookman Old Style"/>
                <a:ea typeface="Bookman Old Style"/>
                <a:cs typeface="Bookman Old Style"/>
                <a:sym typeface="Bookman Old Style"/>
              </a:rPr>
              <a:t>AC</a:t>
            </a:r>
            <a:r>
              <a:rPr b="0" i="0" lang="en-US" sz="2800" u="none" cap="none" strike="noStrike">
                <a:solidFill>
                  <a:srgbClr val="7030A0"/>
                </a:solidFill>
                <a:latin typeface="Bookman Old Style"/>
                <a:ea typeface="Bookman Old Style"/>
                <a:cs typeface="Bookman Old Style"/>
                <a:sym typeface="Bookman Old Style"/>
              </a:rPr>
              <a:t>- Alignment Check– </a:t>
            </a:r>
            <a:r>
              <a:rPr b="1" i="0" lang="en-US" sz="2800" u="none" cap="none" strike="noStrike">
                <a:solidFill>
                  <a:srgbClr val="FF0000"/>
                </a:solidFill>
                <a:latin typeface="Bookman Old Style"/>
                <a:ea typeface="Bookman Old Style"/>
                <a:cs typeface="Bookman Old Style"/>
                <a:sym typeface="Bookman Old Style"/>
              </a:rPr>
              <a:t>when </a:t>
            </a:r>
            <a:r>
              <a:rPr b="1" i="0" lang="en-US" sz="2800" u="none" cap="none" strike="noStrike">
                <a:solidFill>
                  <a:srgbClr val="000000"/>
                </a:solidFill>
                <a:latin typeface="Bookman Old Style"/>
                <a:ea typeface="Bookman Old Style"/>
                <a:cs typeface="Bookman Old Style"/>
                <a:sym typeface="Bookman Old Style"/>
              </a:rPr>
              <a:t>set</a:t>
            </a:r>
            <a:r>
              <a:rPr b="1" i="0" lang="en-US" sz="2800" u="none" cap="none" strike="noStrike">
                <a:solidFill>
                  <a:srgbClr val="FF0000"/>
                </a:solidFill>
                <a:latin typeface="Bookman Old Style"/>
                <a:ea typeface="Bookman Old Style"/>
                <a:cs typeface="Bookman Old Style"/>
                <a:sym typeface="Bookman Old Style"/>
              </a:rPr>
              <a:t> enable alignment checking of memory reference</a:t>
            </a:r>
            <a:r>
              <a:rPr b="1" i="0" lang="en-US" sz="2800" u="none" cap="none" strike="noStrike">
                <a:solidFill>
                  <a:srgbClr val="FF0000"/>
                </a:solidFill>
                <a:latin typeface="Arial"/>
                <a:ea typeface="Arial"/>
                <a:cs typeface="Arial"/>
                <a:sym typeface="Arial"/>
              </a:rPr>
              <a:t>s </a:t>
            </a:r>
            <a:r>
              <a:rPr b="1" i="0" lang="en-US" sz="2800" u="none" cap="none" strike="noStrike">
                <a:solidFill>
                  <a:srgbClr val="000000"/>
                </a:solidFill>
                <a:latin typeface="Bookman Old Style"/>
                <a:ea typeface="Bookman Old Style"/>
                <a:cs typeface="Bookman Old Style"/>
                <a:sym typeface="Bookman Old Style"/>
              </a:rPr>
              <a:t>(along with AM flag in CR0)</a:t>
            </a:r>
            <a:endParaRPr b="1" i="0" sz="2800" u="none" cap="none" strike="noStrike">
              <a:solidFill>
                <a:srgbClr val="000000"/>
              </a:solidFill>
              <a:latin typeface="Bookman Old Style"/>
              <a:ea typeface="Bookman Old Style"/>
              <a:cs typeface="Bookman Old Style"/>
              <a:sym typeface="Bookman Old Style"/>
            </a:endParaRPr>
          </a:p>
        </p:txBody>
      </p:sp>
      <p:sp>
        <p:nvSpPr>
          <p:cNvPr id="1912" name="Google Shape;1912;p24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913" name="Google Shape;1913;p24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914" name="Google Shape;1914;p24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1915" name="Google Shape;1915;p246"/>
          <p:cNvSpPr/>
          <p:nvPr/>
        </p:nvSpPr>
        <p:spPr>
          <a:xfrm>
            <a:off x="739748" y="4706"/>
            <a:ext cx="1947969"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2501BF"/>
                </a:solidFill>
                <a:latin typeface="Times New Roman"/>
                <a:ea typeface="Times New Roman"/>
                <a:cs typeface="Times New Roman"/>
                <a:sym typeface="Times New Roman"/>
              </a:rPr>
              <a:t>EFLAG Registers</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1">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9" name="Shape 1919"/>
        <p:cNvGrpSpPr/>
        <p:nvPr/>
      </p:nvGrpSpPr>
      <p:grpSpPr>
        <a:xfrm>
          <a:off x="0" y="0"/>
          <a:ext cx="0" cy="0"/>
          <a:chOff x="0" y="0"/>
          <a:chExt cx="0" cy="0"/>
        </a:xfrm>
      </p:grpSpPr>
      <p:sp>
        <p:nvSpPr>
          <p:cNvPr id="1920" name="Google Shape;1920;p247"/>
          <p:cNvSpPr txBox="1"/>
          <p:nvPr>
            <p:ph idx="1" type="body"/>
          </p:nvPr>
        </p:nvSpPr>
        <p:spPr>
          <a:xfrm>
            <a:off x="944560" y="2207078"/>
            <a:ext cx="11060206" cy="3985176"/>
          </a:xfrm>
          <a:prstGeom prst="rect">
            <a:avLst/>
          </a:prstGeom>
          <a:noFill/>
          <a:ln>
            <a:noFill/>
          </a:ln>
        </p:spPr>
        <p:txBody>
          <a:bodyPr anchorCtr="0" anchor="t" bIns="45700" lIns="91425" spcFirstLastPara="1" rIns="91425" wrap="square" tIns="45700">
            <a:normAutofit lnSpcReduction="10000"/>
          </a:bodyPr>
          <a:lstStyle/>
          <a:p>
            <a:pPr indent="-342900" lvl="0" marL="457200" rtl="0" algn="just">
              <a:lnSpc>
                <a:spcPct val="90000"/>
              </a:lnSpc>
              <a:spcBef>
                <a:spcPts val="1000"/>
              </a:spcBef>
              <a:spcAft>
                <a:spcPts val="0"/>
              </a:spcAft>
              <a:buSzPts val="1800"/>
              <a:buChar char="•"/>
            </a:pPr>
            <a:r>
              <a:rPr b="1" lang="en-US" sz="3200">
                <a:latin typeface="Times New Roman"/>
                <a:ea typeface="Times New Roman"/>
                <a:cs typeface="Times New Roman"/>
                <a:sym typeface="Times New Roman"/>
              </a:rPr>
              <a:t>Virtual Interrupt Flag </a:t>
            </a:r>
            <a:r>
              <a:rPr b="1" lang="en-US" sz="3200">
                <a:solidFill>
                  <a:srgbClr val="C00000"/>
                </a:solidFill>
                <a:latin typeface="Times New Roman"/>
                <a:ea typeface="Times New Roman"/>
                <a:cs typeface="Times New Roman"/>
                <a:sym typeface="Times New Roman"/>
              </a:rPr>
              <a:t>(VIF) </a:t>
            </a:r>
            <a:r>
              <a:rPr lang="en-US" sz="3200">
                <a:solidFill>
                  <a:srgbClr val="C00000"/>
                </a:solidFill>
                <a:latin typeface="Times New Roman"/>
                <a:ea typeface="Times New Roman"/>
                <a:cs typeface="Times New Roman"/>
                <a:sym typeface="Times New Roman"/>
              </a:rPr>
              <a:t>– </a:t>
            </a:r>
            <a:r>
              <a:rPr lang="en-US" sz="3200">
                <a:solidFill>
                  <a:srgbClr val="7030A0"/>
                </a:solidFill>
                <a:latin typeface="Times New Roman"/>
                <a:ea typeface="Times New Roman"/>
                <a:cs typeface="Times New Roman"/>
                <a:sym typeface="Times New Roman"/>
              </a:rPr>
              <a:t>contains a Virtual image of IF flag, works along with </a:t>
            </a:r>
            <a:r>
              <a:rPr b="1" lang="en-US" sz="3200">
                <a:solidFill>
                  <a:srgbClr val="7030A0"/>
                </a:solidFill>
                <a:latin typeface="Times New Roman"/>
                <a:ea typeface="Times New Roman"/>
                <a:cs typeface="Times New Roman"/>
                <a:sym typeface="Times New Roman"/>
              </a:rPr>
              <a:t>VIP bit</a:t>
            </a:r>
            <a:r>
              <a:rPr lang="en-US" sz="3200">
                <a:solidFill>
                  <a:srgbClr val="7030A0"/>
                </a:solidFill>
                <a:latin typeface="Times New Roman"/>
                <a:ea typeface="Times New Roman"/>
                <a:cs typeface="Times New Roman"/>
                <a:sym typeface="Times New Roman"/>
              </a:rPr>
              <a:t>.</a:t>
            </a:r>
            <a:endParaRPr/>
          </a:p>
          <a:p>
            <a:pPr indent="-342900" lvl="0" marL="457200" rtl="0" algn="just">
              <a:lnSpc>
                <a:spcPct val="90000"/>
              </a:lnSpc>
              <a:spcBef>
                <a:spcPts val="1000"/>
              </a:spcBef>
              <a:spcAft>
                <a:spcPts val="0"/>
              </a:spcAft>
              <a:buSzPts val="1800"/>
              <a:buChar char="•"/>
            </a:pPr>
            <a:r>
              <a:rPr lang="en-US" sz="3200">
                <a:solidFill>
                  <a:srgbClr val="7030A0"/>
                </a:solidFill>
                <a:latin typeface="Times New Roman"/>
                <a:ea typeface="Times New Roman"/>
                <a:cs typeface="Times New Roman"/>
                <a:sym typeface="Times New Roman"/>
              </a:rPr>
              <a:t> </a:t>
            </a:r>
            <a:r>
              <a:rPr b="1" lang="en-US" sz="3200">
                <a:solidFill>
                  <a:srgbClr val="7030A0"/>
                </a:solidFill>
                <a:latin typeface="Times New Roman"/>
                <a:ea typeface="Times New Roman"/>
                <a:cs typeface="Times New Roman"/>
                <a:sym typeface="Times New Roman"/>
              </a:rPr>
              <a:t>Virtual Interrupt Pending </a:t>
            </a:r>
            <a:r>
              <a:rPr b="1" lang="en-US" sz="3200">
                <a:solidFill>
                  <a:srgbClr val="C00000"/>
                </a:solidFill>
                <a:latin typeface="Times New Roman"/>
                <a:ea typeface="Times New Roman"/>
                <a:cs typeface="Times New Roman"/>
                <a:sym typeface="Times New Roman"/>
              </a:rPr>
              <a:t>(VIP) </a:t>
            </a:r>
            <a:r>
              <a:rPr lang="en-US" sz="3200">
                <a:solidFill>
                  <a:srgbClr val="7030A0"/>
                </a:solidFill>
                <a:latin typeface="Times New Roman"/>
                <a:ea typeface="Times New Roman"/>
                <a:cs typeface="Times New Roman"/>
                <a:sym typeface="Times New Roman"/>
              </a:rPr>
              <a:t>– Indicated that an interrupt is pending works along with VIF</a:t>
            </a:r>
            <a:endParaRPr/>
          </a:p>
          <a:p>
            <a:pPr indent="0" lvl="0" marL="0" rtl="0" algn="just">
              <a:lnSpc>
                <a:spcPct val="90000"/>
              </a:lnSpc>
              <a:spcBef>
                <a:spcPts val="1000"/>
              </a:spcBef>
              <a:spcAft>
                <a:spcPts val="0"/>
              </a:spcAft>
              <a:buSzPts val="1800"/>
              <a:buNone/>
            </a:pPr>
            <a:r>
              <a:rPr b="1" lang="en-US" sz="3200">
                <a:solidFill>
                  <a:schemeClr val="accent6"/>
                </a:solidFill>
                <a:latin typeface="Times New Roman"/>
                <a:ea typeface="Times New Roman"/>
                <a:cs typeface="Times New Roman"/>
                <a:sym typeface="Times New Roman"/>
              </a:rPr>
              <a:t>“To Consider these flags, either VME or PVI flag of </a:t>
            </a:r>
            <a:r>
              <a:rPr b="1" lang="en-US" sz="3200">
                <a:latin typeface="Times New Roman"/>
                <a:ea typeface="Times New Roman"/>
                <a:cs typeface="Times New Roman"/>
                <a:sym typeface="Times New Roman"/>
              </a:rPr>
              <a:t>CR4</a:t>
            </a:r>
            <a:r>
              <a:rPr b="1" lang="en-US" sz="3200">
                <a:solidFill>
                  <a:schemeClr val="accent6"/>
                </a:solidFill>
                <a:latin typeface="Times New Roman"/>
                <a:ea typeface="Times New Roman"/>
                <a:cs typeface="Times New Roman"/>
                <a:sym typeface="Times New Roman"/>
              </a:rPr>
              <a:t> need to be set and </a:t>
            </a:r>
            <a:r>
              <a:rPr b="1" lang="en-US" sz="3200">
                <a:latin typeface="Times New Roman"/>
                <a:ea typeface="Times New Roman"/>
                <a:cs typeface="Times New Roman"/>
                <a:sym typeface="Times New Roman"/>
              </a:rPr>
              <a:t>IOPL &lt; 3</a:t>
            </a:r>
            <a:r>
              <a:rPr b="1" lang="en-US" sz="3200">
                <a:solidFill>
                  <a:schemeClr val="accent6"/>
                </a:solidFill>
                <a:latin typeface="Times New Roman"/>
                <a:ea typeface="Times New Roman"/>
                <a:cs typeface="Times New Roman"/>
                <a:sym typeface="Times New Roman"/>
              </a:rPr>
              <a:t>” </a:t>
            </a:r>
            <a:endParaRPr b="1" sz="3200">
              <a:solidFill>
                <a:schemeClr val="accent6"/>
              </a:solidFill>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Char char="•"/>
            </a:pPr>
            <a:r>
              <a:rPr b="1" lang="en-US" sz="3200">
                <a:solidFill>
                  <a:srgbClr val="7030A0"/>
                </a:solidFill>
                <a:latin typeface="Times New Roman"/>
                <a:ea typeface="Times New Roman"/>
                <a:cs typeface="Times New Roman"/>
                <a:sym typeface="Times New Roman"/>
              </a:rPr>
              <a:t>Identification</a:t>
            </a:r>
            <a:r>
              <a:rPr lang="en-US" sz="3200">
                <a:solidFill>
                  <a:srgbClr val="7030A0"/>
                </a:solidFill>
                <a:latin typeface="Times New Roman"/>
                <a:ea typeface="Times New Roman"/>
                <a:cs typeface="Times New Roman"/>
                <a:sym typeface="Times New Roman"/>
              </a:rPr>
              <a:t> –ability of program to set/clear this bit </a:t>
            </a:r>
            <a:r>
              <a:rPr b="1" lang="en-US" sz="3200">
                <a:solidFill>
                  <a:srgbClr val="FF0000"/>
                </a:solidFill>
                <a:latin typeface="Times New Roman"/>
                <a:ea typeface="Times New Roman"/>
                <a:cs typeface="Times New Roman"/>
                <a:sym typeface="Times New Roman"/>
              </a:rPr>
              <a:t>indicates support for the </a:t>
            </a:r>
            <a:r>
              <a:rPr b="1" lang="en-US" sz="3200">
                <a:latin typeface="Times New Roman"/>
                <a:ea typeface="Times New Roman"/>
                <a:cs typeface="Times New Roman"/>
                <a:sym typeface="Times New Roman"/>
              </a:rPr>
              <a:t>CPUID</a:t>
            </a:r>
            <a:r>
              <a:rPr b="1" lang="en-US" sz="3200">
                <a:solidFill>
                  <a:srgbClr val="FF0000"/>
                </a:solidFill>
                <a:latin typeface="Times New Roman"/>
                <a:ea typeface="Times New Roman"/>
                <a:cs typeface="Times New Roman"/>
                <a:sym typeface="Times New Roman"/>
              </a:rPr>
              <a:t> instruction</a:t>
            </a:r>
            <a:endParaRPr/>
          </a:p>
          <a:p>
            <a:pPr indent="0" lvl="0" marL="0" rtl="0" algn="just">
              <a:lnSpc>
                <a:spcPct val="90000"/>
              </a:lnSpc>
              <a:spcBef>
                <a:spcPts val="1000"/>
              </a:spcBef>
              <a:spcAft>
                <a:spcPts val="0"/>
              </a:spcAft>
              <a:buSzPts val="1800"/>
              <a:buNone/>
            </a:pPr>
            <a:r>
              <a:t/>
            </a:r>
            <a:endParaRPr b="1" sz="3200">
              <a:solidFill>
                <a:schemeClr val="accent6"/>
              </a:solidFill>
              <a:latin typeface="Times New Roman"/>
              <a:ea typeface="Times New Roman"/>
              <a:cs typeface="Times New Roman"/>
              <a:sym typeface="Times New Roman"/>
            </a:endParaRPr>
          </a:p>
        </p:txBody>
      </p:sp>
      <p:pic>
        <p:nvPicPr>
          <p:cNvPr id="1921" name="Google Shape;1921;p247"/>
          <p:cNvPicPr preferRelativeResize="0"/>
          <p:nvPr/>
        </p:nvPicPr>
        <p:blipFill rotWithShape="1">
          <a:blip r:embed="rId3">
            <a:alphaModFix/>
          </a:blip>
          <a:srcRect b="0" l="0" r="0" t="0"/>
          <a:stretch/>
        </p:blipFill>
        <p:spPr>
          <a:xfrm>
            <a:off x="67470" y="89942"/>
            <a:ext cx="628650" cy="757523"/>
          </a:xfrm>
          <a:prstGeom prst="rect">
            <a:avLst/>
          </a:prstGeom>
          <a:noFill/>
          <a:ln>
            <a:noFill/>
          </a:ln>
        </p:spPr>
      </p:pic>
      <p:sp>
        <p:nvSpPr>
          <p:cNvPr id="1922" name="Google Shape;1922;p24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923" name="Google Shape;1923;p24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924" name="Google Shape;1924;p247"/>
          <p:cNvSpPr txBox="1"/>
          <p:nvPr>
            <p:ph idx="11" type="ftr"/>
          </p:nvPr>
        </p:nvSpPr>
        <p:spPr>
          <a:xfrm>
            <a:off x="3017520" y="6492877"/>
            <a:ext cx="630936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1925" name="Google Shape;1925;p247"/>
          <p:cNvPicPr preferRelativeResize="0"/>
          <p:nvPr/>
        </p:nvPicPr>
        <p:blipFill rotWithShape="1">
          <a:blip r:embed="rId4">
            <a:alphaModFix/>
          </a:blip>
          <a:srcRect b="0" l="0" r="0" t="0"/>
          <a:stretch/>
        </p:blipFill>
        <p:spPr>
          <a:xfrm>
            <a:off x="2281296" y="282586"/>
            <a:ext cx="7151163" cy="1766325"/>
          </a:xfrm>
          <a:prstGeom prst="rect">
            <a:avLst/>
          </a:prstGeom>
          <a:noFill/>
          <a:ln cap="flat" cmpd="sng" w="28575">
            <a:solidFill>
              <a:srgbClr val="2501BF"/>
            </a:solidFill>
            <a:prstDash val="solid"/>
            <a:round/>
            <a:headEnd len="sm" w="sm" type="none"/>
            <a:tailEnd len="sm" w="sm" type="none"/>
          </a:ln>
        </p:spPr>
      </p:pic>
      <p:sp>
        <p:nvSpPr>
          <p:cNvPr id="1926" name="Google Shape;1926;p247"/>
          <p:cNvSpPr/>
          <p:nvPr/>
        </p:nvSpPr>
        <p:spPr>
          <a:xfrm>
            <a:off x="4442461" y="150807"/>
            <a:ext cx="827125" cy="1924493"/>
          </a:xfrm>
          <a:prstGeom prst="rect">
            <a:avLst/>
          </a:prstGeom>
          <a:noFill/>
          <a:ln cap="flat" cmpd="sng" w="57150">
            <a:solidFill>
              <a:srgbClr val="C55A1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27" name="Google Shape;1927;p24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928" name="Google Shape;1928;p24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929" name="Google Shape;1929;p24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930" name="Google Shape;1930;p247"/>
          <p:cNvPicPr preferRelativeResize="0"/>
          <p:nvPr/>
        </p:nvPicPr>
        <p:blipFill rotWithShape="1">
          <a:blip r:embed="rId5">
            <a:alphaModFix/>
          </a:blip>
          <a:srcRect b="0" l="0" r="0" t="0"/>
          <a:stretch/>
        </p:blipFill>
        <p:spPr>
          <a:xfrm>
            <a:off x="5267325" y="4528258"/>
            <a:ext cx="6086475" cy="515984"/>
          </a:xfrm>
          <a:prstGeom prst="rect">
            <a:avLst/>
          </a:prstGeom>
          <a:noFill/>
          <a:ln>
            <a:noFill/>
          </a:ln>
        </p:spPr>
      </p:pic>
      <p:sp>
        <p:nvSpPr>
          <p:cNvPr id="1931" name="Google Shape;1931;p247"/>
          <p:cNvSpPr/>
          <p:nvPr/>
        </p:nvSpPr>
        <p:spPr>
          <a:xfrm>
            <a:off x="739748" y="4706"/>
            <a:ext cx="1947969"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2501BF"/>
                </a:solidFill>
                <a:latin typeface="Times New Roman"/>
                <a:ea typeface="Times New Roman"/>
                <a:cs typeface="Times New Roman"/>
                <a:sym typeface="Times New Roman"/>
              </a:rPr>
              <a:t>EFLAG Registers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5" name="Shape 1935"/>
        <p:cNvGrpSpPr/>
        <p:nvPr/>
      </p:nvGrpSpPr>
      <p:grpSpPr>
        <a:xfrm>
          <a:off x="0" y="0"/>
          <a:ext cx="0" cy="0"/>
          <a:chOff x="0" y="0"/>
          <a:chExt cx="0" cy="0"/>
        </a:xfrm>
      </p:grpSpPr>
      <p:pic>
        <p:nvPicPr>
          <p:cNvPr id="1936" name="Google Shape;1936;p248"/>
          <p:cNvPicPr preferRelativeResize="0"/>
          <p:nvPr/>
        </p:nvPicPr>
        <p:blipFill rotWithShape="1">
          <a:blip r:embed="rId3">
            <a:alphaModFix/>
          </a:blip>
          <a:srcRect b="0" l="0" r="0" t="0"/>
          <a:stretch/>
        </p:blipFill>
        <p:spPr>
          <a:xfrm>
            <a:off x="67447" y="107655"/>
            <a:ext cx="628650" cy="757523"/>
          </a:xfrm>
          <a:prstGeom prst="rect">
            <a:avLst/>
          </a:prstGeom>
          <a:noFill/>
          <a:ln>
            <a:noFill/>
          </a:ln>
        </p:spPr>
      </p:pic>
      <p:sp>
        <p:nvSpPr>
          <p:cNvPr id="1937" name="Google Shape;1937;p24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888888"/>
                </a:solidFill>
              </a:rPr>
              <a:t>11/15/2021</a:t>
            </a:r>
            <a:endParaRPr>
              <a:solidFill>
                <a:srgbClr val="888888"/>
              </a:solidFill>
            </a:endParaRPr>
          </a:p>
        </p:txBody>
      </p:sp>
      <p:sp>
        <p:nvSpPr>
          <p:cNvPr id="1938" name="Google Shape;1938;p24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rgbClr val="888888"/>
                </a:solidFill>
              </a:rPr>
              <a:t>‹#›</a:t>
            </a:fld>
            <a:endParaRPr>
              <a:solidFill>
                <a:srgbClr val="888888"/>
              </a:solidFill>
            </a:endParaRPr>
          </a:p>
        </p:txBody>
      </p:sp>
      <p:sp>
        <p:nvSpPr>
          <p:cNvPr id="1939" name="Google Shape;1939;p248"/>
          <p:cNvSpPr txBox="1"/>
          <p:nvPr>
            <p:ph idx="11" type="ftr"/>
          </p:nvPr>
        </p:nvSpPr>
        <p:spPr>
          <a:xfrm>
            <a:off x="4587240" y="6492879"/>
            <a:ext cx="30861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rgbClr val="888888"/>
                </a:solidFill>
              </a:rPr>
              <a:t>Microprocessor Architecture and Internet of Things_CET3014B    Unit 2      2022-23     S4  </a:t>
            </a:r>
            <a:endParaRPr>
              <a:solidFill>
                <a:srgbClr val="888888"/>
              </a:solidFill>
            </a:endParaRPr>
          </a:p>
        </p:txBody>
      </p:sp>
      <p:sp>
        <p:nvSpPr>
          <p:cNvPr id="1940" name="Google Shape;1940;p248"/>
          <p:cNvSpPr txBox="1"/>
          <p:nvPr>
            <p:ph idx="1" type="body"/>
          </p:nvPr>
        </p:nvSpPr>
        <p:spPr>
          <a:xfrm>
            <a:off x="2152650" y="1902853"/>
            <a:ext cx="7886700" cy="4274113"/>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Clr>
                <a:schemeClr val="dk1"/>
              </a:buClr>
              <a:buSzPts val="1800"/>
              <a:buNone/>
            </a:pPr>
            <a:r>
              <a:t/>
            </a:r>
            <a:endParaRPr/>
          </a:p>
          <a:p>
            <a:pPr indent="-228600" lvl="0" marL="457200" rtl="0" algn="l">
              <a:lnSpc>
                <a:spcPct val="90000"/>
              </a:lnSpc>
              <a:spcBef>
                <a:spcPts val="1000"/>
              </a:spcBef>
              <a:spcAft>
                <a:spcPts val="0"/>
              </a:spcAft>
              <a:buClr>
                <a:schemeClr val="dk1"/>
              </a:buClr>
              <a:buSzPts val="1800"/>
              <a:buNone/>
            </a:pPr>
            <a:r>
              <a:t/>
            </a:r>
            <a:endParaRPr>
              <a:solidFill>
                <a:srgbClr val="C55A11"/>
              </a:solidFill>
            </a:endParaRPr>
          </a:p>
        </p:txBody>
      </p:sp>
      <p:cxnSp>
        <p:nvCxnSpPr>
          <p:cNvPr id="1941" name="Google Shape;1941;p248"/>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1942" name="Google Shape;1942;p24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943" name="Google Shape;1943;p24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944" name="Google Shape;1944;p24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945" name="Google Shape;1945;p248"/>
          <p:cNvPicPr preferRelativeResize="0"/>
          <p:nvPr/>
        </p:nvPicPr>
        <p:blipFill rotWithShape="1">
          <a:blip r:embed="rId4">
            <a:alphaModFix/>
          </a:blip>
          <a:srcRect b="0" l="0" r="0" t="0"/>
          <a:stretch/>
        </p:blipFill>
        <p:spPr>
          <a:xfrm>
            <a:off x="852464" y="998494"/>
            <a:ext cx="11034736" cy="5036546"/>
          </a:xfrm>
          <a:prstGeom prst="rect">
            <a:avLst/>
          </a:prstGeom>
          <a:noFill/>
          <a:ln>
            <a:noFill/>
          </a:ln>
        </p:spPr>
      </p:pic>
      <p:sp>
        <p:nvSpPr>
          <p:cNvPr id="1946" name="Google Shape;1946;p248"/>
          <p:cNvSpPr/>
          <p:nvPr/>
        </p:nvSpPr>
        <p:spPr>
          <a:xfrm>
            <a:off x="4044797" y="107655"/>
            <a:ext cx="4102405"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4000" u="none" cap="none" strike="noStrike">
                <a:solidFill>
                  <a:srgbClr val="2501BF"/>
                </a:solidFill>
                <a:latin typeface="Times New Roman"/>
                <a:ea typeface="Times New Roman"/>
                <a:cs typeface="Times New Roman"/>
                <a:sym typeface="Times New Roman"/>
              </a:rPr>
              <a:t>EFLAG Registers</a:t>
            </a:r>
            <a:endParaRPr b="0" i="0" sz="40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9"/>
          <p:cNvSpPr txBox="1"/>
          <p:nvPr>
            <p:ph type="title"/>
          </p:nvPr>
        </p:nvSpPr>
        <p:spPr>
          <a:xfrm>
            <a:off x="881968" y="-32444"/>
            <a:ext cx="10714287" cy="989556"/>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0000"/>
              </a:buClr>
              <a:buSzPts val="4400"/>
              <a:buFont typeface="Arial"/>
              <a:buNone/>
            </a:pPr>
            <a:r>
              <a:rPr b="1" lang="en-US" sz="6000">
                <a:solidFill>
                  <a:srgbClr val="C00000"/>
                </a:solidFill>
                <a:latin typeface="Times New Roman"/>
                <a:ea typeface="Times New Roman"/>
                <a:cs typeface="Times New Roman"/>
                <a:sym typeface="Times New Roman"/>
              </a:rPr>
              <a:t>Unit 2: Pentium Architecture </a:t>
            </a:r>
            <a:endParaRPr b="1" sz="6000">
              <a:solidFill>
                <a:srgbClr val="C00000"/>
              </a:solidFill>
              <a:latin typeface="Times New Roman"/>
              <a:ea typeface="Times New Roman"/>
              <a:cs typeface="Times New Roman"/>
              <a:sym typeface="Times New Roman"/>
            </a:endParaRPr>
          </a:p>
        </p:txBody>
      </p:sp>
      <p:sp>
        <p:nvSpPr>
          <p:cNvPr id="251" name="Google Shape;251;p9"/>
          <p:cNvSpPr txBox="1"/>
          <p:nvPr>
            <p:ph idx="1" type="body"/>
          </p:nvPr>
        </p:nvSpPr>
        <p:spPr>
          <a:xfrm>
            <a:off x="854073" y="957112"/>
            <a:ext cx="11102400" cy="4986488"/>
          </a:xfrm>
          <a:prstGeom prst="rect">
            <a:avLst/>
          </a:prstGeom>
          <a:noFill/>
          <a:ln>
            <a:noFill/>
          </a:ln>
        </p:spPr>
        <p:txBody>
          <a:bodyPr anchorCtr="0" anchor="t" bIns="45700" lIns="91425" spcFirstLastPara="1" rIns="91425" wrap="square" tIns="45700">
            <a:noAutofit/>
          </a:bodyPr>
          <a:lstStyle/>
          <a:p>
            <a:pPr indent="-457200" lvl="0" marL="457200" rtl="0" algn="just">
              <a:lnSpc>
                <a:spcPct val="120000"/>
              </a:lnSpc>
              <a:spcBef>
                <a:spcPts val="1000"/>
              </a:spcBef>
              <a:spcAft>
                <a:spcPts val="0"/>
              </a:spcAft>
              <a:buSzPts val="3200"/>
              <a:buFont typeface="Noto Sans Symbols"/>
              <a:buChar char="⮚"/>
            </a:pPr>
            <a:r>
              <a:rPr lang="en-US" sz="3400">
                <a:latin typeface="Times New Roman"/>
                <a:ea typeface="Times New Roman"/>
                <a:cs typeface="Times New Roman"/>
                <a:sym typeface="Times New Roman"/>
              </a:rPr>
              <a:t>Pentium features, Pentium superscalar architecture - Pipelining, Branch prediction, and Instruction and Data caches. </a:t>
            </a:r>
            <a:endParaRPr sz="3400">
              <a:latin typeface="Times New Roman"/>
              <a:ea typeface="Times New Roman"/>
              <a:cs typeface="Times New Roman"/>
              <a:sym typeface="Times New Roman"/>
            </a:endParaRPr>
          </a:p>
          <a:p>
            <a:pPr indent="-457200" lvl="0" marL="457200" rtl="0" algn="just">
              <a:lnSpc>
                <a:spcPct val="120000"/>
              </a:lnSpc>
              <a:spcBef>
                <a:spcPts val="1000"/>
              </a:spcBef>
              <a:spcAft>
                <a:spcPts val="0"/>
              </a:spcAft>
              <a:buSzPts val="3200"/>
              <a:buFont typeface="Noto Sans Symbols"/>
              <a:buChar char="⮚"/>
            </a:pPr>
            <a:r>
              <a:rPr lang="en-US" sz="3400">
                <a:latin typeface="Times New Roman"/>
                <a:ea typeface="Times New Roman"/>
                <a:cs typeface="Times New Roman"/>
                <a:sym typeface="Times New Roman"/>
              </a:rPr>
              <a:t>The Floating-Point Unit: features, pipeline stages &amp; data types.</a:t>
            </a:r>
            <a:endParaRPr/>
          </a:p>
          <a:p>
            <a:pPr indent="-457200" lvl="0" marL="457200" rtl="0" algn="just">
              <a:lnSpc>
                <a:spcPct val="120000"/>
              </a:lnSpc>
              <a:spcBef>
                <a:spcPts val="1000"/>
              </a:spcBef>
              <a:spcAft>
                <a:spcPts val="0"/>
              </a:spcAft>
              <a:buSzPts val="3200"/>
              <a:buFont typeface="Noto Sans Symbols"/>
              <a:buChar char="⮚"/>
            </a:pPr>
            <a:r>
              <a:rPr lang="en-US" sz="3400">
                <a:latin typeface="Times New Roman"/>
                <a:ea typeface="Times New Roman"/>
                <a:cs typeface="Times New Roman"/>
                <a:sym typeface="Times New Roman"/>
              </a:rPr>
              <a:t>Pentium programmer's model, register set, System registers. </a:t>
            </a:r>
            <a:endParaRPr/>
          </a:p>
          <a:p>
            <a:pPr indent="-457200" lvl="0" marL="457200" rtl="0" algn="just">
              <a:lnSpc>
                <a:spcPct val="120000"/>
              </a:lnSpc>
              <a:spcBef>
                <a:spcPts val="1000"/>
              </a:spcBef>
              <a:spcAft>
                <a:spcPts val="0"/>
              </a:spcAft>
              <a:buSzPts val="3200"/>
              <a:buFont typeface="Noto Sans Symbols"/>
              <a:buChar char="⮚"/>
            </a:pPr>
            <a:r>
              <a:rPr lang="en-US" sz="3400">
                <a:latin typeface="Times New Roman"/>
                <a:ea typeface="Times New Roman"/>
                <a:cs typeface="Times New Roman"/>
                <a:sym typeface="Times New Roman"/>
              </a:rPr>
              <a:t>Addressing modes and Instruction set. </a:t>
            </a:r>
            <a:endParaRPr/>
          </a:p>
          <a:p>
            <a:pPr indent="-254000" lvl="0" marL="457200" rtl="0" algn="just">
              <a:lnSpc>
                <a:spcPct val="120000"/>
              </a:lnSpc>
              <a:spcBef>
                <a:spcPts val="1000"/>
              </a:spcBef>
              <a:spcAft>
                <a:spcPts val="0"/>
              </a:spcAft>
              <a:buClr>
                <a:schemeClr val="dk1"/>
              </a:buClr>
              <a:buSzPts val="3200"/>
              <a:buFont typeface="Noto Sans Symbols"/>
              <a:buNone/>
            </a:pPr>
            <a:r>
              <a:t/>
            </a:r>
            <a:endParaRPr sz="3200">
              <a:latin typeface="Times New Roman"/>
              <a:ea typeface="Times New Roman"/>
              <a:cs typeface="Times New Roman"/>
              <a:sym typeface="Times New Roman"/>
            </a:endParaRPr>
          </a:p>
          <a:p>
            <a:pPr indent="-25400" lvl="0" marL="228600" rtl="0" algn="l">
              <a:lnSpc>
                <a:spcPct val="120000"/>
              </a:lnSpc>
              <a:spcBef>
                <a:spcPts val="1000"/>
              </a:spcBef>
              <a:spcAft>
                <a:spcPts val="0"/>
              </a:spcAft>
              <a:buClr>
                <a:schemeClr val="dk1"/>
              </a:buClr>
              <a:buSzPts val="3200"/>
              <a:buNone/>
            </a:pPr>
            <a:r>
              <a:t/>
            </a:r>
            <a:endParaRPr>
              <a:latin typeface="Times New Roman"/>
              <a:ea typeface="Times New Roman"/>
              <a:cs typeface="Times New Roman"/>
              <a:sym typeface="Times New Roman"/>
            </a:endParaRPr>
          </a:p>
        </p:txBody>
      </p:sp>
      <p:sp>
        <p:nvSpPr>
          <p:cNvPr id="252" name="Google Shape;252;p9"/>
          <p:cNvSpPr txBox="1"/>
          <p:nvPr>
            <p:ph idx="10" type="dt"/>
          </p:nvPr>
        </p:nvSpPr>
        <p:spPr>
          <a:xfrm>
            <a:off x="762000" y="6459538"/>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11/15/2021</a:t>
            </a:r>
            <a:endParaRPr b="1" sz="1050">
              <a:solidFill>
                <a:schemeClr val="dk1"/>
              </a:solidFill>
              <a:latin typeface="Times New Roman"/>
              <a:ea typeface="Times New Roman"/>
              <a:cs typeface="Times New Roman"/>
              <a:sym typeface="Times New Roman"/>
            </a:endParaRPr>
          </a:p>
        </p:txBody>
      </p:sp>
      <p:sp>
        <p:nvSpPr>
          <p:cNvPr id="253" name="Google Shape;253;p9"/>
          <p:cNvSpPr txBox="1"/>
          <p:nvPr>
            <p:ph idx="11" type="ftr"/>
          </p:nvPr>
        </p:nvSpPr>
        <p:spPr>
          <a:xfrm>
            <a:off x="2951018" y="6356350"/>
            <a:ext cx="7065818"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latin typeface="Times New Roman"/>
                <a:ea typeface="Times New Roman"/>
                <a:cs typeface="Times New Roman"/>
                <a:sym typeface="Times New Roman"/>
              </a:rPr>
              <a:t>Microprocessor Architecture and Internet of Things_CET3014B    Unit 2      2022-23     S4  </a:t>
            </a:r>
            <a:endParaRPr>
              <a:solidFill>
                <a:schemeClr val="dk1"/>
              </a:solidFill>
              <a:latin typeface="Times New Roman"/>
              <a:ea typeface="Times New Roman"/>
              <a:cs typeface="Times New Roman"/>
              <a:sym typeface="Times New Roman"/>
            </a:endParaRPr>
          </a:p>
        </p:txBody>
      </p:sp>
      <p:sp>
        <p:nvSpPr>
          <p:cNvPr id="254" name="Google Shape;254;p9"/>
          <p:cNvSpPr/>
          <p:nvPr/>
        </p:nvSpPr>
        <p:spPr>
          <a:xfrm>
            <a:off x="53975" y="14771"/>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Times New Roman"/>
              <a:ea typeface="Times New Roman"/>
              <a:cs typeface="Times New Roman"/>
              <a:sym typeface="Times New Roman"/>
            </a:endParaRPr>
          </a:p>
        </p:txBody>
      </p:sp>
      <p:cxnSp>
        <p:nvCxnSpPr>
          <p:cNvPr id="255" name="Google Shape;255;p9"/>
          <p:cNvCxnSpPr/>
          <p:nvPr/>
        </p:nvCxnSpPr>
        <p:spPr>
          <a:xfrm flipH="1" rot="10800000">
            <a:off x="-82296" y="957113"/>
            <a:ext cx="12192000" cy="27709"/>
          </a:xfrm>
          <a:prstGeom prst="straightConnector1">
            <a:avLst/>
          </a:prstGeom>
          <a:noFill/>
          <a:ln cap="flat" cmpd="sng" w="9525">
            <a:solidFill>
              <a:srgbClr val="00B050"/>
            </a:solidFill>
            <a:prstDash val="solid"/>
            <a:miter lim="800000"/>
            <a:headEnd len="sm" w="sm" type="none"/>
            <a:tailEnd len="sm" w="sm" type="none"/>
          </a:ln>
        </p:spPr>
      </p:cxnSp>
      <p:sp>
        <p:nvSpPr>
          <p:cNvPr id="256" name="Google Shape;256;p9"/>
          <p:cNvSpPr/>
          <p:nvPr/>
        </p:nvSpPr>
        <p:spPr>
          <a:xfrm>
            <a:off x="146051" y="6356350"/>
            <a:ext cx="471487" cy="457200"/>
          </a:xfrm>
          <a:prstGeom prst="rect">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257" name="Google Shape;257;p9"/>
          <p:cNvCxnSpPr/>
          <p:nvPr/>
        </p:nvCxnSpPr>
        <p:spPr>
          <a:xfrm flipH="1">
            <a:off x="773905" y="13063"/>
            <a:ext cx="14288" cy="6821487"/>
          </a:xfrm>
          <a:prstGeom prst="straightConnector1">
            <a:avLst/>
          </a:prstGeom>
          <a:noFill/>
          <a:ln cap="flat" cmpd="sng" w="15875">
            <a:solidFill>
              <a:srgbClr val="00B050"/>
            </a:solidFill>
            <a:prstDash val="solid"/>
            <a:miter lim="800000"/>
            <a:headEnd len="sm" w="sm" type="none"/>
            <a:tailEnd len="sm" w="sm" type="none"/>
          </a:ln>
        </p:spPr>
      </p:cxnSp>
      <p:cxnSp>
        <p:nvCxnSpPr>
          <p:cNvPr id="258" name="Google Shape;258;p9"/>
          <p:cNvCxnSpPr/>
          <p:nvPr/>
        </p:nvCxnSpPr>
        <p:spPr>
          <a:xfrm>
            <a:off x="-10316" y="6264275"/>
            <a:ext cx="12192000" cy="0"/>
          </a:xfrm>
          <a:prstGeom prst="straightConnector1">
            <a:avLst/>
          </a:prstGeom>
          <a:noFill/>
          <a:ln cap="flat" cmpd="sng" w="15875">
            <a:solidFill>
              <a:srgbClr val="00B050"/>
            </a:solidFill>
            <a:prstDash val="solid"/>
            <a:miter lim="800000"/>
            <a:headEnd len="sm" w="sm" type="none"/>
            <a:tailEnd len="sm" w="sm" type="none"/>
          </a:ln>
        </p:spPr>
      </p:cxnSp>
      <p:sp>
        <p:nvSpPr>
          <p:cNvPr id="259" name="Google Shape;259;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0" name="Shape 1950"/>
        <p:cNvGrpSpPr/>
        <p:nvPr/>
      </p:nvGrpSpPr>
      <p:grpSpPr>
        <a:xfrm>
          <a:off x="0" y="0"/>
          <a:ext cx="0" cy="0"/>
          <a:chOff x="0" y="0"/>
          <a:chExt cx="0" cy="0"/>
        </a:xfrm>
      </p:grpSpPr>
      <p:pic>
        <p:nvPicPr>
          <p:cNvPr id="1951" name="Google Shape;1951;p249"/>
          <p:cNvPicPr preferRelativeResize="0"/>
          <p:nvPr/>
        </p:nvPicPr>
        <p:blipFill rotWithShape="1">
          <a:blip r:embed="rId3">
            <a:alphaModFix/>
          </a:blip>
          <a:srcRect b="0" l="0" r="0" t="0"/>
          <a:stretch/>
        </p:blipFill>
        <p:spPr>
          <a:xfrm>
            <a:off x="67447" y="107655"/>
            <a:ext cx="628650" cy="757523"/>
          </a:xfrm>
          <a:prstGeom prst="rect">
            <a:avLst/>
          </a:prstGeom>
          <a:noFill/>
          <a:ln>
            <a:noFill/>
          </a:ln>
        </p:spPr>
      </p:pic>
      <p:sp>
        <p:nvSpPr>
          <p:cNvPr id="1952" name="Google Shape;1952;p24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888888"/>
                </a:solidFill>
              </a:rPr>
              <a:t>11/15/2021</a:t>
            </a:r>
            <a:endParaRPr>
              <a:solidFill>
                <a:srgbClr val="888888"/>
              </a:solidFill>
            </a:endParaRPr>
          </a:p>
        </p:txBody>
      </p:sp>
      <p:sp>
        <p:nvSpPr>
          <p:cNvPr id="1953" name="Google Shape;1953;p24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rgbClr val="888888"/>
                </a:solidFill>
              </a:rPr>
              <a:t>‹#›</a:t>
            </a:fld>
            <a:endParaRPr>
              <a:solidFill>
                <a:srgbClr val="888888"/>
              </a:solidFill>
            </a:endParaRPr>
          </a:p>
        </p:txBody>
      </p:sp>
      <p:sp>
        <p:nvSpPr>
          <p:cNvPr id="1954" name="Google Shape;1954;p249"/>
          <p:cNvSpPr txBox="1"/>
          <p:nvPr>
            <p:ph idx="11" type="ftr"/>
          </p:nvPr>
        </p:nvSpPr>
        <p:spPr>
          <a:xfrm>
            <a:off x="4587240" y="6492879"/>
            <a:ext cx="30861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rgbClr val="888888"/>
                </a:solidFill>
              </a:rPr>
              <a:t>Microprocessor Architecture and Internet of Things_CET3014B    Unit 2      2022-23     S4  </a:t>
            </a:r>
            <a:endParaRPr>
              <a:solidFill>
                <a:srgbClr val="888888"/>
              </a:solidFill>
            </a:endParaRPr>
          </a:p>
        </p:txBody>
      </p:sp>
      <p:cxnSp>
        <p:nvCxnSpPr>
          <p:cNvPr id="1955" name="Google Shape;1955;p249"/>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1956" name="Google Shape;1956;p24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957" name="Google Shape;1957;p249"/>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958" name="Google Shape;1958;p24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959" name="Google Shape;1959;p249"/>
          <p:cNvPicPr preferRelativeResize="0"/>
          <p:nvPr/>
        </p:nvPicPr>
        <p:blipFill rotWithShape="1">
          <a:blip r:embed="rId4">
            <a:alphaModFix/>
          </a:blip>
          <a:srcRect b="0" l="0" r="0" t="0"/>
          <a:stretch/>
        </p:blipFill>
        <p:spPr>
          <a:xfrm>
            <a:off x="944560" y="1003259"/>
            <a:ext cx="10812011" cy="5032413"/>
          </a:xfrm>
          <a:prstGeom prst="rect">
            <a:avLst/>
          </a:prstGeom>
          <a:noFill/>
          <a:ln>
            <a:noFill/>
          </a:ln>
        </p:spPr>
      </p:pic>
      <p:sp>
        <p:nvSpPr>
          <p:cNvPr id="1960" name="Google Shape;1960;p249"/>
          <p:cNvSpPr txBox="1"/>
          <p:nvPr>
            <p:ph type="title"/>
          </p:nvPr>
        </p:nvSpPr>
        <p:spPr>
          <a:xfrm>
            <a:off x="2973977" y="107655"/>
            <a:ext cx="5921829"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5400">
                <a:solidFill>
                  <a:srgbClr val="2501BF"/>
                </a:solidFill>
                <a:latin typeface="Times New Roman"/>
                <a:ea typeface="Times New Roman"/>
                <a:cs typeface="Times New Roman"/>
                <a:sym typeface="Times New Roman"/>
              </a:rPr>
              <a:t>Control Registers </a:t>
            </a:r>
            <a:endParaRPr b="1" sz="5400">
              <a:solidFill>
                <a:srgbClr val="2501BF"/>
              </a:solidFill>
              <a:latin typeface="Times New Roman"/>
              <a:ea typeface="Times New Roman"/>
              <a:cs typeface="Times New Roman"/>
              <a:sym typeface="Times New Roman"/>
            </a:endParaRPr>
          </a:p>
        </p:txBody>
      </p:sp>
      <p:sp>
        <p:nvSpPr>
          <p:cNvPr id="1961" name="Google Shape;1961;p249"/>
          <p:cNvSpPr/>
          <p:nvPr/>
        </p:nvSpPr>
        <p:spPr>
          <a:xfrm>
            <a:off x="2342762" y="2858963"/>
            <a:ext cx="1665841" cy="3693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1800" u="none" cap="none" strike="noStrike">
                <a:solidFill>
                  <a:schemeClr val="dk1"/>
                </a:solidFill>
                <a:latin typeface="Times New Roman"/>
                <a:ea typeface="Times New Roman"/>
                <a:cs typeface="Times New Roman"/>
                <a:sym typeface="Times New Roman"/>
              </a:rPr>
              <a:t>20 Bits  (31-12)</a:t>
            </a:r>
            <a:endParaRPr b="1" i="0" sz="18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5" name="Shape 1965"/>
        <p:cNvGrpSpPr/>
        <p:nvPr/>
      </p:nvGrpSpPr>
      <p:grpSpPr>
        <a:xfrm>
          <a:off x="0" y="0"/>
          <a:ext cx="0" cy="0"/>
          <a:chOff x="0" y="0"/>
          <a:chExt cx="0" cy="0"/>
        </a:xfrm>
      </p:grpSpPr>
      <p:pic>
        <p:nvPicPr>
          <p:cNvPr id="1966" name="Google Shape;1966;p250"/>
          <p:cNvPicPr preferRelativeResize="0"/>
          <p:nvPr/>
        </p:nvPicPr>
        <p:blipFill rotWithShape="1">
          <a:blip r:embed="rId3">
            <a:alphaModFix/>
          </a:blip>
          <a:srcRect b="0" l="0" r="0" t="0"/>
          <a:stretch/>
        </p:blipFill>
        <p:spPr>
          <a:xfrm>
            <a:off x="67447" y="107655"/>
            <a:ext cx="628650" cy="683747"/>
          </a:xfrm>
          <a:prstGeom prst="rect">
            <a:avLst/>
          </a:prstGeom>
          <a:noFill/>
          <a:ln>
            <a:noFill/>
          </a:ln>
        </p:spPr>
      </p:pic>
      <p:sp>
        <p:nvSpPr>
          <p:cNvPr id="1967" name="Google Shape;1967;p25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888888"/>
                </a:solidFill>
              </a:rPr>
              <a:t>11/15/2021</a:t>
            </a:r>
            <a:endParaRPr>
              <a:solidFill>
                <a:srgbClr val="888888"/>
              </a:solidFill>
            </a:endParaRPr>
          </a:p>
        </p:txBody>
      </p:sp>
      <p:sp>
        <p:nvSpPr>
          <p:cNvPr id="1968" name="Google Shape;1968;p25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rgbClr val="888888"/>
                </a:solidFill>
              </a:rPr>
              <a:t>‹#›</a:t>
            </a:fld>
            <a:endParaRPr>
              <a:solidFill>
                <a:srgbClr val="888888"/>
              </a:solidFill>
            </a:endParaRPr>
          </a:p>
        </p:txBody>
      </p:sp>
      <p:sp>
        <p:nvSpPr>
          <p:cNvPr id="1969" name="Google Shape;1969;p250"/>
          <p:cNvSpPr txBox="1"/>
          <p:nvPr>
            <p:ph idx="11" type="ftr"/>
          </p:nvPr>
        </p:nvSpPr>
        <p:spPr>
          <a:xfrm>
            <a:off x="2673927" y="6492879"/>
            <a:ext cx="7689273"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rgbClr val="888888"/>
                </a:solidFill>
              </a:rPr>
              <a:t>Microprocessor Architecture and Internet of Things_CET3014B    Unit 2      2022-23     S4  </a:t>
            </a:r>
            <a:endParaRPr>
              <a:solidFill>
                <a:srgbClr val="888888"/>
              </a:solidFill>
            </a:endParaRPr>
          </a:p>
        </p:txBody>
      </p:sp>
      <p:cxnSp>
        <p:nvCxnSpPr>
          <p:cNvPr id="1970" name="Google Shape;1970;p250"/>
          <p:cNvCxnSpPr/>
          <p:nvPr/>
        </p:nvCxnSpPr>
        <p:spPr>
          <a:xfrm flipH="1" rot="10800000">
            <a:off x="0" y="827274"/>
            <a:ext cx="12192000" cy="27709"/>
          </a:xfrm>
          <a:prstGeom prst="straightConnector1">
            <a:avLst/>
          </a:prstGeom>
          <a:noFill/>
          <a:ln cap="flat" cmpd="sng" w="9525">
            <a:solidFill>
              <a:srgbClr val="00B050"/>
            </a:solidFill>
            <a:prstDash val="solid"/>
            <a:round/>
            <a:headEnd len="sm" w="sm" type="none"/>
            <a:tailEnd len="sm" w="sm" type="none"/>
          </a:ln>
        </p:spPr>
      </p:cxnSp>
      <p:sp>
        <p:nvSpPr>
          <p:cNvPr id="1971" name="Google Shape;1971;p25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972" name="Google Shape;1972;p25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973" name="Google Shape;1973;p25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1974" name="Google Shape;1974;p250"/>
          <p:cNvSpPr txBox="1"/>
          <p:nvPr>
            <p:ph type="title"/>
          </p:nvPr>
        </p:nvSpPr>
        <p:spPr>
          <a:xfrm>
            <a:off x="2050473" y="166453"/>
            <a:ext cx="9961417"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5400">
                <a:solidFill>
                  <a:srgbClr val="2501BF"/>
                </a:solidFill>
                <a:latin typeface="Times New Roman"/>
                <a:ea typeface="Times New Roman"/>
                <a:cs typeface="Times New Roman"/>
                <a:sym typeface="Times New Roman"/>
              </a:rPr>
              <a:t>Control Register- CR0  </a:t>
            </a:r>
            <a:r>
              <a:rPr b="1" lang="en-US" sz="2000">
                <a:solidFill>
                  <a:srgbClr val="2501BF"/>
                </a:solidFill>
                <a:latin typeface="Times New Roman"/>
                <a:ea typeface="Times New Roman"/>
                <a:cs typeface="Times New Roman"/>
                <a:sym typeface="Times New Roman"/>
              </a:rPr>
              <a:t>Extra Information </a:t>
            </a:r>
            <a:endParaRPr b="1" sz="5400">
              <a:solidFill>
                <a:srgbClr val="2501BF"/>
              </a:solidFill>
              <a:latin typeface="Times New Roman"/>
              <a:ea typeface="Times New Roman"/>
              <a:cs typeface="Times New Roman"/>
              <a:sym typeface="Times New Roman"/>
            </a:endParaRPr>
          </a:p>
        </p:txBody>
      </p:sp>
      <p:graphicFrame>
        <p:nvGraphicFramePr>
          <p:cNvPr id="1975" name="Google Shape;1975;p250"/>
          <p:cNvGraphicFramePr/>
          <p:nvPr/>
        </p:nvGraphicFramePr>
        <p:xfrm>
          <a:off x="1022783" y="911185"/>
          <a:ext cx="3000000" cy="3000000"/>
        </p:xfrm>
        <a:graphic>
          <a:graphicData uri="http://schemas.openxmlformats.org/drawingml/2006/table">
            <a:tbl>
              <a:tblPr>
                <a:noFill/>
                <a:tableStyleId>{D051CF1F-30BC-48B5-9430-AA0F4E222BAB}</a:tableStyleId>
              </a:tblPr>
              <a:tblGrid>
                <a:gridCol w="621350"/>
                <a:gridCol w="797950"/>
                <a:gridCol w="2393850"/>
                <a:gridCol w="7175950"/>
              </a:tblGrid>
              <a:tr h="401750">
                <a:tc>
                  <a:txBody>
                    <a:bodyPr/>
                    <a:lstStyle/>
                    <a:p>
                      <a:pPr indent="0" lvl="0" marL="0" marR="0" rtl="0" algn="ctr">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Bit</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EAECF0"/>
                    </a:solidFill>
                  </a:tcPr>
                </a:tc>
                <a:tc>
                  <a:txBody>
                    <a:bodyPr/>
                    <a:lstStyle/>
                    <a:p>
                      <a:pPr indent="0" lvl="0" marL="0" marR="0" rtl="0" algn="ctr">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Name</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EAECF0"/>
                    </a:solidFill>
                  </a:tcPr>
                </a:tc>
                <a:tc>
                  <a:txBody>
                    <a:bodyPr/>
                    <a:lstStyle/>
                    <a:p>
                      <a:pPr indent="0" lvl="0" marL="0" marR="0" rtl="0" algn="ctr">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Full Name</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EAECF0"/>
                    </a:solidFill>
                  </a:tcPr>
                </a:tc>
                <a:tc>
                  <a:txBody>
                    <a:bodyPr/>
                    <a:lstStyle/>
                    <a:p>
                      <a:pPr indent="0" lvl="0" marL="0" marR="0" rtl="0" algn="ctr">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Description</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EAECF0"/>
                    </a:solidFill>
                  </a:tcPr>
                </a:tc>
              </a:tr>
              <a:tr h="401750">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0</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PE</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Protected Mode Enable</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If 1, system is in </a:t>
                      </a:r>
                      <a:r>
                        <a:rPr lang="en-US" sz="1600" u="none" cap="none" strike="noStrike">
                          <a:solidFill>
                            <a:srgbClr val="3366CC"/>
                          </a:solidFill>
                          <a:latin typeface="Times New Roman"/>
                          <a:ea typeface="Times New Roman"/>
                          <a:cs typeface="Times New Roman"/>
                          <a:sym typeface="Times New Roman"/>
                        </a:rPr>
                        <a:t>protected mode</a:t>
                      </a:r>
                      <a:r>
                        <a:rPr lang="en-US" sz="1600" u="none" cap="none" strike="noStrike">
                          <a:latin typeface="Times New Roman"/>
                          <a:ea typeface="Times New Roman"/>
                          <a:cs typeface="Times New Roman"/>
                          <a:sym typeface="Times New Roman"/>
                        </a:rPr>
                        <a:t>, else, system is in </a:t>
                      </a:r>
                      <a:r>
                        <a:rPr lang="en-US" sz="1600" u="none" cap="none" strike="noStrike">
                          <a:solidFill>
                            <a:srgbClr val="3366CC"/>
                          </a:solidFill>
                          <a:latin typeface="Times New Roman"/>
                          <a:ea typeface="Times New Roman"/>
                          <a:cs typeface="Times New Roman"/>
                          <a:sym typeface="Times New Roman"/>
                        </a:rPr>
                        <a:t>real mode</a:t>
                      </a:r>
                      <a:endParaRPr sz="1600" u="none" cap="none" strike="noStrike">
                        <a:latin typeface="Times New Roman"/>
                        <a:ea typeface="Times New Roman"/>
                        <a:cs typeface="Times New Roman"/>
                        <a:sym typeface="Times New Roman"/>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r>
              <a:tr h="401750">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1</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MP</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Monitor co-processor</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Controls interaction of WAIT/FWAIT instructions with TS flag in CR0</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r>
              <a:tr h="401750">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2</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EM</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Emulation</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If set, no x87 </a:t>
                      </a:r>
                      <a:r>
                        <a:rPr lang="en-US" sz="1600" u="none" cap="none" strike="noStrike">
                          <a:solidFill>
                            <a:srgbClr val="3366CC"/>
                          </a:solidFill>
                          <a:latin typeface="Times New Roman"/>
                          <a:ea typeface="Times New Roman"/>
                          <a:cs typeface="Times New Roman"/>
                          <a:sym typeface="Times New Roman"/>
                        </a:rPr>
                        <a:t>floating-point unit</a:t>
                      </a:r>
                      <a:r>
                        <a:rPr lang="en-US" sz="1600" u="none" cap="none" strike="noStrike">
                          <a:latin typeface="Times New Roman"/>
                          <a:ea typeface="Times New Roman"/>
                          <a:cs typeface="Times New Roman"/>
                          <a:sym typeface="Times New Roman"/>
                        </a:rPr>
                        <a:t> present, if clear, x87 FPU present</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r>
              <a:tr h="508925">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3</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TS</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Task switched</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Allows saving x87 task context upon a task switch only after x87 instruction used</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r>
              <a:tr h="508925">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4</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ET</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Extension type</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On the 386, it allowed to specify whether the external math coprocessor was an </a:t>
                      </a:r>
                      <a:r>
                        <a:rPr lang="en-US" sz="1600" u="none" cap="none" strike="noStrike">
                          <a:solidFill>
                            <a:srgbClr val="3366CC"/>
                          </a:solidFill>
                          <a:latin typeface="Times New Roman"/>
                          <a:ea typeface="Times New Roman"/>
                          <a:cs typeface="Times New Roman"/>
                          <a:sym typeface="Times New Roman"/>
                        </a:rPr>
                        <a:t>80287</a:t>
                      </a:r>
                      <a:r>
                        <a:rPr lang="en-US" sz="1600" u="none" cap="none" strike="noStrike">
                          <a:latin typeface="Times New Roman"/>
                          <a:ea typeface="Times New Roman"/>
                          <a:cs typeface="Times New Roman"/>
                          <a:sym typeface="Times New Roman"/>
                        </a:rPr>
                        <a:t> or </a:t>
                      </a:r>
                      <a:r>
                        <a:rPr lang="en-US" sz="1600" u="none" cap="none" strike="noStrike">
                          <a:solidFill>
                            <a:srgbClr val="3366CC"/>
                          </a:solidFill>
                          <a:latin typeface="Times New Roman"/>
                          <a:ea typeface="Times New Roman"/>
                          <a:cs typeface="Times New Roman"/>
                          <a:sym typeface="Times New Roman"/>
                        </a:rPr>
                        <a:t>80387</a:t>
                      </a:r>
                      <a:endParaRPr sz="1600" u="none" cap="none" strike="noStrike">
                        <a:latin typeface="Times New Roman"/>
                        <a:ea typeface="Times New Roman"/>
                        <a:cs typeface="Times New Roman"/>
                        <a:sym typeface="Times New Roman"/>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r>
              <a:tr h="508925">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5</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NE</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Numeric error</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Enable internal </a:t>
                      </a:r>
                      <a:r>
                        <a:rPr lang="en-US" sz="1600" u="none" cap="none" strike="noStrike">
                          <a:solidFill>
                            <a:srgbClr val="3366CC"/>
                          </a:solidFill>
                          <a:latin typeface="Times New Roman"/>
                          <a:ea typeface="Times New Roman"/>
                          <a:cs typeface="Times New Roman"/>
                          <a:sym typeface="Times New Roman"/>
                        </a:rPr>
                        <a:t>x87</a:t>
                      </a:r>
                      <a:r>
                        <a:rPr lang="en-US" sz="1600" u="none" cap="none" strike="noStrike">
                          <a:latin typeface="Times New Roman"/>
                          <a:ea typeface="Times New Roman"/>
                          <a:cs typeface="Times New Roman"/>
                          <a:sym typeface="Times New Roman"/>
                        </a:rPr>
                        <a:t> floating point error reporting when set, else enables PC style x87 error detection</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r>
              <a:tr h="401750">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16</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WP</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Write protect</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When set, the CPU can't write to read-only pages when privilege level is 0</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r>
              <a:tr h="508925">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18</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AM</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Alignment mask</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Alignment check enabled if AM set, AC flag (in </a:t>
                      </a:r>
                      <a:r>
                        <a:rPr lang="en-US" sz="1600" u="none" cap="none" strike="noStrike">
                          <a:solidFill>
                            <a:srgbClr val="3366CC"/>
                          </a:solidFill>
                          <a:latin typeface="Times New Roman"/>
                          <a:ea typeface="Times New Roman"/>
                          <a:cs typeface="Times New Roman"/>
                          <a:sym typeface="Times New Roman"/>
                        </a:rPr>
                        <a:t>EFLAGS</a:t>
                      </a:r>
                      <a:r>
                        <a:rPr lang="en-US" sz="1600" u="none" cap="none" strike="noStrike">
                          <a:latin typeface="Times New Roman"/>
                          <a:ea typeface="Times New Roman"/>
                          <a:cs typeface="Times New Roman"/>
                          <a:sym typeface="Times New Roman"/>
                        </a:rPr>
                        <a:t> register) set, and privilege level is 3</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r>
              <a:tr h="401750">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29</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NW</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Not-write through</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Globally enables/disable </a:t>
                      </a:r>
                      <a:r>
                        <a:rPr lang="en-US" sz="1600" u="none" cap="none" strike="noStrike">
                          <a:solidFill>
                            <a:srgbClr val="3366CC"/>
                          </a:solidFill>
                          <a:latin typeface="Times New Roman"/>
                          <a:ea typeface="Times New Roman"/>
                          <a:cs typeface="Times New Roman"/>
                          <a:sym typeface="Times New Roman"/>
                        </a:rPr>
                        <a:t>write-through caching</a:t>
                      </a:r>
                      <a:endParaRPr sz="1600" u="none" cap="none" strike="noStrike">
                        <a:latin typeface="Times New Roman"/>
                        <a:ea typeface="Times New Roman"/>
                        <a:cs typeface="Times New Roman"/>
                        <a:sym typeface="Times New Roman"/>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r>
              <a:tr h="276600">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30</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CD</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solidFill>
                            <a:srgbClr val="3366CC"/>
                          </a:solidFill>
                          <a:latin typeface="Times New Roman"/>
                          <a:ea typeface="Times New Roman"/>
                          <a:cs typeface="Times New Roman"/>
                          <a:sym typeface="Times New Roman"/>
                        </a:rPr>
                        <a:t>Cache</a:t>
                      </a:r>
                      <a:r>
                        <a:rPr lang="en-US" sz="1600" u="none" cap="none" strike="noStrike">
                          <a:latin typeface="Times New Roman"/>
                          <a:ea typeface="Times New Roman"/>
                          <a:cs typeface="Times New Roman"/>
                          <a:sym typeface="Times New Roman"/>
                        </a:rPr>
                        <a:t> disable</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Globally enables/disable the memory cache</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r>
              <a:tr h="401750">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31</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PG</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Paging</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c>
                  <a:txBody>
                    <a:bodyPr/>
                    <a:lstStyle/>
                    <a:p>
                      <a:pPr indent="0" lvl="0" marL="0" marR="0" rtl="0" algn="l">
                        <a:lnSpc>
                          <a:spcPct val="100000"/>
                        </a:lnSpc>
                        <a:spcBef>
                          <a:spcPts val="0"/>
                        </a:spcBef>
                        <a:spcAft>
                          <a:spcPts val="0"/>
                        </a:spcAft>
                        <a:buNone/>
                      </a:pPr>
                      <a:r>
                        <a:rPr lang="en-US" sz="1600" u="none" cap="none" strike="noStrike">
                          <a:latin typeface="Times New Roman"/>
                          <a:ea typeface="Times New Roman"/>
                          <a:cs typeface="Times New Roman"/>
                          <a:sym typeface="Times New Roman"/>
                        </a:rPr>
                        <a:t>If 1, enable </a:t>
                      </a:r>
                      <a:r>
                        <a:rPr lang="en-US" sz="1600" u="none" cap="none" strike="noStrike">
                          <a:solidFill>
                            <a:srgbClr val="3366CC"/>
                          </a:solidFill>
                          <a:latin typeface="Times New Roman"/>
                          <a:ea typeface="Times New Roman"/>
                          <a:cs typeface="Times New Roman"/>
                          <a:sym typeface="Times New Roman"/>
                        </a:rPr>
                        <a:t>paging</a:t>
                      </a:r>
                      <a:r>
                        <a:rPr lang="en-US" sz="1600" u="none" cap="none" strike="noStrike">
                          <a:latin typeface="Times New Roman"/>
                          <a:ea typeface="Times New Roman"/>
                          <a:cs typeface="Times New Roman"/>
                          <a:sym typeface="Times New Roman"/>
                        </a:rPr>
                        <a:t> and use the </a:t>
                      </a:r>
                      <a:r>
                        <a:rPr lang="en-US" sz="1600" u="none" cap="none" strike="noStrike">
                          <a:solidFill>
                            <a:srgbClr val="3366CC"/>
                          </a:solidFill>
                          <a:latin typeface="Times New Roman"/>
                          <a:ea typeface="Times New Roman"/>
                          <a:cs typeface="Times New Roman"/>
                          <a:sym typeface="Times New Roman"/>
                        </a:rPr>
                        <a:t> CR3</a:t>
                      </a:r>
                      <a:r>
                        <a:rPr lang="en-US" sz="1600" u="none" cap="none" strike="noStrike">
                          <a:latin typeface="Times New Roman"/>
                          <a:ea typeface="Times New Roman"/>
                          <a:cs typeface="Times New Roman"/>
                          <a:sym typeface="Times New Roman"/>
                        </a:rPr>
                        <a:t> register, else disable paging.</a:t>
                      </a:r>
                      <a:endParaRPr/>
                    </a:p>
                  </a:txBody>
                  <a:tcPr marT="23225" marB="23225" marR="46450" marL="46450" anchor="ctr">
                    <a:lnL cap="flat" cmpd="sng" w="9525">
                      <a:solidFill>
                        <a:srgbClr val="A2A9B1"/>
                      </a:solidFill>
                      <a:prstDash val="solid"/>
                      <a:round/>
                      <a:headEnd len="sm" w="sm" type="none"/>
                      <a:tailEnd len="sm" w="sm" type="none"/>
                    </a:lnL>
                    <a:lnR cap="flat" cmpd="sng" w="9525">
                      <a:solidFill>
                        <a:srgbClr val="A2A9B1"/>
                      </a:solidFill>
                      <a:prstDash val="solid"/>
                      <a:round/>
                      <a:headEnd len="sm" w="sm" type="none"/>
                      <a:tailEnd len="sm" w="sm" type="none"/>
                    </a:lnR>
                    <a:lnT cap="flat" cmpd="sng" w="9525">
                      <a:solidFill>
                        <a:srgbClr val="A2A9B1"/>
                      </a:solidFill>
                      <a:prstDash val="solid"/>
                      <a:round/>
                      <a:headEnd len="sm" w="sm" type="none"/>
                      <a:tailEnd len="sm" w="sm" type="none"/>
                    </a:lnT>
                    <a:lnB cap="flat" cmpd="sng" w="9525">
                      <a:solidFill>
                        <a:srgbClr val="A2A9B1"/>
                      </a:solidFill>
                      <a:prstDash val="solid"/>
                      <a:round/>
                      <a:headEnd len="sm" w="sm" type="none"/>
                      <a:tailEnd len="sm" w="sm" type="none"/>
                    </a:lnB>
                    <a:solidFill>
                      <a:srgbClr val="F8F9FA"/>
                    </a:solidFill>
                  </a:tcPr>
                </a:tc>
              </a:tr>
            </a:tbl>
          </a:graphicData>
        </a:graphic>
      </p:graphicFrame>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9" name="Shape 1979"/>
        <p:cNvGrpSpPr/>
        <p:nvPr/>
      </p:nvGrpSpPr>
      <p:grpSpPr>
        <a:xfrm>
          <a:off x="0" y="0"/>
          <a:ext cx="0" cy="0"/>
          <a:chOff x="0" y="0"/>
          <a:chExt cx="0" cy="0"/>
        </a:xfrm>
      </p:grpSpPr>
      <p:pic>
        <p:nvPicPr>
          <p:cNvPr id="1980" name="Google Shape;1980;p251"/>
          <p:cNvPicPr preferRelativeResize="0"/>
          <p:nvPr/>
        </p:nvPicPr>
        <p:blipFill rotWithShape="1">
          <a:blip r:embed="rId3">
            <a:alphaModFix/>
          </a:blip>
          <a:srcRect b="0" l="0" r="0" t="0"/>
          <a:stretch/>
        </p:blipFill>
        <p:spPr>
          <a:xfrm>
            <a:off x="67447" y="107655"/>
            <a:ext cx="628650" cy="757523"/>
          </a:xfrm>
          <a:prstGeom prst="rect">
            <a:avLst/>
          </a:prstGeom>
          <a:noFill/>
          <a:ln>
            <a:noFill/>
          </a:ln>
        </p:spPr>
      </p:pic>
      <p:sp>
        <p:nvSpPr>
          <p:cNvPr id="1981" name="Google Shape;1981;p25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888888"/>
                </a:solidFill>
              </a:rPr>
              <a:t>11/15/2021</a:t>
            </a:r>
            <a:endParaRPr>
              <a:solidFill>
                <a:srgbClr val="888888"/>
              </a:solidFill>
            </a:endParaRPr>
          </a:p>
        </p:txBody>
      </p:sp>
      <p:sp>
        <p:nvSpPr>
          <p:cNvPr id="1982" name="Google Shape;1982;p25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rgbClr val="888888"/>
                </a:solidFill>
              </a:rPr>
              <a:t>‹#›</a:t>
            </a:fld>
            <a:endParaRPr>
              <a:solidFill>
                <a:srgbClr val="888888"/>
              </a:solidFill>
            </a:endParaRPr>
          </a:p>
        </p:txBody>
      </p:sp>
      <p:sp>
        <p:nvSpPr>
          <p:cNvPr id="1983" name="Google Shape;1983;p251"/>
          <p:cNvSpPr txBox="1"/>
          <p:nvPr>
            <p:ph idx="11" type="ftr"/>
          </p:nvPr>
        </p:nvSpPr>
        <p:spPr>
          <a:xfrm>
            <a:off x="4587240" y="6492879"/>
            <a:ext cx="30861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rgbClr val="888888"/>
                </a:solidFill>
              </a:rPr>
              <a:t>Microprocessor Architecture and Internet of Things_CET3014B    Unit 2      2022-23     S4  </a:t>
            </a:r>
            <a:endParaRPr>
              <a:solidFill>
                <a:srgbClr val="888888"/>
              </a:solidFill>
            </a:endParaRPr>
          </a:p>
        </p:txBody>
      </p:sp>
      <p:sp>
        <p:nvSpPr>
          <p:cNvPr id="1984" name="Google Shape;1984;p251"/>
          <p:cNvSpPr txBox="1"/>
          <p:nvPr>
            <p:ph idx="1" type="body"/>
          </p:nvPr>
        </p:nvSpPr>
        <p:spPr>
          <a:xfrm>
            <a:off x="2152650" y="1902853"/>
            <a:ext cx="7886700" cy="4274113"/>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Clr>
                <a:schemeClr val="dk1"/>
              </a:buClr>
              <a:buSzPts val="1800"/>
              <a:buNone/>
            </a:pPr>
            <a:r>
              <a:t/>
            </a:r>
            <a:endParaRPr/>
          </a:p>
          <a:p>
            <a:pPr indent="-228600" lvl="0" marL="457200" rtl="0" algn="l">
              <a:lnSpc>
                <a:spcPct val="90000"/>
              </a:lnSpc>
              <a:spcBef>
                <a:spcPts val="1000"/>
              </a:spcBef>
              <a:spcAft>
                <a:spcPts val="0"/>
              </a:spcAft>
              <a:buClr>
                <a:schemeClr val="dk1"/>
              </a:buClr>
              <a:buSzPts val="1800"/>
              <a:buNone/>
            </a:pPr>
            <a:r>
              <a:t/>
            </a:r>
            <a:endParaRPr>
              <a:solidFill>
                <a:srgbClr val="C55A11"/>
              </a:solidFill>
            </a:endParaRPr>
          </a:p>
        </p:txBody>
      </p:sp>
      <p:cxnSp>
        <p:nvCxnSpPr>
          <p:cNvPr id="1985" name="Google Shape;1985;p251"/>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1986" name="Google Shape;1986;p25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987" name="Google Shape;1987;p25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988" name="Google Shape;1988;p25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989" name="Google Shape;1989;p251"/>
          <p:cNvPicPr preferRelativeResize="0"/>
          <p:nvPr/>
        </p:nvPicPr>
        <p:blipFill rotWithShape="1">
          <a:blip r:embed="rId4">
            <a:alphaModFix/>
          </a:blip>
          <a:srcRect b="0" l="0" r="0" t="0"/>
          <a:stretch/>
        </p:blipFill>
        <p:spPr>
          <a:xfrm>
            <a:off x="944560" y="250916"/>
            <a:ext cx="10630988" cy="5921285"/>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3" name="Shape 1993"/>
        <p:cNvGrpSpPr/>
        <p:nvPr/>
      </p:nvGrpSpPr>
      <p:grpSpPr>
        <a:xfrm>
          <a:off x="0" y="0"/>
          <a:ext cx="0" cy="0"/>
          <a:chOff x="0" y="0"/>
          <a:chExt cx="0" cy="0"/>
        </a:xfrm>
      </p:grpSpPr>
      <p:sp>
        <p:nvSpPr>
          <p:cNvPr id="1994" name="Google Shape;1994;p25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995" name="Google Shape;1995;p25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996" name="Google Shape;1996;p25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997" name="Google Shape;1997;p252"/>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1998" name="Google Shape;1998;p252"/>
          <p:cNvSpPr txBox="1"/>
          <p:nvPr/>
        </p:nvSpPr>
        <p:spPr>
          <a:xfrm>
            <a:off x="1149531" y="2202874"/>
            <a:ext cx="11032153" cy="1663732"/>
          </a:xfrm>
          <a:prstGeom prst="rect">
            <a:avLst/>
          </a:prstGeom>
          <a:noFill/>
          <a:ln cap="flat" cmpd="sng" w="2857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6000"/>
              <a:buFont typeface="Arial"/>
              <a:buNone/>
            </a:pPr>
            <a:r>
              <a:rPr b="1" i="0" lang="en-US" sz="6000" u="none" cap="none" strike="noStrike">
                <a:solidFill>
                  <a:srgbClr val="2501BF"/>
                </a:solidFill>
                <a:latin typeface="Times New Roman"/>
                <a:ea typeface="Times New Roman"/>
                <a:cs typeface="Times New Roman"/>
                <a:sym typeface="Times New Roman"/>
              </a:rPr>
              <a:t>Memory Management Registers </a:t>
            </a:r>
            <a:endParaRPr b="1" i="0" sz="6000" u="none" cap="none" strike="noStrike">
              <a:solidFill>
                <a:srgbClr val="2501BF"/>
              </a:solidFill>
              <a:latin typeface="Times New Roman"/>
              <a:ea typeface="Times New Roman"/>
              <a:cs typeface="Times New Roman"/>
              <a:sym typeface="Times New Roman"/>
            </a:endParaRPr>
          </a:p>
        </p:txBody>
      </p:sp>
      <p:pic>
        <p:nvPicPr>
          <p:cNvPr id="1999" name="Google Shape;1999;p252"/>
          <p:cNvPicPr preferRelativeResize="0"/>
          <p:nvPr/>
        </p:nvPicPr>
        <p:blipFill rotWithShape="1">
          <a:blip r:embed="rId3">
            <a:alphaModFix/>
          </a:blip>
          <a:srcRect b="0" l="0" r="0" t="0"/>
          <a:stretch/>
        </p:blipFill>
        <p:spPr>
          <a:xfrm>
            <a:off x="0" y="0"/>
            <a:ext cx="838200" cy="757523"/>
          </a:xfrm>
          <a:prstGeom prst="rect">
            <a:avLst/>
          </a:prstGeom>
          <a:noFill/>
          <a:ln>
            <a:noFill/>
          </a:ln>
        </p:spPr>
      </p:pic>
      <p:cxnSp>
        <p:nvCxnSpPr>
          <p:cNvPr id="2000" name="Google Shape;2000;p252"/>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001" name="Google Shape;2001;p25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002" name="Google Shape;2002;p25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003" name="Google Shape;2003;p25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7" name="Shape 2007"/>
        <p:cNvGrpSpPr/>
        <p:nvPr/>
      </p:nvGrpSpPr>
      <p:grpSpPr>
        <a:xfrm>
          <a:off x="0" y="0"/>
          <a:ext cx="0" cy="0"/>
          <a:chOff x="0" y="0"/>
          <a:chExt cx="0" cy="0"/>
        </a:xfrm>
      </p:grpSpPr>
      <p:sp>
        <p:nvSpPr>
          <p:cNvPr id="2008" name="Google Shape;2008;p253"/>
          <p:cNvSpPr txBox="1"/>
          <p:nvPr>
            <p:ph idx="1" type="body"/>
          </p:nvPr>
        </p:nvSpPr>
        <p:spPr>
          <a:xfrm>
            <a:off x="3692543" y="939976"/>
            <a:ext cx="8363683" cy="2284884"/>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SzPts val="1800"/>
              <a:buFont typeface="Noto Sans Symbols"/>
              <a:buChar char="⮚"/>
            </a:pPr>
            <a:r>
              <a:rPr lang="en-US" sz="3200">
                <a:solidFill>
                  <a:srgbClr val="C00000"/>
                </a:solidFill>
                <a:latin typeface="Times New Roman"/>
                <a:ea typeface="Times New Roman"/>
                <a:cs typeface="Times New Roman"/>
                <a:sym typeface="Times New Roman"/>
              </a:rPr>
              <a:t>GDTR – </a:t>
            </a:r>
            <a:r>
              <a:rPr lang="en-US" sz="3200">
                <a:latin typeface="Times New Roman"/>
                <a:ea typeface="Times New Roman"/>
                <a:cs typeface="Times New Roman"/>
                <a:sym typeface="Times New Roman"/>
              </a:rPr>
              <a:t>Global Descriptor Table </a:t>
            </a:r>
            <a:r>
              <a:rPr lang="en-US" sz="2400">
                <a:latin typeface="Times New Roman"/>
                <a:ea typeface="Times New Roman"/>
                <a:cs typeface="Times New Roman"/>
                <a:sym typeface="Times New Roman"/>
              </a:rPr>
              <a:t>Register  </a:t>
            </a:r>
            <a:endParaRPr sz="2400">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Font typeface="Noto Sans Symbols"/>
              <a:buChar char="⮚"/>
            </a:pPr>
            <a:r>
              <a:rPr lang="en-US" sz="3200">
                <a:solidFill>
                  <a:srgbClr val="002060"/>
                </a:solidFill>
                <a:latin typeface="Times New Roman"/>
                <a:ea typeface="Times New Roman"/>
                <a:cs typeface="Times New Roman"/>
                <a:sym typeface="Times New Roman"/>
              </a:rPr>
              <a:t>IDTR </a:t>
            </a:r>
            <a:r>
              <a:rPr lang="en-US" sz="3200">
                <a:latin typeface="Times New Roman"/>
                <a:ea typeface="Times New Roman"/>
                <a:cs typeface="Times New Roman"/>
                <a:sym typeface="Times New Roman"/>
              </a:rPr>
              <a:t>– </a:t>
            </a:r>
            <a:r>
              <a:rPr lang="en-US" sz="3200">
                <a:solidFill>
                  <a:srgbClr val="8DA9DB"/>
                </a:solidFill>
                <a:latin typeface="Times New Roman"/>
                <a:ea typeface="Times New Roman"/>
                <a:cs typeface="Times New Roman"/>
                <a:sym typeface="Times New Roman"/>
              </a:rPr>
              <a:t>Interrupt Descriptor Table Register </a:t>
            </a:r>
            <a:endParaRPr sz="3200">
              <a:solidFill>
                <a:srgbClr val="8DA9DB"/>
              </a:solidFill>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Font typeface="Noto Sans Symbols"/>
              <a:buChar char="⮚"/>
            </a:pPr>
            <a:r>
              <a:rPr lang="en-US" sz="3200">
                <a:latin typeface="Times New Roman"/>
                <a:ea typeface="Times New Roman"/>
                <a:cs typeface="Times New Roman"/>
                <a:sym typeface="Times New Roman"/>
              </a:rPr>
              <a:t>LDTR</a:t>
            </a:r>
            <a:r>
              <a:rPr lang="en-US" sz="3200">
                <a:solidFill>
                  <a:srgbClr val="C00000"/>
                </a:solidFill>
                <a:latin typeface="Times New Roman"/>
                <a:ea typeface="Times New Roman"/>
                <a:cs typeface="Times New Roman"/>
                <a:sym typeface="Times New Roman"/>
              </a:rPr>
              <a:t>-  Local Descriptor Table Register </a:t>
            </a:r>
            <a:endParaRPr sz="3200">
              <a:solidFill>
                <a:srgbClr val="C00000"/>
              </a:solidFill>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Font typeface="Noto Sans Symbols"/>
              <a:buChar char="⮚"/>
            </a:pPr>
            <a:r>
              <a:rPr lang="en-US" sz="3200">
                <a:solidFill>
                  <a:srgbClr val="385623"/>
                </a:solidFill>
                <a:latin typeface="Times New Roman"/>
                <a:ea typeface="Times New Roman"/>
                <a:cs typeface="Times New Roman"/>
                <a:sym typeface="Times New Roman"/>
              </a:rPr>
              <a:t>TR</a:t>
            </a:r>
            <a:r>
              <a:rPr lang="en-US" sz="3200">
                <a:latin typeface="Times New Roman"/>
                <a:ea typeface="Times New Roman"/>
                <a:cs typeface="Times New Roman"/>
                <a:sym typeface="Times New Roman"/>
              </a:rPr>
              <a:t> – Task Register </a:t>
            </a:r>
            <a:endParaRPr sz="3200">
              <a:latin typeface="Times New Roman"/>
              <a:ea typeface="Times New Roman"/>
              <a:cs typeface="Times New Roman"/>
              <a:sym typeface="Times New Roman"/>
            </a:endParaRPr>
          </a:p>
        </p:txBody>
      </p:sp>
      <p:sp>
        <p:nvSpPr>
          <p:cNvPr id="2009" name="Google Shape;2009;p253"/>
          <p:cNvSpPr txBox="1"/>
          <p:nvPr>
            <p:ph type="title"/>
          </p:nvPr>
        </p:nvSpPr>
        <p:spPr>
          <a:xfrm>
            <a:off x="123801" y="925496"/>
            <a:ext cx="3426229" cy="1828800"/>
          </a:xfrm>
          <a:prstGeom prst="rect">
            <a:avLst/>
          </a:prstGeom>
          <a:noFill/>
          <a:ln cap="flat" cmpd="sng" w="2857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2501BF"/>
                </a:solidFill>
                <a:latin typeface="Times New Roman"/>
                <a:ea typeface="Times New Roman"/>
                <a:cs typeface="Times New Roman"/>
                <a:sym typeface="Times New Roman"/>
              </a:rPr>
              <a:t>Memory Management Registers </a:t>
            </a:r>
            <a:endParaRPr b="1">
              <a:solidFill>
                <a:srgbClr val="2501BF"/>
              </a:solidFill>
              <a:latin typeface="Times New Roman"/>
              <a:ea typeface="Times New Roman"/>
              <a:cs typeface="Times New Roman"/>
              <a:sym typeface="Times New Roman"/>
            </a:endParaRPr>
          </a:p>
        </p:txBody>
      </p:sp>
      <p:pic>
        <p:nvPicPr>
          <p:cNvPr id="2010" name="Google Shape;2010;p253"/>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011" name="Google Shape;2011;p25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012" name="Google Shape;2012;p25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013" name="Google Shape;2013;p253"/>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pic>
        <p:nvPicPr>
          <p:cNvPr id="2014" name="Google Shape;2014;p253"/>
          <p:cNvPicPr preferRelativeResize="0"/>
          <p:nvPr/>
        </p:nvPicPr>
        <p:blipFill rotWithShape="1">
          <a:blip r:embed="rId4">
            <a:alphaModFix/>
          </a:blip>
          <a:srcRect b="0" l="0" r="0" t="0"/>
          <a:stretch/>
        </p:blipFill>
        <p:spPr>
          <a:xfrm>
            <a:off x="1562098" y="3316934"/>
            <a:ext cx="8349639" cy="2718742"/>
          </a:xfrm>
          <a:prstGeom prst="rect">
            <a:avLst/>
          </a:prstGeom>
          <a:noFill/>
          <a:ln cap="flat" cmpd="sng" w="28575">
            <a:solidFill>
              <a:srgbClr val="2501BF"/>
            </a:solidFill>
            <a:prstDash val="solid"/>
            <a:round/>
            <a:headEnd len="sm" w="sm" type="none"/>
            <a:tailEnd len="sm" w="sm" type="none"/>
          </a:ln>
        </p:spPr>
      </p:pic>
      <p:cxnSp>
        <p:nvCxnSpPr>
          <p:cNvPr id="2015" name="Google Shape;2015;p253"/>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016" name="Google Shape;2016;p25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017" name="Google Shape;2017;p25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8">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1" name="Shape 2021"/>
        <p:cNvGrpSpPr/>
        <p:nvPr/>
      </p:nvGrpSpPr>
      <p:grpSpPr>
        <a:xfrm>
          <a:off x="0" y="0"/>
          <a:ext cx="0" cy="0"/>
          <a:chOff x="0" y="0"/>
          <a:chExt cx="0" cy="0"/>
        </a:xfrm>
      </p:grpSpPr>
      <p:sp>
        <p:nvSpPr>
          <p:cNvPr id="2022" name="Google Shape;2022;p254"/>
          <p:cNvSpPr/>
          <p:nvPr/>
        </p:nvSpPr>
        <p:spPr>
          <a:xfrm>
            <a:off x="9173845" y="5703026"/>
            <a:ext cx="2453640" cy="436880"/>
          </a:xfrm>
          <a:prstGeom prst="rect">
            <a:avLst/>
          </a:prstGeom>
          <a:solidFill>
            <a:srgbClr val="A8D08C"/>
          </a:solidFill>
          <a:ln cap="flat" cmpd="sng" w="381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GDTR</a:t>
            </a:r>
            <a:endParaRPr b="0" i="0" sz="1400" u="none" cap="none" strike="noStrike">
              <a:solidFill>
                <a:schemeClr val="lt1"/>
              </a:solidFill>
              <a:latin typeface="Arial"/>
              <a:ea typeface="Arial"/>
              <a:cs typeface="Arial"/>
              <a:sym typeface="Arial"/>
            </a:endParaRPr>
          </a:p>
        </p:txBody>
      </p:sp>
      <p:cxnSp>
        <p:nvCxnSpPr>
          <p:cNvPr id="2023" name="Google Shape;2023;p254"/>
          <p:cNvCxnSpPr/>
          <p:nvPr/>
        </p:nvCxnSpPr>
        <p:spPr>
          <a:xfrm>
            <a:off x="9943465" y="5699760"/>
            <a:ext cx="0" cy="0"/>
          </a:xfrm>
          <a:prstGeom prst="straightConnector1">
            <a:avLst/>
          </a:prstGeom>
          <a:noFill/>
          <a:ln cap="flat" cmpd="sng" w="9525">
            <a:solidFill>
              <a:srgbClr val="5597D3"/>
            </a:solidFill>
            <a:prstDash val="solid"/>
            <a:round/>
            <a:headEnd len="sm" w="sm" type="none"/>
            <a:tailEnd len="med" w="med" type="triangle"/>
          </a:ln>
        </p:spPr>
      </p:cxnSp>
      <p:cxnSp>
        <p:nvCxnSpPr>
          <p:cNvPr id="2024" name="Google Shape;2024;p254"/>
          <p:cNvCxnSpPr/>
          <p:nvPr/>
        </p:nvCxnSpPr>
        <p:spPr>
          <a:xfrm rot="10800000">
            <a:off x="10400665" y="5346096"/>
            <a:ext cx="0" cy="343750"/>
          </a:xfrm>
          <a:prstGeom prst="straightConnector1">
            <a:avLst/>
          </a:prstGeom>
          <a:noFill/>
          <a:ln cap="flat" cmpd="sng" w="38100">
            <a:solidFill>
              <a:srgbClr val="5597D3"/>
            </a:solidFill>
            <a:prstDash val="solid"/>
            <a:round/>
            <a:headEnd len="sm" w="sm" type="none"/>
            <a:tailEnd len="med" w="med" type="triangle"/>
          </a:ln>
        </p:spPr>
      </p:cxnSp>
      <p:sp>
        <p:nvSpPr>
          <p:cNvPr id="2025" name="Google Shape;2025;p254"/>
          <p:cNvSpPr txBox="1"/>
          <p:nvPr>
            <p:ph idx="1" type="body"/>
          </p:nvPr>
        </p:nvSpPr>
        <p:spPr>
          <a:xfrm>
            <a:off x="773905" y="957514"/>
            <a:ext cx="7731760" cy="3869625"/>
          </a:xfrm>
          <a:prstGeom prst="rect">
            <a:avLst/>
          </a:prstGeom>
          <a:noFill/>
          <a:ln cap="flat" cmpd="sng" w="9525">
            <a:solidFill>
              <a:srgbClr val="002060"/>
            </a:solidFill>
            <a:prstDash val="solid"/>
            <a:round/>
            <a:headEnd len="sm" w="sm" type="none"/>
            <a:tailEnd len="sm" w="sm" type="none"/>
          </a:ln>
        </p:spPr>
        <p:txBody>
          <a:bodyPr anchorCtr="0" anchor="t" bIns="45700" lIns="91425" spcFirstLastPara="1" rIns="91425" wrap="square" tIns="45700">
            <a:normAutofit lnSpcReduction="10000"/>
          </a:bodyPr>
          <a:lstStyle/>
          <a:p>
            <a:pPr indent="-228600" lvl="0" marL="228600" rtl="0" algn="just">
              <a:lnSpc>
                <a:spcPct val="90000"/>
              </a:lnSpc>
              <a:spcBef>
                <a:spcPts val="1000"/>
              </a:spcBef>
              <a:spcAft>
                <a:spcPts val="0"/>
              </a:spcAft>
              <a:buClr>
                <a:schemeClr val="dk1"/>
              </a:buClr>
              <a:buSzPts val="2800"/>
              <a:buChar char="•"/>
            </a:pPr>
            <a:r>
              <a:rPr b="1" lang="en-US">
                <a:solidFill>
                  <a:srgbClr val="548135"/>
                </a:solidFill>
                <a:latin typeface="Balthazar"/>
                <a:ea typeface="Balthazar"/>
                <a:cs typeface="Balthazar"/>
                <a:sym typeface="Balthazar"/>
              </a:rPr>
              <a:t>Hold linear address of </a:t>
            </a:r>
            <a:r>
              <a:rPr b="1" lang="en-US">
                <a:solidFill>
                  <a:srgbClr val="0070C0"/>
                </a:solidFill>
                <a:latin typeface="Balthazar"/>
                <a:ea typeface="Balthazar"/>
                <a:cs typeface="Balthazar"/>
                <a:sym typeface="Balthazar"/>
              </a:rPr>
              <a:t>Base of </a:t>
            </a:r>
            <a:r>
              <a:rPr b="1" lang="en-US">
                <a:solidFill>
                  <a:srgbClr val="548135"/>
                </a:solidFill>
                <a:latin typeface="Balthazar"/>
                <a:ea typeface="Balthazar"/>
                <a:cs typeface="Balthazar"/>
                <a:sym typeface="Balthazar"/>
              </a:rPr>
              <a:t>Global Descriptor Table </a:t>
            </a:r>
            <a:endParaRPr/>
          </a:p>
          <a:p>
            <a:pPr indent="-228600" lvl="0" marL="228600" rtl="0" algn="just">
              <a:lnSpc>
                <a:spcPct val="90000"/>
              </a:lnSpc>
              <a:spcBef>
                <a:spcPts val="1000"/>
              </a:spcBef>
              <a:spcAft>
                <a:spcPts val="0"/>
              </a:spcAft>
              <a:buClr>
                <a:schemeClr val="dk1"/>
              </a:buClr>
              <a:buSzPts val="2800"/>
              <a:buChar char="•"/>
            </a:pPr>
            <a:r>
              <a:rPr b="1" lang="en-US">
                <a:solidFill>
                  <a:srgbClr val="C00000"/>
                </a:solidFill>
                <a:latin typeface="Balthazar"/>
                <a:ea typeface="Balthazar"/>
                <a:cs typeface="Balthazar"/>
                <a:sym typeface="Balthazar"/>
              </a:rPr>
              <a:t>The GDTR register holds the </a:t>
            </a:r>
            <a:r>
              <a:rPr b="1" lang="en-US">
                <a:solidFill>
                  <a:srgbClr val="0070C0"/>
                </a:solidFill>
                <a:latin typeface="Balthazar"/>
                <a:ea typeface="Balthazar"/>
                <a:cs typeface="Balthazar"/>
                <a:sym typeface="Balthazar"/>
              </a:rPr>
              <a:t>32-bit base address</a:t>
            </a:r>
            <a:r>
              <a:rPr b="1" lang="en-US">
                <a:solidFill>
                  <a:srgbClr val="C00000"/>
                </a:solidFill>
                <a:latin typeface="Balthazar"/>
                <a:ea typeface="Balthazar"/>
                <a:cs typeface="Balthazar"/>
                <a:sym typeface="Balthazar"/>
              </a:rPr>
              <a:t> and </a:t>
            </a:r>
            <a:r>
              <a:rPr b="1" lang="en-US">
                <a:solidFill>
                  <a:srgbClr val="0070C0"/>
                </a:solidFill>
                <a:latin typeface="Balthazar"/>
                <a:ea typeface="Balthazar"/>
                <a:cs typeface="Balthazar"/>
                <a:sym typeface="Balthazar"/>
              </a:rPr>
              <a:t>16-bit table limit for the GDT. </a:t>
            </a:r>
            <a:endParaRPr/>
          </a:p>
          <a:p>
            <a:pPr indent="-228600" lvl="0" marL="228600" rtl="0" algn="just">
              <a:lnSpc>
                <a:spcPct val="90000"/>
              </a:lnSpc>
              <a:spcBef>
                <a:spcPts val="1000"/>
              </a:spcBef>
              <a:spcAft>
                <a:spcPts val="0"/>
              </a:spcAft>
              <a:buClr>
                <a:schemeClr val="dk1"/>
              </a:buClr>
              <a:buSzPts val="2800"/>
              <a:buChar char="•"/>
            </a:pPr>
            <a:r>
              <a:rPr b="1" lang="en-US">
                <a:solidFill>
                  <a:srgbClr val="548135"/>
                </a:solidFill>
                <a:latin typeface="Balthazar"/>
                <a:ea typeface="Balthazar"/>
                <a:cs typeface="Balthazar"/>
                <a:sym typeface="Balthazar"/>
              </a:rPr>
              <a:t>The base address specifies the </a:t>
            </a:r>
            <a:r>
              <a:rPr b="1" lang="en-US">
                <a:solidFill>
                  <a:srgbClr val="002060"/>
                </a:solidFill>
                <a:latin typeface="Balthazar"/>
                <a:ea typeface="Balthazar"/>
                <a:cs typeface="Balthazar"/>
                <a:sym typeface="Balthazar"/>
              </a:rPr>
              <a:t>linear address of</a:t>
            </a:r>
            <a:r>
              <a:rPr b="1" lang="en-US">
                <a:solidFill>
                  <a:srgbClr val="548135"/>
                </a:solidFill>
                <a:latin typeface="Balthazar"/>
                <a:ea typeface="Balthazar"/>
                <a:cs typeface="Balthazar"/>
                <a:sym typeface="Balthazar"/>
              </a:rPr>
              <a:t> </a:t>
            </a:r>
            <a:r>
              <a:rPr b="1" lang="en-US">
                <a:solidFill>
                  <a:srgbClr val="C00000"/>
                </a:solidFill>
                <a:latin typeface="Balthazar"/>
                <a:ea typeface="Balthazar"/>
                <a:cs typeface="Balthazar"/>
                <a:sym typeface="Balthazar"/>
              </a:rPr>
              <a:t>byte 0 </a:t>
            </a:r>
            <a:r>
              <a:rPr b="1" lang="en-US">
                <a:solidFill>
                  <a:srgbClr val="548135"/>
                </a:solidFill>
                <a:latin typeface="Balthazar"/>
                <a:ea typeface="Balthazar"/>
                <a:cs typeface="Balthazar"/>
                <a:sym typeface="Balthazar"/>
              </a:rPr>
              <a:t>of the GDT</a:t>
            </a:r>
            <a:endParaRPr/>
          </a:p>
          <a:p>
            <a:pPr indent="-228600" lvl="0" marL="228600" rtl="0" algn="just">
              <a:lnSpc>
                <a:spcPct val="90000"/>
              </a:lnSpc>
              <a:spcBef>
                <a:spcPts val="1000"/>
              </a:spcBef>
              <a:spcAft>
                <a:spcPts val="0"/>
              </a:spcAft>
              <a:buClr>
                <a:schemeClr val="dk1"/>
              </a:buClr>
              <a:buSzPts val="2800"/>
              <a:buChar char="•"/>
            </a:pPr>
            <a:r>
              <a:rPr b="1" lang="en-US">
                <a:solidFill>
                  <a:srgbClr val="C00000"/>
                </a:solidFill>
                <a:latin typeface="Balthazar"/>
                <a:ea typeface="Balthazar"/>
                <a:cs typeface="Balthazar"/>
                <a:sym typeface="Balthazar"/>
              </a:rPr>
              <a:t>the </a:t>
            </a:r>
            <a:r>
              <a:rPr b="1" lang="en-US">
                <a:solidFill>
                  <a:srgbClr val="002060"/>
                </a:solidFill>
                <a:latin typeface="Balthazar"/>
                <a:ea typeface="Balthazar"/>
                <a:cs typeface="Balthazar"/>
                <a:sym typeface="Balthazar"/>
              </a:rPr>
              <a:t>table limit </a:t>
            </a:r>
            <a:r>
              <a:rPr b="1" lang="en-US">
                <a:solidFill>
                  <a:srgbClr val="C00000"/>
                </a:solidFill>
                <a:latin typeface="Balthazar"/>
                <a:ea typeface="Balthazar"/>
                <a:cs typeface="Balthazar"/>
                <a:sym typeface="Balthazar"/>
              </a:rPr>
              <a:t>specifies </a:t>
            </a:r>
            <a:r>
              <a:rPr b="1" lang="en-US">
                <a:latin typeface="Balthazar"/>
                <a:ea typeface="Balthazar"/>
                <a:cs typeface="Balthazar"/>
                <a:sym typeface="Balthazar"/>
              </a:rPr>
              <a:t>the number of </a:t>
            </a:r>
            <a:r>
              <a:rPr b="1" lang="en-US">
                <a:solidFill>
                  <a:srgbClr val="C00000"/>
                </a:solidFill>
                <a:latin typeface="Balthazar"/>
                <a:ea typeface="Balthazar"/>
                <a:cs typeface="Balthazar"/>
                <a:sym typeface="Balthazar"/>
              </a:rPr>
              <a:t>bits</a:t>
            </a:r>
            <a:r>
              <a:rPr b="1" lang="en-US">
                <a:latin typeface="Balthazar"/>
                <a:ea typeface="Balthazar"/>
                <a:cs typeface="Balthazar"/>
                <a:sym typeface="Balthazar"/>
              </a:rPr>
              <a:t> in the </a:t>
            </a:r>
            <a:r>
              <a:rPr b="1" lang="en-US">
                <a:solidFill>
                  <a:srgbClr val="0070C0"/>
                </a:solidFill>
                <a:latin typeface="Balthazar"/>
                <a:ea typeface="Balthazar"/>
                <a:cs typeface="Balthazar"/>
                <a:sym typeface="Balthazar"/>
              </a:rPr>
              <a:t>each table</a:t>
            </a:r>
            <a:r>
              <a:rPr b="1" lang="en-US">
                <a:latin typeface="Balthazar"/>
                <a:ea typeface="Balthazar"/>
                <a:cs typeface="Balthazar"/>
                <a:sym typeface="Balthazar"/>
              </a:rPr>
              <a:t>. </a:t>
            </a:r>
            <a:endParaRPr/>
          </a:p>
          <a:p>
            <a:pPr indent="0" lvl="0" marL="0" rtl="0" algn="just">
              <a:lnSpc>
                <a:spcPct val="90000"/>
              </a:lnSpc>
              <a:spcBef>
                <a:spcPts val="1000"/>
              </a:spcBef>
              <a:spcAft>
                <a:spcPts val="0"/>
              </a:spcAft>
              <a:buClr>
                <a:schemeClr val="dk1"/>
              </a:buClr>
              <a:buSzPts val="2800"/>
              <a:buNone/>
            </a:pPr>
            <a:r>
              <a:t/>
            </a:r>
            <a:endParaRPr b="1">
              <a:latin typeface="Balthazar"/>
              <a:ea typeface="Balthazar"/>
              <a:cs typeface="Balthazar"/>
              <a:sym typeface="Balthazar"/>
            </a:endParaRPr>
          </a:p>
          <a:p>
            <a:pPr indent="-228600" lvl="0" marL="457200" rtl="0" algn="l">
              <a:lnSpc>
                <a:spcPct val="90000"/>
              </a:lnSpc>
              <a:spcBef>
                <a:spcPts val="1000"/>
              </a:spcBef>
              <a:spcAft>
                <a:spcPts val="0"/>
              </a:spcAft>
              <a:buClr>
                <a:schemeClr val="dk1"/>
              </a:buClr>
              <a:buSzPts val="1800"/>
              <a:buNone/>
            </a:pPr>
            <a:r>
              <a:t/>
            </a:r>
            <a:endParaRPr/>
          </a:p>
        </p:txBody>
      </p:sp>
      <p:sp>
        <p:nvSpPr>
          <p:cNvPr id="2026" name="Google Shape;2026;p254"/>
          <p:cNvSpPr txBox="1"/>
          <p:nvPr>
            <p:ph type="title"/>
          </p:nvPr>
        </p:nvSpPr>
        <p:spPr>
          <a:xfrm>
            <a:off x="4313382" y="163363"/>
            <a:ext cx="200613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2501BF"/>
                </a:solidFill>
                <a:latin typeface="Times New Roman"/>
                <a:ea typeface="Times New Roman"/>
                <a:cs typeface="Times New Roman"/>
                <a:sym typeface="Times New Roman"/>
              </a:rPr>
              <a:t>GDTR</a:t>
            </a:r>
            <a:endParaRPr b="1">
              <a:solidFill>
                <a:srgbClr val="2501BF"/>
              </a:solidFill>
              <a:latin typeface="Times New Roman"/>
              <a:ea typeface="Times New Roman"/>
              <a:cs typeface="Times New Roman"/>
              <a:sym typeface="Times New Roman"/>
            </a:endParaRPr>
          </a:p>
        </p:txBody>
      </p:sp>
      <p:pic>
        <p:nvPicPr>
          <p:cNvPr id="2027" name="Google Shape;2027;p254"/>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028" name="Google Shape;2028;p25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029" name="Google Shape;2029;p25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030" name="Google Shape;2030;p254"/>
          <p:cNvSpPr txBox="1"/>
          <p:nvPr>
            <p:ph idx="11" type="ftr"/>
          </p:nvPr>
        </p:nvSpPr>
        <p:spPr>
          <a:xfrm>
            <a:off x="2521131" y="6492875"/>
            <a:ext cx="5677989"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2031" name="Google Shape;2031;p254"/>
          <p:cNvCxnSpPr>
            <a:stCxn id="2022" idx="1"/>
          </p:cNvCxnSpPr>
          <p:nvPr/>
        </p:nvCxnSpPr>
        <p:spPr>
          <a:xfrm rot="10800000">
            <a:off x="7188745" y="5078766"/>
            <a:ext cx="1985100" cy="842700"/>
          </a:xfrm>
          <a:prstGeom prst="straightConnector1">
            <a:avLst/>
          </a:prstGeom>
          <a:noFill/>
          <a:ln cap="flat" cmpd="sng" w="38100">
            <a:solidFill>
              <a:schemeClr val="accent1"/>
            </a:solidFill>
            <a:prstDash val="solid"/>
            <a:round/>
            <a:headEnd len="sm" w="sm" type="none"/>
            <a:tailEnd len="med" w="med" type="triangle"/>
          </a:ln>
        </p:spPr>
      </p:cxnSp>
      <p:cxnSp>
        <p:nvCxnSpPr>
          <p:cNvPr id="2032" name="Google Shape;2032;p254"/>
          <p:cNvCxnSpPr/>
          <p:nvPr/>
        </p:nvCxnSpPr>
        <p:spPr>
          <a:xfrm rot="10800000">
            <a:off x="7197725" y="5872052"/>
            <a:ext cx="1976120" cy="7790"/>
          </a:xfrm>
          <a:prstGeom prst="straightConnector1">
            <a:avLst/>
          </a:prstGeom>
          <a:noFill/>
          <a:ln cap="flat" cmpd="sng" w="38100">
            <a:solidFill>
              <a:schemeClr val="accent1"/>
            </a:solidFill>
            <a:prstDash val="solid"/>
            <a:round/>
            <a:headEnd len="sm" w="sm" type="none"/>
            <a:tailEnd len="med" w="med" type="triangle"/>
          </a:ln>
        </p:spPr>
      </p:cxnSp>
      <p:sp>
        <p:nvSpPr>
          <p:cNvPr id="2033" name="Google Shape;2033;p254"/>
          <p:cNvSpPr/>
          <p:nvPr/>
        </p:nvSpPr>
        <p:spPr>
          <a:xfrm>
            <a:off x="5605145" y="4856480"/>
            <a:ext cx="1592580" cy="525356"/>
          </a:xfrm>
          <a:prstGeom prst="homePlate">
            <a:avLst>
              <a:gd fmla="val 50000" name="adj"/>
            </a:avLst>
          </a:prstGeom>
          <a:solidFill>
            <a:srgbClr val="A8D08C"/>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2300" u="none" cap="none" strike="noStrike">
                <a:solidFill>
                  <a:srgbClr val="C00000"/>
                </a:solidFill>
                <a:latin typeface="Arial"/>
                <a:ea typeface="Arial"/>
                <a:cs typeface="Arial"/>
                <a:sym typeface="Arial"/>
              </a:rPr>
              <a:t>32 bit </a:t>
            </a:r>
            <a:r>
              <a:rPr b="1" i="0" lang="en-US" sz="2300" u="none" cap="none" strike="noStrike">
                <a:solidFill>
                  <a:schemeClr val="dk1"/>
                </a:solidFill>
                <a:latin typeface="Arial"/>
                <a:ea typeface="Arial"/>
                <a:cs typeface="Arial"/>
                <a:sym typeface="Arial"/>
              </a:rPr>
              <a:t>BA</a:t>
            </a:r>
            <a:endParaRPr b="1" i="0" sz="2300" u="none" cap="none" strike="noStrike">
              <a:solidFill>
                <a:schemeClr val="dk1"/>
              </a:solidFill>
              <a:latin typeface="Arial"/>
              <a:ea typeface="Arial"/>
              <a:cs typeface="Arial"/>
              <a:sym typeface="Arial"/>
            </a:endParaRPr>
          </a:p>
        </p:txBody>
      </p:sp>
      <p:sp>
        <p:nvSpPr>
          <p:cNvPr id="2034" name="Google Shape;2034;p254"/>
          <p:cNvSpPr/>
          <p:nvPr/>
        </p:nvSpPr>
        <p:spPr>
          <a:xfrm>
            <a:off x="5688648" y="5480019"/>
            <a:ext cx="1592580" cy="799646"/>
          </a:xfrm>
          <a:prstGeom prst="homePlate">
            <a:avLst>
              <a:gd fmla="val 50000" name="adj"/>
            </a:avLst>
          </a:prstGeom>
          <a:solidFill>
            <a:srgbClr val="A8D08C"/>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900" u="none" cap="none" strike="noStrike">
                <a:solidFill>
                  <a:srgbClr val="C00000"/>
                </a:solidFill>
                <a:latin typeface="Arial"/>
                <a:ea typeface="Arial"/>
                <a:cs typeface="Arial"/>
                <a:sym typeface="Arial"/>
              </a:rPr>
              <a:t>16 bit </a:t>
            </a:r>
            <a:r>
              <a:rPr b="1" i="0" lang="en-US" sz="1900" u="none" cap="none" strike="noStrike">
                <a:solidFill>
                  <a:schemeClr val="dk1"/>
                </a:solidFill>
                <a:latin typeface="Arial"/>
                <a:ea typeface="Arial"/>
                <a:cs typeface="Arial"/>
                <a:sym typeface="Arial"/>
              </a:rPr>
              <a:t>Table Limit</a:t>
            </a:r>
            <a:endParaRPr b="1" i="0" sz="1900" u="none" cap="none" strike="noStrike">
              <a:solidFill>
                <a:schemeClr val="dk1"/>
              </a:solidFill>
              <a:latin typeface="Arial"/>
              <a:ea typeface="Arial"/>
              <a:cs typeface="Arial"/>
              <a:sym typeface="Arial"/>
            </a:endParaRPr>
          </a:p>
        </p:txBody>
      </p:sp>
      <p:cxnSp>
        <p:nvCxnSpPr>
          <p:cNvPr id="2035" name="Google Shape;2035;p254"/>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036" name="Google Shape;2036;p25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037" name="Google Shape;2037;p25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038" name="Google Shape;2038;p254"/>
          <p:cNvCxnSpPr/>
          <p:nvPr/>
        </p:nvCxnSpPr>
        <p:spPr>
          <a:xfrm>
            <a:off x="0" y="6318007"/>
            <a:ext cx="12192000" cy="0"/>
          </a:xfrm>
          <a:prstGeom prst="straightConnector1">
            <a:avLst/>
          </a:prstGeom>
          <a:noFill/>
          <a:ln cap="flat" cmpd="sng" w="15875">
            <a:solidFill>
              <a:srgbClr val="00B050"/>
            </a:solidFill>
            <a:prstDash val="solid"/>
            <a:round/>
            <a:headEnd len="sm" w="sm" type="none"/>
            <a:tailEnd len="sm" w="sm" type="none"/>
          </a:ln>
        </p:spPr>
      </p:cxnSp>
      <p:sp>
        <p:nvSpPr>
          <p:cNvPr id="2039" name="Google Shape;2039;p254"/>
          <p:cNvSpPr/>
          <p:nvPr/>
        </p:nvSpPr>
        <p:spPr>
          <a:xfrm>
            <a:off x="804965" y="4847147"/>
            <a:ext cx="2743059" cy="132343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2000" u="none" cap="none" strike="noStrike">
                <a:solidFill>
                  <a:schemeClr val="dk1"/>
                </a:solidFill>
                <a:latin typeface="Arial"/>
                <a:ea typeface="Arial"/>
                <a:cs typeface="Arial"/>
                <a:sym typeface="Arial"/>
              </a:rPr>
              <a:t>Base Address=32 Bit</a:t>
            </a:r>
            <a:endParaRPr/>
          </a:p>
          <a:p>
            <a:pPr indent="0" lvl="0" marL="0" marR="0" rtl="0" algn="ctr">
              <a:lnSpc>
                <a:spcPct val="100000"/>
              </a:lnSpc>
              <a:spcBef>
                <a:spcPts val="0"/>
              </a:spcBef>
              <a:spcAft>
                <a:spcPts val="0"/>
              </a:spcAft>
              <a:buNone/>
            </a:pPr>
            <a:r>
              <a:rPr b="1" i="0" lang="en-US" sz="2000" u="none" cap="none" strike="noStrike">
                <a:solidFill>
                  <a:srgbClr val="C00000"/>
                </a:solidFill>
                <a:latin typeface="Times New Roman"/>
                <a:ea typeface="Times New Roman"/>
                <a:cs typeface="Times New Roman"/>
                <a:sym typeface="Times New Roman"/>
              </a:rPr>
              <a:t>2^16=64KB=65536</a:t>
            </a:r>
            <a:endParaRPr b="1" i="0" sz="2000" u="none" cap="none" strike="noStrike">
              <a:solidFill>
                <a:srgbClr val="C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b="1" i="0" lang="en-US" sz="2000" u="none" cap="none" strike="noStrike">
                <a:solidFill>
                  <a:srgbClr val="000000"/>
                </a:solidFill>
                <a:latin typeface="Times New Roman"/>
                <a:ea typeface="Times New Roman"/>
                <a:cs typeface="Times New Roman"/>
                <a:sym typeface="Times New Roman"/>
              </a:rPr>
              <a:t>2^13=8192</a:t>
            </a:r>
            <a:endParaRPr/>
          </a:p>
          <a:p>
            <a:pPr indent="0" lvl="0" marL="0" marR="0" rtl="0" algn="ctr">
              <a:lnSpc>
                <a:spcPct val="100000"/>
              </a:lnSpc>
              <a:spcBef>
                <a:spcPts val="0"/>
              </a:spcBef>
              <a:spcAft>
                <a:spcPts val="0"/>
              </a:spcAft>
              <a:buNone/>
            </a:pPr>
            <a:r>
              <a:rPr b="1" i="0" lang="en-US" sz="2000" u="none" cap="none" strike="noStrike">
                <a:solidFill>
                  <a:srgbClr val="C00000"/>
                </a:solidFill>
                <a:latin typeface="Times New Roman"/>
                <a:ea typeface="Times New Roman"/>
                <a:cs typeface="Times New Roman"/>
                <a:sym typeface="Times New Roman"/>
              </a:rPr>
              <a:t>8192*8=64KB</a:t>
            </a:r>
            <a:endParaRPr b="1" i="0" sz="2000" u="none" cap="none" strike="noStrike">
              <a:solidFill>
                <a:srgbClr val="C00000"/>
              </a:solidFill>
              <a:latin typeface="Times New Roman"/>
              <a:ea typeface="Times New Roman"/>
              <a:cs typeface="Times New Roman"/>
              <a:sym typeface="Times New Roman"/>
            </a:endParaRPr>
          </a:p>
        </p:txBody>
      </p:sp>
      <p:sp>
        <p:nvSpPr>
          <p:cNvPr id="2040" name="Google Shape;2040;p254"/>
          <p:cNvSpPr/>
          <p:nvPr/>
        </p:nvSpPr>
        <p:spPr>
          <a:xfrm>
            <a:off x="11507213" y="1396915"/>
            <a:ext cx="794743"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200" u="none" cap="none" strike="noStrike">
                <a:solidFill>
                  <a:srgbClr val="000000"/>
                </a:solidFill>
                <a:latin typeface="Times New Roman"/>
                <a:ea typeface="Times New Roman"/>
                <a:cs typeface="Times New Roman"/>
                <a:sym typeface="Times New Roman"/>
              </a:rPr>
              <a:t>64 Bit</a:t>
            </a:r>
            <a:endParaRPr b="0" i="0" sz="1200" u="none" cap="none" strike="noStrike">
              <a:solidFill>
                <a:srgbClr val="000000"/>
              </a:solidFill>
              <a:latin typeface="Times New Roman"/>
              <a:ea typeface="Times New Roman"/>
              <a:cs typeface="Times New Roman"/>
              <a:sym typeface="Times New Roman"/>
            </a:endParaRPr>
          </a:p>
        </p:txBody>
      </p:sp>
      <p:pic>
        <p:nvPicPr>
          <p:cNvPr id="2041" name="Google Shape;2041;p254"/>
          <p:cNvPicPr preferRelativeResize="0"/>
          <p:nvPr/>
        </p:nvPicPr>
        <p:blipFill rotWithShape="1">
          <a:blip r:embed="rId4">
            <a:alphaModFix/>
          </a:blip>
          <a:srcRect b="0" l="0" r="0" t="0"/>
          <a:stretch/>
        </p:blipFill>
        <p:spPr>
          <a:xfrm>
            <a:off x="9112885" y="536256"/>
            <a:ext cx="2514600" cy="4524375"/>
          </a:xfrm>
          <a:prstGeom prst="rect">
            <a:avLst/>
          </a:prstGeom>
          <a:noFill/>
          <a:ln>
            <a:noFill/>
          </a:ln>
        </p:spPr>
      </p:pic>
      <p:sp>
        <p:nvSpPr>
          <p:cNvPr id="2042" name="Google Shape;2042;p254"/>
          <p:cNvSpPr/>
          <p:nvPr/>
        </p:nvSpPr>
        <p:spPr>
          <a:xfrm>
            <a:off x="11475896" y="1921137"/>
            <a:ext cx="794743"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200" u="none" cap="none" strike="noStrike">
                <a:solidFill>
                  <a:srgbClr val="000000"/>
                </a:solidFill>
                <a:latin typeface="Times New Roman"/>
                <a:ea typeface="Times New Roman"/>
                <a:cs typeface="Times New Roman"/>
                <a:sym typeface="Times New Roman"/>
              </a:rPr>
              <a:t>64 Bit</a:t>
            </a:r>
            <a:endParaRPr b="0" i="0" sz="1200" u="none" cap="none" strike="noStrike">
              <a:solidFill>
                <a:srgbClr val="000000"/>
              </a:solidFill>
              <a:latin typeface="Times New Roman"/>
              <a:ea typeface="Times New Roman"/>
              <a:cs typeface="Times New Roman"/>
              <a:sym typeface="Times New Roman"/>
            </a:endParaRPr>
          </a:p>
        </p:txBody>
      </p:sp>
      <p:sp>
        <p:nvSpPr>
          <p:cNvPr id="2043" name="Google Shape;2043;p254"/>
          <p:cNvSpPr/>
          <p:nvPr/>
        </p:nvSpPr>
        <p:spPr>
          <a:xfrm>
            <a:off x="11439082" y="2445359"/>
            <a:ext cx="794743"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200" u="none" cap="none" strike="noStrike">
                <a:solidFill>
                  <a:srgbClr val="000000"/>
                </a:solidFill>
                <a:latin typeface="Times New Roman"/>
                <a:ea typeface="Times New Roman"/>
                <a:cs typeface="Times New Roman"/>
                <a:sym typeface="Times New Roman"/>
              </a:rPr>
              <a:t>64 Bit</a:t>
            </a:r>
            <a:endParaRPr b="0" i="0" sz="1200" u="none" cap="none" strike="noStrike">
              <a:solidFill>
                <a:srgbClr val="000000"/>
              </a:solidFill>
              <a:latin typeface="Times New Roman"/>
              <a:ea typeface="Times New Roman"/>
              <a:cs typeface="Times New Roman"/>
              <a:sym typeface="Times New Roman"/>
            </a:endParaRPr>
          </a:p>
        </p:txBody>
      </p:sp>
      <p:sp>
        <p:nvSpPr>
          <p:cNvPr id="2044" name="Google Shape;2044;p254"/>
          <p:cNvSpPr/>
          <p:nvPr/>
        </p:nvSpPr>
        <p:spPr>
          <a:xfrm>
            <a:off x="11461161" y="2931290"/>
            <a:ext cx="794743"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200" u="none" cap="none" strike="noStrike">
                <a:solidFill>
                  <a:srgbClr val="000000"/>
                </a:solidFill>
                <a:latin typeface="Times New Roman"/>
                <a:ea typeface="Times New Roman"/>
                <a:cs typeface="Times New Roman"/>
                <a:sym typeface="Times New Roman"/>
              </a:rPr>
              <a:t>64 Bit</a:t>
            </a:r>
            <a:endParaRPr b="0" i="0" sz="1200" u="none" cap="none" strike="noStrike">
              <a:solidFill>
                <a:srgbClr val="000000"/>
              </a:solidFill>
              <a:latin typeface="Times New Roman"/>
              <a:ea typeface="Times New Roman"/>
              <a:cs typeface="Times New Roman"/>
              <a:sym typeface="Times New Roman"/>
            </a:endParaRPr>
          </a:p>
        </p:txBody>
      </p:sp>
      <p:sp>
        <p:nvSpPr>
          <p:cNvPr id="2045" name="Google Shape;2045;p254"/>
          <p:cNvSpPr/>
          <p:nvPr/>
        </p:nvSpPr>
        <p:spPr>
          <a:xfrm>
            <a:off x="11455792" y="3520029"/>
            <a:ext cx="794743"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200" u="none" cap="none" strike="noStrike">
                <a:solidFill>
                  <a:srgbClr val="000000"/>
                </a:solidFill>
                <a:latin typeface="Times New Roman"/>
                <a:ea typeface="Times New Roman"/>
                <a:cs typeface="Times New Roman"/>
                <a:sym typeface="Times New Roman"/>
              </a:rPr>
              <a:t>64 Bit</a:t>
            </a:r>
            <a:endParaRPr b="0" i="0" sz="1200" u="none" cap="none" strike="noStrike">
              <a:solidFill>
                <a:srgbClr val="000000"/>
              </a:solidFill>
              <a:latin typeface="Times New Roman"/>
              <a:ea typeface="Times New Roman"/>
              <a:cs typeface="Times New Roman"/>
              <a:sym typeface="Times New Roman"/>
            </a:endParaRPr>
          </a:p>
        </p:txBody>
      </p:sp>
      <p:sp>
        <p:nvSpPr>
          <p:cNvPr id="2046" name="Google Shape;2046;p254"/>
          <p:cNvSpPr/>
          <p:nvPr/>
        </p:nvSpPr>
        <p:spPr>
          <a:xfrm>
            <a:off x="11410231" y="4055069"/>
            <a:ext cx="794743"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200" u="none" cap="none" strike="noStrike">
                <a:solidFill>
                  <a:srgbClr val="000000"/>
                </a:solidFill>
                <a:latin typeface="Times New Roman"/>
                <a:ea typeface="Times New Roman"/>
                <a:cs typeface="Times New Roman"/>
                <a:sym typeface="Times New Roman"/>
              </a:rPr>
              <a:t>64 Bit</a:t>
            </a:r>
            <a:endParaRPr b="0" i="0" sz="1200" u="none" cap="none" strike="noStrike">
              <a:solidFill>
                <a:srgbClr val="000000"/>
              </a:solidFill>
              <a:latin typeface="Times New Roman"/>
              <a:ea typeface="Times New Roman"/>
              <a:cs typeface="Times New Roman"/>
              <a:sym typeface="Times New Roman"/>
            </a:endParaRPr>
          </a:p>
        </p:txBody>
      </p:sp>
      <p:sp>
        <p:nvSpPr>
          <p:cNvPr id="2047" name="Google Shape;2047;p254"/>
          <p:cNvSpPr/>
          <p:nvPr/>
        </p:nvSpPr>
        <p:spPr>
          <a:xfrm>
            <a:off x="11475896" y="4653898"/>
            <a:ext cx="794743"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200" u="none" cap="none" strike="noStrike">
                <a:solidFill>
                  <a:srgbClr val="000000"/>
                </a:solidFill>
                <a:latin typeface="Times New Roman"/>
                <a:ea typeface="Times New Roman"/>
                <a:cs typeface="Times New Roman"/>
                <a:sym typeface="Times New Roman"/>
              </a:rPr>
              <a:t>64 Bit</a:t>
            </a:r>
            <a:endParaRPr b="0" i="0" sz="1200" u="none" cap="none" strike="noStrike">
              <a:solidFill>
                <a:srgbClr val="000000"/>
              </a:solidFill>
              <a:latin typeface="Times New Roman"/>
              <a:ea typeface="Times New Roman"/>
              <a:cs typeface="Times New Roman"/>
              <a:sym typeface="Times New Roman"/>
            </a:endParaRPr>
          </a:p>
        </p:txBody>
      </p:sp>
      <p:cxnSp>
        <p:nvCxnSpPr>
          <p:cNvPr id="2048" name="Google Shape;2048;p254"/>
          <p:cNvCxnSpPr/>
          <p:nvPr/>
        </p:nvCxnSpPr>
        <p:spPr>
          <a:xfrm flipH="1">
            <a:off x="8781415" y="5366730"/>
            <a:ext cx="1630739" cy="41121"/>
          </a:xfrm>
          <a:prstGeom prst="straightConnector1">
            <a:avLst/>
          </a:prstGeom>
          <a:noFill/>
          <a:ln cap="flat" cmpd="sng" w="38100">
            <a:solidFill>
              <a:schemeClr val="accent1"/>
            </a:solidFill>
            <a:prstDash val="solid"/>
            <a:round/>
            <a:headEnd len="sm" w="sm" type="none"/>
            <a:tailEnd len="med" w="med" type="triangle"/>
          </a:ln>
        </p:spPr>
      </p:cxnSp>
      <p:cxnSp>
        <p:nvCxnSpPr>
          <p:cNvPr id="2049" name="Google Shape;2049;p254"/>
          <p:cNvCxnSpPr/>
          <p:nvPr/>
        </p:nvCxnSpPr>
        <p:spPr>
          <a:xfrm rot="10800000">
            <a:off x="8781415" y="4930897"/>
            <a:ext cx="0" cy="473484"/>
          </a:xfrm>
          <a:prstGeom prst="straightConnector1">
            <a:avLst/>
          </a:prstGeom>
          <a:noFill/>
          <a:ln cap="flat" cmpd="sng" w="38100">
            <a:solidFill>
              <a:srgbClr val="5597D3"/>
            </a:solidFill>
            <a:prstDash val="solid"/>
            <a:round/>
            <a:headEnd len="sm" w="sm" type="none"/>
            <a:tailEnd len="med" w="med" type="triangle"/>
          </a:ln>
        </p:spPr>
      </p:cxnSp>
      <p:cxnSp>
        <p:nvCxnSpPr>
          <p:cNvPr id="2050" name="Google Shape;2050;p254"/>
          <p:cNvCxnSpPr/>
          <p:nvPr/>
        </p:nvCxnSpPr>
        <p:spPr>
          <a:xfrm flipH="1" rot="10800000">
            <a:off x="8781415" y="4977367"/>
            <a:ext cx="392430" cy="6648"/>
          </a:xfrm>
          <a:prstGeom prst="straightConnector1">
            <a:avLst/>
          </a:prstGeom>
          <a:noFill/>
          <a:ln cap="flat" cmpd="sng" w="38100">
            <a:solidFill>
              <a:srgbClr val="5597D3"/>
            </a:solidFill>
            <a:prstDash val="solid"/>
            <a:round/>
            <a:headEnd len="sm" w="sm"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24"/>
                                        </p:tgtEl>
                                        <p:attrNameLst>
                                          <p:attrName>style.visibility</p:attrName>
                                        </p:attrNameLst>
                                      </p:cBhvr>
                                      <p:to>
                                        <p:strVal val="visible"/>
                                      </p:to>
                                    </p:set>
                                    <p:animEffect filter="fade" transition="in">
                                      <p:cBhvr>
                                        <p:cTn dur="2000"/>
                                        <p:tgtEl>
                                          <p:spTgt spid="2024"/>
                                        </p:tgtEl>
                                      </p:cBhvr>
                                    </p:animEffect>
                                  </p:childTnLst>
                                </p:cTn>
                              </p:par>
                              <p:par>
                                <p:cTn fill="hold" nodeType="withEffect" presetClass="entr" presetID="10" presetSubtype="0">
                                  <p:stCondLst>
                                    <p:cond delay="0"/>
                                  </p:stCondLst>
                                  <p:childTnLst>
                                    <p:set>
                                      <p:cBhvr>
                                        <p:cTn dur="1" fill="hold">
                                          <p:stCondLst>
                                            <p:cond delay="0"/>
                                          </p:stCondLst>
                                        </p:cTn>
                                        <p:tgtEl>
                                          <p:spTgt spid="2022"/>
                                        </p:tgtEl>
                                        <p:attrNameLst>
                                          <p:attrName>style.visibility</p:attrName>
                                        </p:attrNameLst>
                                      </p:cBhvr>
                                      <p:to>
                                        <p:strVal val="visible"/>
                                      </p:to>
                                    </p:set>
                                    <p:animEffect filter="fade" transition="in">
                                      <p:cBhvr>
                                        <p:cTn dur="2000"/>
                                        <p:tgtEl>
                                          <p:spTgt spid="2022"/>
                                        </p:tgtEl>
                                      </p:cBhvr>
                                    </p:animEffect>
                                  </p:childTnLst>
                                </p:cTn>
                              </p:par>
                              <p:par>
                                <p:cTn fill="hold" nodeType="withEffect" presetClass="entr" presetID="10" presetSubtype="0">
                                  <p:stCondLst>
                                    <p:cond delay="0"/>
                                  </p:stCondLst>
                                  <p:childTnLst>
                                    <p:set>
                                      <p:cBhvr>
                                        <p:cTn dur="1" fill="hold">
                                          <p:stCondLst>
                                            <p:cond delay="0"/>
                                          </p:stCondLst>
                                        </p:cTn>
                                        <p:tgtEl>
                                          <p:spTgt spid="2031"/>
                                        </p:tgtEl>
                                        <p:attrNameLst>
                                          <p:attrName>style.visibility</p:attrName>
                                        </p:attrNameLst>
                                      </p:cBhvr>
                                      <p:to>
                                        <p:strVal val="visible"/>
                                      </p:to>
                                    </p:set>
                                    <p:animEffect filter="fade" transition="in">
                                      <p:cBhvr>
                                        <p:cTn dur="2000"/>
                                        <p:tgtEl>
                                          <p:spTgt spid="2031"/>
                                        </p:tgtEl>
                                      </p:cBhvr>
                                    </p:animEffect>
                                  </p:childTnLst>
                                </p:cTn>
                              </p:par>
                              <p:par>
                                <p:cTn fill="hold" nodeType="withEffect" presetClass="entr" presetID="10" presetSubtype="0">
                                  <p:stCondLst>
                                    <p:cond delay="0"/>
                                  </p:stCondLst>
                                  <p:childTnLst>
                                    <p:set>
                                      <p:cBhvr>
                                        <p:cTn dur="1" fill="hold">
                                          <p:stCondLst>
                                            <p:cond delay="0"/>
                                          </p:stCondLst>
                                        </p:cTn>
                                        <p:tgtEl>
                                          <p:spTgt spid="2032"/>
                                        </p:tgtEl>
                                        <p:attrNameLst>
                                          <p:attrName>style.visibility</p:attrName>
                                        </p:attrNameLst>
                                      </p:cBhvr>
                                      <p:to>
                                        <p:strVal val="visible"/>
                                      </p:to>
                                    </p:set>
                                    <p:animEffect filter="fade" transition="in">
                                      <p:cBhvr>
                                        <p:cTn dur="2000"/>
                                        <p:tgtEl>
                                          <p:spTgt spid="2032"/>
                                        </p:tgtEl>
                                      </p:cBhvr>
                                    </p:animEffect>
                                  </p:childTnLst>
                                </p:cTn>
                              </p:par>
                              <p:par>
                                <p:cTn fill="hold" nodeType="withEffect" presetClass="entr" presetID="10" presetSubtype="0">
                                  <p:stCondLst>
                                    <p:cond delay="0"/>
                                  </p:stCondLst>
                                  <p:childTnLst>
                                    <p:set>
                                      <p:cBhvr>
                                        <p:cTn dur="1" fill="hold">
                                          <p:stCondLst>
                                            <p:cond delay="0"/>
                                          </p:stCondLst>
                                        </p:cTn>
                                        <p:tgtEl>
                                          <p:spTgt spid="2034"/>
                                        </p:tgtEl>
                                        <p:attrNameLst>
                                          <p:attrName>style.visibility</p:attrName>
                                        </p:attrNameLst>
                                      </p:cBhvr>
                                      <p:to>
                                        <p:strVal val="visible"/>
                                      </p:to>
                                    </p:set>
                                    <p:animEffect filter="fade" transition="in">
                                      <p:cBhvr>
                                        <p:cTn dur="2000"/>
                                        <p:tgtEl>
                                          <p:spTgt spid="2034"/>
                                        </p:tgtEl>
                                      </p:cBhvr>
                                    </p:animEffect>
                                  </p:childTnLst>
                                </p:cTn>
                              </p:par>
                              <p:par>
                                <p:cTn fill="hold" nodeType="withEffect" presetClass="entr" presetID="10" presetSubtype="0">
                                  <p:stCondLst>
                                    <p:cond delay="0"/>
                                  </p:stCondLst>
                                  <p:childTnLst>
                                    <p:set>
                                      <p:cBhvr>
                                        <p:cTn dur="1" fill="hold">
                                          <p:stCondLst>
                                            <p:cond delay="0"/>
                                          </p:stCondLst>
                                        </p:cTn>
                                        <p:tgtEl>
                                          <p:spTgt spid="2033"/>
                                        </p:tgtEl>
                                        <p:attrNameLst>
                                          <p:attrName>style.visibility</p:attrName>
                                        </p:attrNameLst>
                                      </p:cBhvr>
                                      <p:to>
                                        <p:strVal val="visible"/>
                                      </p:to>
                                    </p:set>
                                    <p:animEffect filter="fade" transition="in">
                                      <p:cBhvr>
                                        <p:cTn dur="2000"/>
                                        <p:tgtEl>
                                          <p:spTgt spid="2033"/>
                                        </p:tgtEl>
                                      </p:cBhvr>
                                    </p:animEffect>
                                  </p:childTnLst>
                                </p:cTn>
                              </p:par>
                              <p:par>
                                <p:cTn fill="hold" nodeType="withEffect" presetClass="entr" presetID="10" presetSubtype="0">
                                  <p:stCondLst>
                                    <p:cond delay="0"/>
                                  </p:stCondLst>
                                  <p:childTnLst>
                                    <p:set>
                                      <p:cBhvr>
                                        <p:cTn dur="1" fill="hold">
                                          <p:stCondLst>
                                            <p:cond delay="0"/>
                                          </p:stCondLst>
                                        </p:cTn>
                                        <p:tgtEl>
                                          <p:spTgt spid="2048"/>
                                        </p:tgtEl>
                                        <p:attrNameLst>
                                          <p:attrName>style.visibility</p:attrName>
                                        </p:attrNameLst>
                                      </p:cBhvr>
                                      <p:to>
                                        <p:strVal val="visible"/>
                                      </p:to>
                                    </p:set>
                                    <p:animEffect filter="fade" transition="in">
                                      <p:cBhvr>
                                        <p:cTn dur="2000"/>
                                        <p:tgtEl>
                                          <p:spTgt spid="2048"/>
                                        </p:tgtEl>
                                      </p:cBhvr>
                                    </p:animEffect>
                                  </p:childTnLst>
                                </p:cTn>
                              </p:par>
                              <p:par>
                                <p:cTn fill="hold" nodeType="withEffect" presetClass="entr" presetID="10" presetSubtype="0">
                                  <p:stCondLst>
                                    <p:cond delay="0"/>
                                  </p:stCondLst>
                                  <p:childTnLst>
                                    <p:set>
                                      <p:cBhvr>
                                        <p:cTn dur="1" fill="hold">
                                          <p:stCondLst>
                                            <p:cond delay="0"/>
                                          </p:stCondLst>
                                        </p:cTn>
                                        <p:tgtEl>
                                          <p:spTgt spid="2049"/>
                                        </p:tgtEl>
                                        <p:attrNameLst>
                                          <p:attrName>style.visibility</p:attrName>
                                        </p:attrNameLst>
                                      </p:cBhvr>
                                      <p:to>
                                        <p:strVal val="visible"/>
                                      </p:to>
                                    </p:set>
                                    <p:animEffect filter="fade" transition="in">
                                      <p:cBhvr>
                                        <p:cTn dur="2000"/>
                                        <p:tgtEl>
                                          <p:spTgt spid="2049"/>
                                        </p:tgtEl>
                                      </p:cBhvr>
                                    </p:animEffect>
                                  </p:childTnLst>
                                </p:cTn>
                              </p:par>
                              <p:par>
                                <p:cTn fill="hold" nodeType="withEffect" presetClass="entr" presetID="10" presetSubtype="0">
                                  <p:stCondLst>
                                    <p:cond delay="0"/>
                                  </p:stCondLst>
                                  <p:childTnLst>
                                    <p:set>
                                      <p:cBhvr>
                                        <p:cTn dur="1" fill="hold">
                                          <p:stCondLst>
                                            <p:cond delay="0"/>
                                          </p:stCondLst>
                                        </p:cTn>
                                        <p:tgtEl>
                                          <p:spTgt spid="2050"/>
                                        </p:tgtEl>
                                        <p:attrNameLst>
                                          <p:attrName>style.visibility</p:attrName>
                                        </p:attrNameLst>
                                      </p:cBhvr>
                                      <p:to>
                                        <p:strVal val="visible"/>
                                      </p:to>
                                    </p:set>
                                    <p:animEffect filter="fade" transition="in">
                                      <p:cBhvr>
                                        <p:cTn dur="2000"/>
                                        <p:tgtEl>
                                          <p:spTgt spid="20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3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3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3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39">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6" name="Shape 2056"/>
        <p:cNvGrpSpPr/>
        <p:nvPr/>
      </p:nvGrpSpPr>
      <p:grpSpPr>
        <a:xfrm>
          <a:off x="0" y="0"/>
          <a:ext cx="0" cy="0"/>
          <a:chOff x="0" y="0"/>
          <a:chExt cx="0" cy="0"/>
        </a:xfrm>
      </p:grpSpPr>
      <p:sp>
        <p:nvSpPr>
          <p:cNvPr id="2057" name="Google Shape;2057;p255"/>
          <p:cNvSpPr txBox="1"/>
          <p:nvPr>
            <p:ph idx="1" type="body"/>
          </p:nvPr>
        </p:nvSpPr>
        <p:spPr>
          <a:xfrm>
            <a:off x="614680" y="6004560"/>
            <a:ext cx="10739120" cy="2584296"/>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a:latin typeface="Times New Roman"/>
              <a:ea typeface="Times New Roman"/>
              <a:cs typeface="Times New Roman"/>
              <a:sym typeface="Times New Roman"/>
            </a:endParaRPr>
          </a:p>
        </p:txBody>
      </p:sp>
      <p:sp>
        <p:nvSpPr>
          <p:cNvPr id="2058" name="Google Shape;2058;p255"/>
          <p:cNvSpPr txBox="1"/>
          <p:nvPr>
            <p:ph type="title"/>
          </p:nvPr>
        </p:nvSpPr>
        <p:spPr>
          <a:xfrm>
            <a:off x="3675611" y="282584"/>
            <a:ext cx="4932218" cy="582594"/>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a:solidFill>
                  <a:srgbClr val="2501BF"/>
                </a:solidFill>
                <a:latin typeface="Times New Roman"/>
                <a:ea typeface="Times New Roman"/>
                <a:cs typeface="Times New Roman"/>
                <a:sym typeface="Times New Roman"/>
              </a:rPr>
              <a:t>IDTR</a:t>
            </a:r>
            <a:endParaRPr b="1">
              <a:solidFill>
                <a:srgbClr val="2501BF"/>
              </a:solidFill>
              <a:latin typeface="Times New Roman"/>
              <a:ea typeface="Times New Roman"/>
              <a:cs typeface="Times New Roman"/>
              <a:sym typeface="Times New Roman"/>
            </a:endParaRPr>
          </a:p>
        </p:txBody>
      </p:sp>
      <p:pic>
        <p:nvPicPr>
          <p:cNvPr id="2059" name="Google Shape;2059;p255"/>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060" name="Google Shape;2060;p25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061" name="Google Shape;2061;p25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062" name="Google Shape;2062;p255"/>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063" name="Google Shape;2063;p255"/>
          <p:cNvSpPr/>
          <p:nvPr/>
        </p:nvSpPr>
        <p:spPr>
          <a:xfrm>
            <a:off x="855977" y="953280"/>
            <a:ext cx="11070411" cy="2386022"/>
          </a:xfrm>
          <a:prstGeom prst="rect">
            <a:avLst/>
          </a:prstGeom>
          <a:solidFill>
            <a:srgbClr val="F4B08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228600" lvl="0" marL="228600" marR="0" rtl="0" algn="just">
              <a:lnSpc>
                <a:spcPct val="90000"/>
              </a:lnSpc>
              <a:spcBef>
                <a:spcPts val="0"/>
              </a:spcBef>
              <a:spcAft>
                <a:spcPts val="0"/>
              </a:spcAft>
              <a:buClr>
                <a:schemeClr val="dk1"/>
              </a:buClr>
              <a:buSzPts val="3000"/>
              <a:buFont typeface="Arial"/>
              <a:buChar char="•"/>
            </a:pPr>
            <a:r>
              <a:rPr b="0" i="0" lang="en-US" sz="3000" u="none" cap="none" strike="noStrike">
                <a:solidFill>
                  <a:srgbClr val="548135"/>
                </a:solidFill>
                <a:latin typeface="Times New Roman"/>
                <a:ea typeface="Times New Roman"/>
                <a:cs typeface="Times New Roman"/>
                <a:sym typeface="Times New Roman"/>
              </a:rPr>
              <a:t>IDTR holds the </a:t>
            </a:r>
            <a:r>
              <a:rPr b="1" i="0" lang="en-US" sz="3000" u="none" cap="none" strike="noStrike">
                <a:solidFill>
                  <a:srgbClr val="002060"/>
                </a:solidFill>
                <a:latin typeface="Times New Roman"/>
                <a:ea typeface="Times New Roman"/>
                <a:cs typeface="Times New Roman"/>
                <a:sym typeface="Times New Roman"/>
              </a:rPr>
              <a:t>linear address </a:t>
            </a:r>
            <a:r>
              <a:rPr b="0" i="0" lang="en-US" sz="3000" u="none" cap="none" strike="noStrike">
                <a:solidFill>
                  <a:srgbClr val="548135"/>
                </a:solidFill>
                <a:latin typeface="Times New Roman"/>
                <a:ea typeface="Times New Roman"/>
                <a:cs typeface="Times New Roman"/>
                <a:sym typeface="Times New Roman"/>
              </a:rPr>
              <a:t>of the base of the </a:t>
            </a:r>
            <a:r>
              <a:rPr b="1" i="0" lang="en-US" sz="3000" u="none" cap="none" strike="noStrike">
                <a:solidFill>
                  <a:srgbClr val="548135"/>
                </a:solidFill>
                <a:latin typeface="Times New Roman"/>
                <a:ea typeface="Times New Roman"/>
                <a:cs typeface="Times New Roman"/>
                <a:sym typeface="Times New Roman"/>
              </a:rPr>
              <a:t>IDT </a:t>
            </a:r>
            <a:endParaRPr/>
          </a:p>
          <a:p>
            <a:pPr indent="-228600" lvl="0" marL="228600" marR="0" rtl="0" algn="just">
              <a:lnSpc>
                <a:spcPct val="90000"/>
              </a:lnSpc>
              <a:spcBef>
                <a:spcPts val="1000"/>
              </a:spcBef>
              <a:spcAft>
                <a:spcPts val="0"/>
              </a:spcAft>
              <a:buClr>
                <a:schemeClr val="dk1"/>
              </a:buClr>
              <a:buSzPts val="3000"/>
              <a:buFont typeface="Arial"/>
              <a:buChar char="•"/>
            </a:pPr>
            <a:r>
              <a:rPr b="1" i="0" lang="en-US" sz="3000" u="none" cap="none" strike="noStrike">
                <a:solidFill>
                  <a:srgbClr val="548135"/>
                </a:solidFill>
                <a:latin typeface="Times New Roman"/>
                <a:ea typeface="Times New Roman"/>
                <a:cs typeface="Times New Roman"/>
                <a:sym typeface="Times New Roman"/>
              </a:rPr>
              <a:t>32-bit base address </a:t>
            </a:r>
            <a:r>
              <a:rPr b="0" i="0" lang="en-US" sz="3000" u="none" cap="none" strike="noStrike">
                <a:solidFill>
                  <a:srgbClr val="548135"/>
                </a:solidFill>
                <a:latin typeface="Times New Roman"/>
                <a:ea typeface="Times New Roman"/>
                <a:cs typeface="Times New Roman"/>
                <a:sym typeface="Times New Roman"/>
              </a:rPr>
              <a:t>and </a:t>
            </a:r>
            <a:r>
              <a:rPr b="1" i="0" lang="en-US" sz="3000" u="none" cap="none" strike="noStrike">
                <a:solidFill>
                  <a:srgbClr val="548135"/>
                </a:solidFill>
                <a:latin typeface="Times New Roman"/>
                <a:ea typeface="Times New Roman"/>
                <a:cs typeface="Times New Roman"/>
                <a:sym typeface="Times New Roman"/>
              </a:rPr>
              <a:t>16-bit table limit </a:t>
            </a:r>
            <a:r>
              <a:rPr b="0" i="0" lang="en-US" sz="3000" u="none" cap="none" strike="noStrike">
                <a:solidFill>
                  <a:srgbClr val="548135"/>
                </a:solidFill>
                <a:latin typeface="Times New Roman"/>
                <a:ea typeface="Times New Roman"/>
                <a:cs typeface="Times New Roman"/>
                <a:sym typeface="Times New Roman"/>
              </a:rPr>
              <a:t>for the </a:t>
            </a:r>
            <a:r>
              <a:rPr b="1" i="0" lang="en-US" sz="3000" u="none" cap="none" strike="noStrike">
                <a:solidFill>
                  <a:srgbClr val="548135"/>
                </a:solidFill>
                <a:latin typeface="Times New Roman"/>
                <a:ea typeface="Times New Roman"/>
                <a:cs typeface="Times New Roman"/>
                <a:sym typeface="Times New Roman"/>
              </a:rPr>
              <a:t>IDT</a:t>
            </a:r>
            <a:r>
              <a:rPr b="0" i="0" lang="en-US" sz="3000" u="none" cap="none" strike="noStrike">
                <a:solidFill>
                  <a:srgbClr val="548135"/>
                </a:solidFill>
                <a:latin typeface="Times New Roman"/>
                <a:ea typeface="Times New Roman"/>
                <a:cs typeface="Times New Roman"/>
                <a:sym typeface="Times New Roman"/>
              </a:rPr>
              <a:t>.</a:t>
            </a:r>
            <a:endParaRPr/>
          </a:p>
          <a:p>
            <a:pPr indent="-228600" lvl="0" marL="228600" marR="0" rtl="0" algn="just">
              <a:lnSpc>
                <a:spcPct val="90000"/>
              </a:lnSpc>
              <a:spcBef>
                <a:spcPts val="1000"/>
              </a:spcBef>
              <a:spcAft>
                <a:spcPts val="0"/>
              </a:spcAft>
              <a:buClr>
                <a:schemeClr val="dk1"/>
              </a:buClr>
              <a:buSzPts val="3000"/>
              <a:buFont typeface="Arial"/>
              <a:buChar char="•"/>
            </a:pPr>
            <a:r>
              <a:rPr b="0" i="0" lang="en-US" sz="3000" u="none" cap="none" strike="noStrike">
                <a:solidFill>
                  <a:srgbClr val="548135"/>
                </a:solidFill>
                <a:latin typeface="Times New Roman"/>
                <a:ea typeface="Times New Roman"/>
                <a:cs typeface="Times New Roman"/>
                <a:sym typeface="Times New Roman"/>
              </a:rPr>
              <a:t>Base address specifies the linear address of </a:t>
            </a:r>
            <a:r>
              <a:rPr b="1" i="0" lang="en-US" sz="3000" u="none" cap="none" strike="noStrike">
                <a:solidFill>
                  <a:srgbClr val="548135"/>
                </a:solidFill>
                <a:latin typeface="Times New Roman"/>
                <a:ea typeface="Times New Roman"/>
                <a:cs typeface="Times New Roman"/>
                <a:sym typeface="Times New Roman"/>
              </a:rPr>
              <a:t>byte 0</a:t>
            </a:r>
            <a:r>
              <a:rPr b="0" i="0" lang="en-US" sz="3000" u="none" cap="none" strike="noStrike">
                <a:solidFill>
                  <a:srgbClr val="548135"/>
                </a:solidFill>
                <a:latin typeface="Times New Roman"/>
                <a:ea typeface="Times New Roman"/>
                <a:cs typeface="Times New Roman"/>
                <a:sym typeface="Times New Roman"/>
              </a:rPr>
              <a:t> of the IDT</a:t>
            </a:r>
            <a:endParaRPr/>
          </a:p>
          <a:p>
            <a:pPr indent="-228600" lvl="0" marL="228600" marR="0" rtl="0" algn="just">
              <a:lnSpc>
                <a:spcPct val="90000"/>
              </a:lnSpc>
              <a:spcBef>
                <a:spcPts val="1000"/>
              </a:spcBef>
              <a:spcAft>
                <a:spcPts val="0"/>
              </a:spcAft>
              <a:buClr>
                <a:schemeClr val="dk1"/>
              </a:buClr>
              <a:buSzPts val="3000"/>
              <a:buFont typeface="Arial"/>
              <a:buChar char="•"/>
            </a:pPr>
            <a:r>
              <a:rPr b="1" i="0" lang="en-US" sz="3000" u="none" cap="none" strike="noStrike">
                <a:solidFill>
                  <a:srgbClr val="548135"/>
                </a:solidFill>
                <a:latin typeface="Times New Roman"/>
                <a:ea typeface="Times New Roman"/>
                <a:cs typeface="Times New Roman"/>
                <a:sym typeface="Times New Roman"/>
              </a:rPr>
              <a:t>Table limit </a:t>
            </a:r>
            <a:r>
              <a:rPr b="0" i="0" lang="en-US" sz="3000" u="none" cap="none" strike="noStrike">
                <a:solidFill>
                  <a:srgbClr val="548135"/>
                </a:solidFill>
                <a:latin typeface="Times New Roman"/>
                <a:ea typeface="Times New Roman"/>
                <a:cs typeface="Times New Roman"/>
                <a:sym typeface="Times New Roman"/>
              </a:rPr>
              <a:t>specifies the number of bytes in the table.</a:t>
            </a:r>
            <a:endParaRPr/>
          </a:p>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64" name="Google Shape;2064;p255"/>
          <p:cNvSpPr/>
          <p:nvPr/>
        </p:nvSpPr>
        <p:spPr>
          <a:xfrm>
            <a:off x="855976" y="3475827"/>
            <a:ext cx="11070412" cy="1106795"/>
          </a:xfrm>
          <a:prstGeom prst="ellipse">
            <a:avLst/>
          </a:prstGeom>
          <a:solidFill>
            <a:srgbClr val="9CC2E5"/>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400" u="none" cap="none" strike="noStrike">
                <a:solidFill>
                  <a:schemeClr val="dk1"/>
                </a:solidFill>
                <a:latin typeface="Times New Roman"/>
                <a:ea typeface="Times New Roman"/>
                <a:cs typeface="Times New Roman"/>
                <a:sym typeface="Times New Roman"/>
              </a:rPr>
              <a:t>External interrupts, software interrupts, and exceptions are handled through the </a:t>
            </a:r>
            <a:r>
              <a:rPr b="1" i="0" lang="en-US" sz="2400" u="none" cap="none" strike="noStrike">
                <a:solidFill>
                  <a:srgbClr val="C00000"/>
                </a:solidFill>
                <a:latin typeface="Times New Roman"/>
                <a:ea typeface="Times New Roman"/>
                <a:cs typeface="Times New Roman"/>
                <a:sym typeface="Times New Roman"/>
              </a:rPr>
              <a:t>interrupt descriptor table </a:t>
            </a:r>
            <a:r>
              <a:rPr b="0" i="0" lang="en-US" sz="2400" u="none" cap="none" strike="noStrike">
                <a:solidFill>
                  <a:schemeClr val="dk1"/>
                </a:solidFill>
                <a:latin typeface="Times New Roman"/>
                <a:ea typeface="Times New Roman"/>
                <a:cs typeface="Times New Roman"/>
                <a:sym typeface="Times New Roman"/>
              </a:rPr>
              <a:t>(IDT). </a:t>
            </a:r>
            <a:endParaRPr/>
          </a:p>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65" name="Google Shape;2065;p255"/>
          <p:cNvSpPr/>
          <p:nvPr/>
        </p:nvSpPr>
        <p:spPr>
          <a:xfrm>
            <a:off x="855976" y="4625495"/>
            <a:ext cx="11214104" cy="1730856"/>
          </a:xfrm>
          <a:prstGeom prst="rect">
            <a:avLst/>
          </a:prstGeom>
          <a:solidFill>
            <a:srgbClr val="F4B08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228600" lvl="0" marL="228600" marR="0" rtl="0" algn="just">
              <a:lnSpc>
                <a:spcPct val="90000"/>
              </a:lnSpc>
              <a:spcBef>
                <a:spcPts val="0"/>
              </a:spcBef>
              <a:spcAft>
                <a:spcPts val="0"/>
              </a:spcAft>
              <a:buClr>
                <a:schemeClr val="dk1"/>
              </a:buClr>
              <a:buSzPts val="3000"/>
              <a:buFont typeface="Arial"/>
              <a:buChar char="•"/>
            </a:pPr>
            <a:r>
              <a:rPr b="1" i="0" lang="en-US" sz="3000" u="none" cap="none" strike="noStrike">
                <a:solidFill>
                  <a:srgbClr val="C00000"/>
                </a:solidFill>
                <a:latin typeface="Times New Roman"/>
                <a:ea typeface="Times New Roman"/>
                <a:cs typeface="Times New Roman"/>
                <a:sym typeface="Times New Roman"/>
              </a:rPr>
              <a:t>IDT contains </a:t>
            </a:r>
            <a:r>
              <a:rPr b="0" i="0" lang="en-US" sz="3000" u="none" cap="none" strike="noStrike">
                <a:solidFill>
                  <a:srgbClr val="548135"/>
                </a:solidFill>
                <a:latin typeface="Times New Roman"/>
                <a:ea typeface="Times New Roman"/>
                <a:cs typeface="Times New Roman"/>
                <a:sym typeface="Times New Roman"/>
              </a:rPr>
              <a:t>a collection of </a:t>
            </a:r>
            <a:r>
              <a:rPr b="1" i="0" lang="en-US" sz="3000" u="none" cap="none" strike="noStrike">
                <a:solidFill>
                  <a:srgbClr val="548135"/>
                </a:solidFill>
                <a:latin typeface="Times New Roman"/>
                <a:ea typeface="Times New Roman"/>
                <a:cs typeface="Times New Roman"/>
                <a:sym typeface="Times New Roman"/>
              </a:rPr>
              <a:t>gate descriptors</a:t>
            </a:r>
            <a:r>
              <a:rPr b="0" i="0" lang="en-US" sz="3000" u="none" cap="none" strike="noStrike">
                <a:solidFill>
                  <a:srgbClr val="548135"/>
                </a:solidFill>
                <a:latin typeface="Times New Roman"/>
                <a:ea typeface="Times New Roman"/>
                <a:cs typeface="Times New Roman"/>
                <a:sym typeface="Times New Roman"/>
              </a:rPr>
              <a:t>, to access </a:t>
            </a:r>
            <a:r>
              <a:rPr b="0" i="0" lang="en-US" sz="3000" u="none" cap="none" strike="noStrike">
                <a:solidFill>
                  <a:schemeClr val="dk1"/>
                </a:solidFill>
                <a:latin typeface="Times New Roman"/>
                <a:ea typeface="Times New Roman"/>
                <a:cs typeface="Times New Roman"/>
                <a:sym typeface="Times New Roman"/>
              </a:rPr>
              <a:t>interrupt and exception handlers. </a:t>
            </a:r>
            <a:endParaRPr/>
          </a:p>
          <a:p>
            <a:pPr indent="-228600" lvl="0" marL="228600" marR="0" rtl="0" algn="just">
              <a:lnSpc>
                <a:spcPct val="90000"/>
              </a:lnSpc>
              <a:spcBef>
                <a:spcPts val="1000"/>
              </a:spcBef>
              <a:spcAft>
                <a:spcPts val="0"/>
              </a:spcAft>
              <a:buClr>
                <a:schemeClr val="dk1"/>
              </a:buClr>
              <a:buSzPts val="3000"/>
              <a:buFont typeface="Arial"/>
              <a:buChar char="•"/>
            </a:pPr>
            <a:r>
              <a:rPr b="0" i="0" lang="en-US" sz="3000" u="none" cap="none" strike="noStrike">
                <a:solidFill>
                  <a:schemeClr val="dk1"/>
                </a:solidFill>
                <a:latin typeface="Times New Roman"/>
                <a:ea typeface="Times New Roman"/>
                <a:cs typeface="Times New Roman"/>
                <a:sym typeface="Times New Roman"/>
              </a:rPr>
              <a:t>LIDT</a:t>
            </a:r>
            <a:r>
              <a:rPr b="0" i="0" lang="en-US" sz="3000" u="none" cap="none" strike="noStrike">
                <a:solidFill>
                  <a:srgbClr val="548135"/>
                </a:solidFill>
                <a:latin typeface="Times New Roman"/>
                <a:ea typeface="Times New Roman"/>
                <a:cs typeface="Times New Roman"/>
                <a:sym typeface="Times New Roman"/>
              </a:rPr>
              <a:t> &amp; </a:t>
            </a:r>
            <a:r>
              <a:rPr b="0" i="0" lang="en-US" sz="3000" u="none" cap="none" strike="noStrike">
                <a:solidFill>
                  <a:schemeClr val="dk1"/>
                </a:solidFill>
                <a:latin typeface="Times New Roman"/>
                <a:ea typeface="Times New Roman"/>
                <a:cs typeface="Times New Roman"/>
                <a:sym typeface="Times New Roman"/>
              </a:rPr>
              <a:t>SIDT</a:t>
            </a:r>
            <a:r>
              <a:rPr b="0" i="0" lang="en-US" sz="3000" u="none" cap="none" strike="noStrike">
                <a:solidFill>
                  <a:srgbClr val="548135"/>
                </a:solidFill>
                <a:latin typeface="Times New Roman"/>
                <a:ea typeface="Times New Roman"/>
                <a:cs typeface="Times New Roman"/>
                <a:sym typeface="Times New Roman"/>
              </a:rPr>
              <a:t> instructions </a:t>
            </a:r>
            <a:r>
              <a:rPr b="0" i="0" lang="en-US" sz="3000" u="none" cap="none" strike="noStrike">
                <a:solidFill>
                  <a:schemeClr val="dk1"/>
                </a:solidFill>
                <a:latin typeface="Times New Roman"/>
                <a:ea typeface="Times New Roman"/>
                <a:cs typeface="Times New Roman"/>
                <a:sym typeface="Times New Roman"/>
              </a:rPr>
              <a:t>load</a:t>
            </a:r>
            <a:r>
              <a:rPr b="0" i="0" lang="en-US" sz="3000" u="none" cap="none" strike="noStrike">
                <a:solidFill>
                  <a:srgbClr val="548135"/>
                </a:solidFill>
                <a:latin typeface="Times New Roman"/>
                <a:ea typeface="Times New Roman"/>
                <a:cs typeface="Times New Roman"/>
                <a:sym typeface="Times New Roman"/>
              </a:rPr>
              <a:t> and </a:t>
            </a:r>
            <a:r>
              <a:rPr b="0" i="0" lang="en-US" sz="3000" u="none" cap="none" strike="noStrike">
                <a:solidFill>
                  <a:schemeClr val="dk1"/>
                </a:solidFill>
                <a:latin typeface="Times New Roman"/>
                <a:ea typeface="Times New Roman"/>
                <a:cs typeface="Times New Roman"/>
                <a:sym typeface="Times New Roman"/>
              </a:rPr>
              <a:t>store</a:t>
            </a:r>
            <a:r>
              <a:rPr b="0" i="0" lang="en-US" sz="3000" u="none" cap="none" strike="noStrike">
                <a:solidFill>
                  <a:srgbClr val="548135"/>
                </a:solidFill>
                <a:latin typeface="Times New Roman"/>
                <a:ea typeface="Times New Roman"/>
                <a:cs typeface="Times New Roman"/>
                <a:sym typeface="Times New Roman"/>
              </a:rPr>
              <a:t> the IDTR register, </a:t>
            </a:r>
            <a:r>
              <a:rPr b="0" i="0" lang="en-US" sz="2400" u="none" cap="none" strike="noStrike">
                <a:solidFill>
                  <a:srgbClr val="548135"/>
                </a:solidFill>
                <a:latin typeface="Times New Roman"/>
                <a:ea typeface="Times New Roman"/>
                <a:cs typeface="Times New Roman"/>
                <a:sym typeface="Times New Roman"/>
              </a:rPr>
              <a:t>respectively</a:t>
            </a:r>
            <a:endParaRPr/>
          </a:p>
        </p:txBody>
      </p:sp>
      <p:cxnSp>
        <p:nvCxnSpPr>
          <p:cNvPr id="2066" name="Google Shape;2066;p255"/>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067" name="Google Shape;2067;p25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068" name="Google Shape;2068;p25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069" name="Google Shape;2069;p25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3"/>
                                        </p:tgtEl>
                                        <p:attrNameLst>
                                          <p:attrName>style.visibility</p:attrName>
                                        </p:attrNameLst>
                                      </p:cBhvr>
                                      <p:to>
                                        <p:strVal val="visible"/>
                                      </p:to>
                                    </p:set>
                                    <p:animEffect filter="fade" transition="in">
                                      <p:cBhvr>
                                        <p:cTn dur="1000"/>
                                        <p:tgtEl>
                                          <p:spTgt spid="20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4"/>
                                        </p:tgtEl>
                                        <p:attrNameLst>
                                          <p:attrName>style.visibility</p:attrName>
                                        </p:attrNameLst>
                                      </p:cBhvr>
                                      <p:to>
                                        <p:strVal val="visible"/>
                                      </p:to>
                                    </p:set>
                                    <p:animEffect filter="fade" transition="in">
                                      <p:cBhvr>
                                        <p:cTn dur="2000"/>
                                        <p:tgtEl>
                                          <p:spTgt spid="20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5"/>
                                        </p:tgtEl>
                                        <p:attrNameLst>
                                          <p:attrName>style.visibility</p:attrName>
                                        </p:attrNameLst>
                                      </p:cBhvr>
                                      <p:to>
                                        <p:strVal val="visible"/>
                                      </p:to>
                                    </p:set>
                                    <p:animEffect filter="fade" transition="in">
                                      <p:cBhvr>
                                        <p:cTn dur="2000"/>
                                        <p:tgtEl>
                                          <p:spTgt spid="20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3" name="Shape 2073"/>
        <p:cNvGrpSpPr/>
        <p:nvPr/>
      </p:nvGrpSpPr>
      <p:grpSpPr>
        <a:xfrm>
          <a:off x="0" y="0"/>
          <a:ext cx="0" cy="0"/>
          <a:chOff x="0" y="0"/>
          <a:chExt cx="0" cy="0"/>
        </a:xfrm>
      </p:grpSpPr>
      <p:sp>
        <p:nvSpPr>
          <p:cNvPr id="2074" name="Google Shape;2074;p256"/>
          <p:cNvSpPr txBox="1"/>
          <p:nvPr>
            <p:ph idx="1" type="body"/>
          </p:nvPr>
        </p:nvSpPr>
        <p:spPr>
          <a:xfrm>
            <a:off x="931549" y="969955"/>
            <a:ext cx="11138531" cy="5217809"/>
          </a:xfrm>
          <a:prstGeom prst="rect">
            <a:avLst/>
          </a:prstGeom>
          <a:solidFill>
            <a:srgbClr val="E1EFD8"/>
          </a:solidFill>
          <a:ln cap="flat" cmpd="sng" w="28575">
            <a:solidFill>
              <a:schemeClr val="dk1"/>
            </a:solidFill>
            <a:prstDash val="solid"/>
            <a:round/>
            <a:headEnd len="sm" w="sm" type="none"/>
            <a:tailEnd len="sm" w="sm" type="none"/>
          </a:ln>
        </p:spPr>
        <p:txBody>
          <a:bodyPr anchorCtr="0" anchor="t" bIns="45700" lIns="91425" spcFirstLastPara="1" rIns="91425" wrap="square" tIns="45700">
            <a:normAutofit fontScale="85000" lnSpcReduction="20000"/>
          </a:bodyPr>
          <a:lstStyle/>
          <a:p>
            <a:pPr indent="-228600" lvl="0" marL="228600" rtl="0" algn="just">
              <a:lnSpc>
                <a:spcPct val="150000"/>
              </a:lnSpc>
              <a:spcBef>
                <a:spcPts val="1000"/>
              </a:spcBef>
              <a:spcAft>
                <a:spcPts val="0"/>
              </a:spcAft>
              <a:buClr>
                <a:schemeClr val="dk1"/>
              </a:buClr>
              <a:buSzPct val="117647"/>
              <a:buChar char="•"/>
            </a:pPr>
            <a:r>
              <a:rPr b="1" lang="en-US">
                <a:solidFill>
                  <a:schemeClr val="accent2"/>
                </a:solidFill>
                <a:latin typeface="Times New Roman"/>
                <a:ea typeface="Times New Roman"/>
                <a:cs typeface="Times New Roman"/>
                <a:sym typeface="Times New Roman"/>
              </a:rPr>
              <a:t>The </a:t>
            </a:r>
            <a:r>
              <a:rPr b="1" lang="en-US">
                <a:latin typeface="Times New Roman"/>
                <a:ea typeface="Times New Roman"/>
                <a:cs typeface="Times New Roman"/>
                <a:sym typeface="Times New Roman"/>
              </a:rPr>
              <a:t>linear address </a:t>
            </a:r>
            <a:r>
              <a:rPr b="1" lang="en-US">
                <a:solidFill>
                  <a:schemeClr val="accent2"/>
                </a:solidFill>
                <a:latin typeface="Times New Roman"/>
                <a:ea typeface="Times New Roman"/>
                <a:cs typeface="Times New Roman"/>
                <a:sym typeface="Times New Roman"/>
              </a:rPr>
              <a:t>of the </a:t>
            </a:r>
            <a:r>
              <a:rPr b="1" lang="en-US">
                <a:solidFill>
                  <a:srgbClr val="C00000"/>
                </a:solidFill>
                <a:latin typeface="Times New Roman"/>
                <a:ea typeface="Times New Roman"/>
                <a:cs typeface="Times New Roman"/>
                <a:sym typeface="Times New Roman"/>
              </a:rPr>
              <a:t>LDT</a:t>
            </a:r>
            <a:r>
              <a:rPr b="1" lang="en-US">
                <a:solidFill>
                  <a:schemeClr val="accent2"/>
                </a:solidFill>
                <a:latin typeface="Times New Roman"/>
                <a:ea typeface="Times New Roman"/>
                <a:cs typeface="Times New Roman"/>
                <a:sym typeface="Times New Roman"/>
              </a:rPr>
              <a:t> is contained in the </a:t>
            </a:r>
            <a:r>
              <a:rPr b="1" lang="en-US">
                <a:solidFill>
                  <a:srgbClr val="BF9000"/>
                </a:solidFill>
                <a:latin typeface="Times New Roman"/>
                <a:ea typeface="Times New Roman"/>
                <a:cs typeface="Times New Roman"/>
                <a:sym typeface="Times New Roman"/>
              </a:rPr>
              <a:t>LDT register </a:t>
            </a:r>
            <a:r>
              <a:rPr b="1" lang="en-US">
                <a:solidFill>
                  <a:schemeClr val="accent2"/>
                </a:solidFill>
                <a:latin typeface="Times New Roman"/>
                <a:ea typeface="Times New Roman"/>
                <a:cs typeface="Times New Roman"/>
                <a:sym typeface="Times New Roman"/>
              </a:rPr>
              <a:t>(LDTR). </a:t>
            </a:r>
            <a:endParaRPr/>
          </a:p>
          <a:p>
            <a:pPr indent="-228600" lvl="0" marL="228600" rtl="0" algn="just">
              <a:lnSpc>
                <a:spcPct val="150000"/>
              </a:lnSpc>
              <a:spcBef>
                <a:spcPts val="1000"/>
              </a:spcBef>
              <a:spcAft>
                <a:spcPts val="0"/>
              </a:spcAft>
              <a:buClr>
                <a:schemeClr val="dk1"/>
              </a:buClr>
              <a:buSzPct val="117647"/>
              <a:buChar char="•"/>
            </a:pPr>
            <a:r>
              <a:rPr lang="en-US">
                <a:latin typeface="Times New Roman"/>
                <a:ea typeface="Times New Roman"/>
                <a:cs typeface="Times New Roman"/>
                <a:sym typeface="Times New Roman"/>
              </a:rPr>
              <a:t>LDT contain entries called </a:t>
            </a:r>
            <a:r>
              <a:rPr b="1" lang="en-US">
                <a:latin typeface="Times New Roman"/>
                <a:ea typeface="Times New Roman"/>
                <a:cs typeface="Times New Roman"/>
                <a:sym typeface="Times New Roman"/>
              </a:rPr>
              <a:t>segment descriptors </a:t>
            </a:r>
            <a:r>
              <a:rPr lang="en-US">
                <a:latin typeface="Times New Roman"/>
                <a:ea typeface="Times New Roman"/>
                <a:cs typeface="Times New Roman"/>
                <a:sym typeface="Times New Roman"/>
              </a:rPr>
              <a:t>which provides the </a:t>
            </a:r>
            <a:r>
              <a:rPr b="1" lang="en-US">
                <a:solidFill>
                  <a:srgbClr val="BF9000"/>
                </a:solidFill>
                <a:latin typeface="Times New Roman"/>
                <a:ea typeface="Times New Roman"/>
                <a:cs typeface="Times New Roman"/>
                <a:sym typeface="Times New Roman"/>
              </a:rPr>
              <a:t>base address </a:t>
            </a:r>
            <a:r>
              <a:rPr lang="en-US">
                <a:latin typeface="Times New Roman"/>
                <a:ea typeface="Times New Roman"/>
                <a:cs typeface="Times New Roman"/>
                <a:sym typeface="Times New Roman"/>
              </a:rPr>
              <a:t>of a </a:t>
            </a:r>
            <a:r>
              <a:rPr b="1" lang="en-US">
                <a:solidFill>
                  <a:srgbClr val="C00000"/>
                </a:solidFill>
                <a:latin typeface="Times New Roman"/>
                <a:ea typeface="Times New Roman"/>
                <a:cs typeface="Times New Roman"/>
                <a:sym typeface="Times New Roman"/>
              </a:rPr>
              <a:t>segment and access rights, type, and usage information.</a:t>
            </a:r>
            <a:endParaRPr/>
          </a:p>
          <a:p>
            <a:pPr indent="-228600" lvl="0" marL="228600" rtl="0" algn="just">
              <a:lnSpc>
                <a:spcPct val="150000"/>
              </a:lnSpc>
              <a:spcBef>
                <a:spcPts val="1000"/>
              </a:spcBef>
              <a:spcAft>
                <a:spcPts val="0"/>
              </a:spcAft>
              <a:buClr>
                <a:schemeClr val="dk1"/>
              </a:buClr>
              <a:buSzPct val="117647"/>
              <a:buChar char="•"/>
            </a:pPr>
            <a:r>
              <a:rPr b="1" lang="en-US">
                <a:solidFill>
                  <a:schemeClr val="accent2"/>
                </a:solidFill>
                <a:latin typeface="Times New Roman"/>
                <a:ea typeface="Times New Roman"/>
                <a:cs typeface="Times New Roman"/>
                <a:sym typeface="Times New Roman"/>
              </a:rPr>
              <a:t>LDTR register holds the </a:t>
            </a:r>
            <a:r>
              <a:rPr b="1" lang="en-US">
                <a:solidFill>
                  <a:srgbClr val="C00000"/>
                </a:solidFill>
                <a:latin typeface="Times New Roman"/>
                <a:ea typeface="Times New Roman"/>
                <a:cs typeface="Times New Roman"/>
                <a:sym typeface="Times New Roman"/>
              </a:rPr>
              <a:t>16-bit segment selector</a:t>
            </a:r>
            <a:r>
              <a:rPr b="1" lang="en-US">
                <a:solidFill>
                  <a:schemeClr val="accent2"/>
                </a:solidFill>
                <a:latin typeface="Times New Roman"/>
                <a:ea typeface="Times New Roman"/>
                <a:cs typeface="Times New Roman"/>
                <a:sym typeface="Times New Roman"/>
              </a:rPr>
              <a:t>, </a:t>
            </a:r>
            <a:r>
              <a:rPr b="1" lang="en-US">
                <a:latin typeface="Times New Roman"/>
                <a:ea typeface="Times New Roman"/>
                <a:cs typeface="Times New Roman"/>
                <a:sym typeface="Times New Roman"/>
              </a:rPr>
              <a:t>32-bit base address</a:t>
            </a:r>
            <a:r>
              <a:rPr b="1" lang="en-US">
                <a:solidFill>
                  <a:schemeClr val="accent2"/>
                </a:solidFill>
                <a:latin typeface="Times New Roman"/>
                <a:ea typeface="Times New Roman"/>
                <a:cs typeface="Times New Roman"/>
                <a:sym typeface="Times New Roman"/>
              </a:rPr>
              <a:t>, </a:t>
            </a:r>
            <a:r>
              <a:rPr b="1" lang="en-US">
                <a:solidFill>
                  <a:srgbClr val="2F5496"/>
                </a:solidFill>
                <a:latin typeface="Times New Roman"/>
                <a:ea typeface="Times New Roman"/>
                <a:cs typeface="Times New Roman"/>
                <a:sym typeface="Times New Roman"/>
              </a:rPr>
              <a:t>16-bit segment limit</a:t>
            </a:r>
            <a:r>
              <a:rPr b="1" lang="en-US">
                <a:solidFill>
                  <a:schemeClr val="accent2"/>
                </a:solidFill>
                <a:latin typeface="Times New Roman"/>
                <a:ea typeface="Times New Roman"/>
                <a:cs typeface="Times New Roman"/>
                <a:sym typeface="Times New Roman"/>
              </a:rPr>
              <a:t>, and </a:t>
            </a:r>
            <a:r>
              <a:rPr b="1" lang="en-US">
                <a:solidFill>
                  <a:srgbClr val="002060"/>
                </a:solidFill>
                <a:latin typeface="Times New Roman"/>
                <a:ea typeface="Times New Roman"/>
                <a:cs typeface="Times New Roman"/>
                <a:sym typeface="Times New Roman"/>
              </a:rPr>
              <a:t>descriptor attributes for the LDT</a:t>
            </a:r>
            <a:r>
              <a:rPr b="1" lang="en-US">
                <a:solidFill>
                  <a:schemeClr val="accent2"/>
                </a:solidFill>
                <a:latin typeface="Times New Roman"/>
                <a:ea typeface="Times New Roman"/>
                <a:cs typeface="Times New Roman"/>
                <a:sym typeface="Times New Roman"/>
              </a:rPr>
              <a:t>.</a:t>
            </a:r>
            <a:endParaRPr/>
          </a:p>
          <a:p>
            <a:pPr indent="-228600" lvl="0" marL="228600" rtl="0" algn="just">
              <a:lnSpc>
                <a:spcPct val="150000"/>
              </a:lnSpc>
              <a:spcBef>
                <a:spcPts val="1000"/>
              </a:spcBef>
              <a:spcAft>
                <a:spcPts val="0"/>
              </a:spcAft>
              <a:buClr>
                <a:schemeClr val="dk1"/>
              </a:buClr>
              <a:buSzPct val="117647"/>
              <a:buChar char="•"/>
            </a:pPr>
            <a:r>
              <a:rPr b="1" lang="en-US">
                <a:solidFill>
                  <a:srgbClr val="C00000"/>
                </a:solidFill>
                <a:latin typeface="Times New Roman"/>
                <a:ea typeface="Times New Roman"/>
                <a:cs typeface="Times New Roman"/>
                <a:sym typeface="Times New Roman"/>
              </a:rPr>
              <a:t>Base address specifies </a:t>
            </a:r>
            <a:r>
              <a:rPr lang="en-US">
                <a:latin typeface="Times New Roman"/>
                <a:ea typeface="Times New Roman"/>
                <a:cs typeface="Times New Roman"/>
                <a:sym typeface="Times New Roman"/>
              </a:rPr>
              <a:t>the </a:t>
            </a:r>
            <a:r>
              <a:rPr b="1" lang="en-US">
                <a:latin typeface="Times New Roman"/>
                <a:ea typeface="Times New Roman"/>
                <a:cs typeface="Times New Roman"/>
                <a:sym typeface="Times New Roman"/>
              </a:rPr>
              <a:t>linear address </a:t>
            </a:r>
            <a:r>
              <a:rPr lang="en-US">
                <a:latin typeface="Times New Roman"/>
                <a:ea typeface="Times New Roman"/>
                <a:cs typeface="Times New Roman"/>
                <a:sym typeface="Times New Roman"/>
              </a:rPr>
              <a:t>of </a:t>
            </a:r>
            <a:r>
              <a:rPr b="1" lang="en-US">
                <a:solidFill>
                  <a:srgbClr val="00B0F0"/>
                </a:solidFill>
                <a:latin typeface="Times New Roman"/>
                <a:ea typeface="Times New Roman"/>
                <a:cs typeface="Times New Roman"/>
                <a:sym typeface="Times New Roman"/>
              </a:rPr>
              <a:t>byte 0</a:t>
            </a:r>
            <a:r>
              <a:rPr lang="en-US">
                <a:latin typeface="Times New Roman"/>
                <a:ea typeface="Times New Roman"/>
                <a:cs typeface="Times New Roman"/>
                <a:sym typeface="Times New Roman"/>
              </a:rPr>
              <a:t> of the LDT segment. The </a:t>
            </a:r>
            <a:r>
              <a:rPr b="1" lang="en-US">
                <a:latin typeface="Times New Roman"/>
                <a:ea typeface="Times New Roman"/>
                <a:cs typeface="Times New Roman"/>
                <a:sym typeface="Times New Roman"/>
              </a:rPr>
              <a:t>segment limit</a:t>
            </a:r>
            <a:r>
              <a:rPr lang="en-US">
                <a:latin typeface="Times New Roman"/>
                <a:ea typeface="Times New Roman"/>
                <a:cs typeface="Times New Roman"/>
                <a:sym typeface="Times New Roman"/>
              </a:rPr>
              <a:t> specifies </a:t>
            </a:r>
            <a:r>
              <a:rPr b="1" lang="en-US">
                <a:latin typeface="Times New Roman"/>
                <a:ea typeface="Times New Roman"/>
                <a:cs typeface="Times New Roman"/>
                <a:sym typeface="Times New Roman"/>
              </a:rPr>
              <a:t>the number of bytes in the segment</a:t>
            </a:r>
            <a:r>
              <a:rPr lang="en-US">
                <a:latin typeface="Times New Roman"/>
                <a:ea typeface="Times New Roman"/>
                <a:cs typeface="Times New Roman"/>
                <a:sym typeface="Times New Roman"/>
              </a:rPr>
              <a:t>. </a:t>
            </a:r>
            <a:endParaRPr/>
          </a:p>
          <a:p>
            <a:pPr indent="-228600" lvl="0" marL="228600" rtl="0" algn="just">
              <a:lnSpc>
                <a:spcPct val="150000"/>
              </a:lnSpc>
              <a:spcBef>
                <a:spcPts val="1000"/>
              </a:spcBef>
              <a:spcAft>
                <a:spcPts val="0"/>
              </a:spcAft>
              <a:buClr>
                <a:schemeClr val="dk1"/>
              </a:buClr>
              <a:buSzPct val="117647"/>
              <a:buChar char="•"/>
            </a:pPr>
            <a:r>
              <a:rPr b="1" lang="en-US">
                <a:solidFill>
                  <a:srgbClr val="C00000"/>
                </a:solidFill>
                <a:latin typeface="Times New Roman"/>
                <a:ea typeface="Times New Roman"/>
                <a:cs typeface="Times New Roman"/>
                <a:sym typeface="Times New Roman"/>
              </a:rPr>
              <a:t>LLDT</a:t>
            </a:r>
            <a:r>
              <a:rPr b="1" lang="en-US">
                <a:solidFill>
                  <a:schemeClr val="accent2"/>
                </a:solidFill>
                <a:latin typeface="Times New Roman"/>
                <a:ea typeface="Times New Roman"/>
                <a:cs typeface="Times New Roman"/>
                <a:sym typeface="Times New Roman"/>
              </a:rPr>
              <a:t> and </a:t>
            </a:r>
            <a:r>
              <a:rPr b="1" lang="en-US">
                <a:solidFill>
                  <a:srgbClr val="C00000"/>
                </a:solidFill>
                <a:latin typeface="Times New Roman"/>
                <a:ea typeface="Times New Roman"/>
                <a:cs typeface="Times New Roman"/>
                <a:sym typeface="Times New Roman"/>
              </a:rPr>
              <a:t>SLDT</a:t>
            </a:r>
            <a:r>
              <a:rPr b="1" lang="en-US">
                <a:solidFill>
                  <a:schemeClr val="accent2"/>
                </a:solidFill>
                <a:latin typeface="Times New Roman"/>
                <a:ea typeface="Times New Roman"/>
                <a:cs typeface="Times New Roman"/>
                <a:sym typeface="Times New Roman"/>
              </a:rPr>
              <a:t> </a:t>
            </a:r>
            <a:r>
              <a:rPr b="1" lang="en-US">
                <a:latin typeface="Times New Roman"/>
                <a:ea typeface="Times New Roman"/>
                <a:cs typeface="Times New Roman"/>
                <a:sym typeface="Times New Roman"/>
              </a:rPr>
              <a:t>instructions</a:t>
            </a:r>
            <a:r>
              <a:rPr b="1" lang="en-US">
                <a:solidFill>
                  <a:schemeClr val="accent2"/>
                </a:solidFill>
                <a:latin typeface="Times New Roman"/>
                <a:ea typeface="Times New Roman"/>
                <a:cs typeface="Times New Roman"/>
                <a:sym typeface="Times New Roman"/>
              </a:rPr>
              <a:t> </a:t>
            </a:r>
            <a:r>
              <a:rPr b="1" lang="en-US">
                <a:solidFill>
                  <a:srgbClr val="385623"/>
                </a:solidFill>
                <a:latin typeface="Times New Roman"/>
                <a:ea typeface="Times New Roman"/>
                <a:cs typeface="Times New Roman"/>
                <a:sym typeface="Times New Roman"/>
              </a:rPr>
              <a:t>load</a:t>
            </a:r>
            <a:r>
              <a:rPr b="1" lang="en-US">
                <a:solidFill>
                  <a:schemeClr val="accent2"/>
                </a:solidFill>
                <a:latin typeface="Times New Roman"/>
                <a:ea typeface="Times New Roman"/>
                <a:cs typeface="Times New Roman"/>
                <a:sym typeface="Times New Roman"/>
              </a:rPr>
              <a:t> and </a:t>
            </a:r>
            <a:r>
              <a:rPr b="1" lang="en-US">
                <a:solidFill>
                  <a:srgbClr val="385623"/>
                </a:solidFill>
                <a:latin typeface="Times New Roman"/>
                <a:ea typeface="Times New Roman"/>
                <a:cs typeface="Times New Roman"/>
                <a:sym typeface="Times New Roman"/>
              </a:rPr>
              <a:t>store</a:t>
            </a:r>
            <a:r>
              <a:rPr b="1" lang="en-US">
                <a:solidFill>
                  <a:schemeClr val="accent2"/>
                </a:solidFill>
                <a:latin typeface="Times New Roman"/>
                <a:ea typeface="Times New Roman"/>
                <a:cs typeface="Times New Roman"/>
                <a:sym typeface="Times New Roman"/>
              </a:rPr>
              <a:t> the segment selector part of the LDTR register.</a:t>
            </a:r>
            <a:endParaRPr>
              <a:latin typeface="Times New Roman"/>
              <a:ea typeface="Times New Roman"/>
              <a:cs typeface="Times New Roman"/>
              <a:sym typeface="Times New Roman"/>
            </a:endParaRPr>
          </a:p>
        </p:txBody>
      </p:sp>
      <p:sp>
        <p:nvSpPr>
          <p:cNvPr id="2075" name="Google Shape;2075;p256"/>
          <p:cNvSpPr txBox="1"/>
          <p:nvPr>
            <p:ph type="title"/>
          </p:nvPr>
        </p:nvSpPr>
        <p:spPr>
          <a:xfrm>
            <a:off x="4904971" y="252080"/>
            <a:ext cx="493221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2501BF"/>
                </a:solidFill>
                <a:latin typeface="Times New Roman"/>
                <a:ea typeface="Times New Roman"/>
                <a:cs typeface="Times New Roman"/>
                <a:sym typeface="Times New Roman"/>
              </a:rPr>
              <a:t>LDTR</a:t>
            </a:r>
            <a:endParaRPr b="1">
              <a:solidFill>
                <a:srgbClr val="2501BF"/>
              </a:solidFill>
              <a:latin typeface="Times New Roman"/>
              <a:ea typeface="Times New Roman"/>
              <a:cs typeface="Times New Roman"/>
              <a:sym typeface="Times New Roman"/>
            </a:endParaRPr>
          </a:p>
        </p:txBody>
      </p:sp>
      <p:pic>
        <p:nvPicPr>
          <p:cNvPr id="2076" name="Google Shape;2076;p256"/>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077" name="Google Shape;2077;p25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078" name="Google Shape;2078;p25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079" name="Google Shape;2079;p256"/>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2080" name="Google Shape;2080;p256"/>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081" name="Google Shape;2081;p25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082" name="Google Shape;2082;p25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083" name="Google Shape;2083;p25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4">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7" name="Shape 2087"/>
        <p:cNvGrpSpPr/>
        <p:nvPr/>
      </p:nvGrpSpPr>
      <p:grpSpPr>
        <a:xfrm>
          <a:off x="0" y="0"/>
          <a:ext cx="0" cy="0"/>
          <a:chOff x="0" y="0"/>
          <a:chExt cx="0" cy="0"/>
        </a:xfrm>
      </p:grpSpPr>
      <p:sp>
        <p:nvSpPr>
          <p:cNvPr id="2088" name="Google Shape;2088;p257"/>
          <p:cNvSpPr txBox="1"/>
          <p:nvPr>
            <p:ph idx="1" type="body"/>
          </p:nvPr>
        </p:nvSpPr>
        <p:spPr>
          <a:xfrm>
            <a:off x="838200" y="1003259"/>
            <a:ext cx="11114314" cy="5107353"/>
          </a:xfrm>
          <a:prstGeom prst="rect">
            <a:avLst/>
          </a:prstGeom>
          <a:solidFill>
            <a:srgbClr val="FFF2CC"/>
          </a:solidFill>
          <a:ln cap="flat" cmpd="sng" w="1905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228600" lvl="0" marL="228600" rtl="0" algn="just">
              <a:lnSpc>
                <a:spcPct val="90000"/>
              </a:lnSpc>
              <a:spcBef>
                <a:spcPts val="1000"/>
              </a:spcBef>
              <a:spcAft>
                <a:spcPts val="0"/>
              </a:spcAft>
              <a:buClr>
                <a:schemeClr val="dk1"/>
              </a:buClr>
              <a:buSzPts val="3200"/>
              <a:buChar char="•"/>
            </a:pPr>
            <a:r>
              <a:rPr b="1" lang="en-US" sz="3200">
                <a:solidFill>
                  <a:schemeClr val="accent2"/>
                </a:solidFill>
                <a:latin typeface="Times New Roman"/>
                <a:ea typeface="Times New Roman"/>
                <a:cs typeface="Times New Roman"/>
                <a:sym typeface="Times New Roman"/>
              </a:rPr>
              <a:t>Task register holds </a:t>
            </a:r>
            <a:endParaRPr/>
          </a:p>
          <a:p>
            <a:pPr indent="-342900" lvl="1" marL="914400" rtl="0" algn="just">
              <a:lnSpc>
                <a:spcPct val="90000"/>
              </a:lnSpc>
              <a:spcBef>
                <a:spcPts val="1000"/>
              </a:spcBef>
              <a:spcAft>
                <a:spcPts val="0"/>
              </a:spcAft>
              <a:buClr>
                <a:schemeClr val="dk1"/>
              </a:buClr>
              <a:buSzPts val="3200"/>
              <a:buChar char="•"/>
            </a:pPr>
            <a:r>
              <a:rPr b="1" lang="en-US" sz="3200">
                <a:solidFill>
                  <a:srgbClr val="385623"/>
                </a:solidFill>
                <a:latin typeface="Times New Roman"/>
                <a:ea typeface="Times New Roman"/>
                <a:cs typeface="Times New Roman"/>
                <a:sym typeface="Times New Roman"/>
              </a:rPr>
              <a:t>16-bit</a:t>
            </a:r>
            <a:r>
              <a:rPr lang="en-US" sz="3200">
                <a:solidFill>
                  <a:srgbClr val="548135"/>
                </a:solidFill>
                <a:latin typeface="Times New Roman"/>
                <a:ea typeface="Times New Roman"/>
                <a:cs typeface="Times New Roman"/>
                <a:sym typeface="Times New Roman"/>
              </a:rPr>
              <a:t> segment selector</a:t>
            </a:r>
            <a:endParaRPr/>
          </a:p>
          <a:p>
            <a:pPr indent="-342900" lvl="1" marL="914400" rtl="0" algn="just">
              <a:lnSpc>
                <a:spcPct val="90000"/>
              </a:lnSpc>
              <a:spcBef>
                <a:spcPts val="1000"/>
              </a:spcBef>
              <a:spcAft>
                <a:spcPts val="0"/>
              </a:spcAft>
              <a:buClr>
                <a:schemeClr val="dk1"/>
              </a:buClr>
              <a:buSzPts val="3200"/>
              <a:buChar char="•"/>
            </a:pPr>
            <a:r>
              <a:rPr b="1" lang="en-US" sz="3200">
                <a:solidFill>
                  <a:srgbClr val="385623"/>
                </a:solidFill>
                <a:latin typeface="Times New Roman"/>
                <a:ea typeface="Times New Roman"/>
                <a:cs typeface="Times New Roman"/>
                <a:sym typeface="Times New Roman"/>
              </a:rPr>
              <a:t>32-bit</a:t>
            </a:r>
            <a:r>
              <a:rPr lang="en-US" sz="3200">
                <a:solidFill>
                  <a:srgbClr val="548135"/>
                </a:solidFill>
                <a:latin typeface="Times New Roman"/>
                <a:ea typeface="Times New Roman"/>
                <a:cs typeface="Times New Roman"/>
                <a:sym typeface="Times New Roman"/>
              </a:rPr>
              <a:t> base address</a:t>
            </a:r>
            <a:endParaRPr/>
          </a:p>
          <a:p>
            <a:pPr indent="-342900" lvl="1" marL="914400" rtl="0" algn="just">
              <a:lnSpc>
                <a:spcPct val="90000"/>
              </a:lnSpc>
              <a:spcBef>
                <a:spcPts val="1000"/>
              </a:spcBef>
              <a:spcAft>
                <a:spcPts val="0"/>
              </a:spcAft>
              <a:buClr>
                <a:schemeClr val="dk1"/>
              </a:buClr>
              <a:buSzPts val="3200"/>
              <a:buChar char="•"/>
            </a:pPr>
            <a:r>
              <a:rPr b="1" lang="en-US" sz="3200">
                <a:solidFill>
                  <a:srgbClr val="385623"/>
                </a:solidFill>
                <a:latin typeface="Times New Roman"/>
                <a:ea typeface="Times New Roman"/>
                <a:cs typeface="Times New Roman"/>
                <a:sym typeface="Times New Roman"/>
              </a:rPr>
              <a:t>16-bit</a:t>
            </a:r>
            <a:r>
              <a:rPr lang="en-US" sz="3200">
                <a:solidFill>
                  <a:srgbClr val="548135"/>
                </a:solidFill>
                <a:latin typeface="Times New Roman"/>
                <a:ea typeface="Times New Roman"/>
                <a:cs typeface="Times New Roman"/>
                <a:sym typeface="Times New Roman"/>
              </a:rPr>
              <a:t> segment limit, </a:t>
            </a:r>
            <a:endParaRPr/>
          </a:p>
          <a:p>
            <a:pPr indent="-342900" lvl="1" marL="914400" rtl="0" algn="just">
              <a:lnSpc>
                <a:spcPct val="90000"/>
              </a:lnSpc>
              <a:spcBef>
                <a:spcPts val="1000"/>
              </a:spcBef>
              <a:spcAft>
                <a:spcPts val="0"/>
              </a:spcAft>
              <a:buClr>
                <a:schemeClr val="dk1"/>
              </a:buClr>
              <a:buSzPts val="3200"/>
              <a:buChar char="•"/>
            </a:pPr>
            <a:r>
              <a:rPr lang="en-US" sz="3200">
                <a:solidFill>
                  <a:srgbClr val="548135"/>
                </a:solidFill>
                <a:latin typeface="Times New Roman"/>
                <a:ea typeface="Times New Roman"/>
                <a:cs typeface="Times New Roman"/>
                <a:sym typeface="Times New Roman"/>
              </a:rPr>
              <a:t>Descriptor attributes for the </a:t>
            </a:r>
            <a:r>
              <a:rPr b="1" lang="en-US" sz="3200">
                <a:solidFill>
                  <a:srgbClr val="548135"/>
                </a:solidFill>
                <a:latin typeface="Times New Roman"/>
                <a:ea typeface="Times New Roman"/>
                <a:cs typeface="Times New Roman"/>
                <a:sym typeface="Times New Roman"/>
              </a:rPr>
              <a:t>TSS</a:t>
            </a:r>
            <a:r>
              <a:rPr lang="en-US" sz="3200">
                <a:solidFill>
                  <a:srgbClr val="548135"/>
                </a:solidFill>
                <a:latin typeface="Times New Roman"/>
                <a:ea typeface="Times New Roman"/>
                <a:cs typeface="Times New Roman"/>
                <a:sym typeface="Times New Roman"/>
              </a:rPr>
              <a:t> of the current task. </a:t>
            </a:r>
            <a:endParaRPr/>
          </a:p>
          <a:p>
            <a:pPr indent="-228600" lvl="0" marL="228600" rtl="0" algn="just">
              <a:lnSpc>
                <a:spcPct val="90000"/>
              </a:lnSpc>
              <a:spcBef>
                <a:spcPts val="1000"/>
              </a:spcBef>
              <a:spcAft>
                <a:spcPts val="0"/>
              </a:spcAft>
              <a:buClr>
                <a:schemeClr val="dk1"/>
              </a:buClr>
              <a:buSzPts val="3200"/>
              <a:buChar char="•"/>
            </a:pPr>
            <a:r>
              <a:rPr b="1" lang="en-US" sz="3200">
                <a:solidFill>
                  <a:srgbClr val="385623"/>
                </a:solidFill>
                <a:latin typeface="Times New Roman"/>
                <a:ea typeface="Times New Roman"/>
                <a:cs typeface="Times New Roman"/>
                <a:sym typeface="Times New Roman"/>
              </a:rPr>
              <a:t>Base address </a:t>
            </a:r>
            <a:r>
              <a:rPr lang="en-US" sz="3200">
                <a:solidFill>
                  <a:srgbClr val="0070C0"/>
                </a:solidFill>
                <a:latin typeface="Times New Roman"/>
                <a:ea typeface="Times New Roman"/>
                <a:cs typeface="Times New Roman"/>
                <a:sym typeface="Times New Roman"/>
              </a:rPr>
              <a:t>specifies the linear address of </a:t>
            </a:r>
            <a:r>
              <a:rPr b="1" lang="en-US" sz="3200">
                <a:solidFill>
                  <a:srgbClr val="0070C0"/>
                </a:solidFill>
                <a:latin typeface="Times New Roman"/>
                <a:ea typeface="Times New Roman"/>
                <a:cs typeface="Times New Roman"/>
                <a:sym typeface="Times New Roman"/>
              </a:rPr>
              <a:t>byte 0</a:t>
            </a:r>
            <a:r>
              <a:rPr lang="en-US" sz="3200">
                <a:solidFill>
                  <a:srgbClr val="0070C0"/>
                </a:solidFill>
                <a:latin typeface="Times New Roman"/>
                <a:ea typeface="Times New Roman"/>
                <a:cs typeface="Times New Roman"/>
                <a:sym typeface="Times New Roman"/>
              </a:rPr>
              <a:t> of the </a:t>
            </a:r>
            <a:r>
              <a:rPr b="1" lang="en-US" sz="3200">
                <a:solidFill>
                  <a:srgbClr val="0070C0"/>
                </a:solidFill>
                <a:latin typeface="Times New Roman"/>
                <a:ea typeface="Times New Roman"/>
                <a:cs typeface="Times New Roman"/>
                <a:sym typeface="Times New Roman"/>
              </a:rPr>
              <a:t>TSS</a:t>
            </a:r>
            <a:endParaRPr/>
          </a:p>
          <a:p>
            <a:pPr indent="-228600" lvl="0" marL="228600" rtl="0" algn="just">
              <a:lnSpc>
                <a:spcPct val="90000"/>
              </a:lnSpc>
              <a:spcBef>
                <a:spcPts val="1000"/>
              </a:spcBef>
              <a:spcAft>
                <a:spcPts val="0"/>
              </a:spcAft>
              <a:buClr>
                <a:schemeClr val="dk1"/>
              </a:buClr>
              <a:buSzPts val="3200"/>
              <a:buChar char="•"/>
            </a:pPr>
            <a:r>
              <a:rPr b="1" lang="en-US" sz="3200">
                <a:solidFill>
                  <a:srgbClr val="0070C0"/>
                </a:solidFill>
                <a:latin typeface="Times New Roman"/>
                <a:ea typeface="Times New Roman"/>
                <a:cs typeface="Times New Roman"/>
                <a:sym typeface="Times New Roman"/>
              </a:rPr>
              <a:t>Segment limit </a:t>
            </a:r>
            <a:r>
              <a:rPr lang="en-US" sz="3200">
                <a:solidFill>
                  <a:srgbClr val="0070C0"/>
                </a:solidFill>
                <a:latin typeface="Times New Roman"/>
                <a:ea typeface="Times New Roman"/>
                <a:cs typeface="Times New Roman"/>
                <a:sym typeface="Times New Roman"/>
              </a:rPr>
              <a:t>specifies the </a:t>
            </a:r>
            <a:r>
              <a:rPr b="1" lang="en-US" sz="3200">
                <a:solidFill>
                  <a:srgbClr val="385623"/>
                </a:solidFill>
                <a:latin typeface="Times New Roman"/>
                <a:ea typeface="Times New Roman"/>
                <a:cs typeface="Times New Roman"/>
                <a:sym typeface="Times New Roman"/>
              </a:rPr>
              <a:t>number of bytes </a:t>
            </a:r>
            <a:r>
              <a:rPr lang="en-US" sz="3200">
                <a:solidFill>
                  <a:srgbClr val="0070C0"/>
                </a:solidFill>
                <a:latin typeface="Times New Roman"/>
                <a:ea typeface="Times New Roman"/>
                <a:cs typeface="Times New Roman"/>
                <a:sym typeface="Times New Roman"/>
              </a:rPr>
              <a:t>in the TSS.  </a:t>
            </a:r>
            <a:endParaRPr/>
          </a:p>
          <a:p>
            <a:pPr indent="-228600" lvl="0" marL="228600" rtl="0" algn="just">
              <a:lnSpc>
                <a:spcPct val="90000"/>
              </a:lnSpc>
              <a:spcBef>
                <a:spcPts val="1000"/>
              </a:spcBef>
              <a:spcAft>
                <a:spcPts val="0"/>
              </a:spcAft>
              <a:buClr>
                <a:schemeClr val="dk1"/>
              </a:buClr>
              <a:buSzPts val="3200"/>
              <a:buChar char="•"/>
            </a:pPr>
            <a:r>
              <a:rPr b="1" lang="en-US" sz="3200">
                <a:solidFill>
                  <a:srgbClr val="C00000"/>
                </a:solidFill>
                <a:latin typeface="Times New Roman"/>
                <a:ea typeface="Times New Roman"/>
                <a:cs typeface="Times New Roman"/>
                <a:sym typeface="Times New Roman"/>
              </a:rPr>
              <a:t>LTR</a:t>
            </a:r>
            <a:r>
              <a:rPr b="1" lang="en-US" sz="3200">
                <a:solidFill>
                  <a:schemeClr val="accent2"/>
                </a:solidFill>
                <a:latin typeface="Times New Roman"/>
                <a:ea typeface="Times New Roman"/>
                <a:cs typeface="Times New Roman"/>
                <a:sym typeface="Times New Roman"/>
              </a:rPr>
              <a:t> and </a:t>
            </a:r>
            <a:r>
              <a:rPr b="1" lang="en-US" sz="3200">
                <a:solidFill>
                  <a:srgbClr val="C00000"/>
                </a:solidFill>
                <a:latin typeface="Times New Roman"/>
                <a:ea typeface="Times New Roman"/>
                <a:cs typeface="Times New Roman"/>
                <a:sym typeface="Times New Roman"/>
              </a:rPr>
              <a:t>STR</a:t>
            </a:r>
            <a:r>
              <a:rPr b="1" lang="en-US" sz="3200">
                <a:solidFill>
                  <a:schemeClr val="accent2"/>
                </a:solidFill>
                <a:latin typeface="Times New Roman"/>
                <a:ea typeface="Times New Roman"/>
                <a:cs typeface="Times New Roman"/>
                <a:sym typeface="Times New Roman"/>
              </a:rPr>
              <a:t> instructions </a:t>
            </a:r>
            <a:r>
              <a:rPr b="1" lang="en-US" sz="3200">
                <a:latin typeface="Times New Roman"/>
                <a:ea typeface="Times New Roman"/>
                <a:cs typeface="Times New Roman"/>
                <a:sym typeface="Times New Roman"/>
              </a:rPr>
              <a:t>load</a:t>
            </a:r>
            <a:r>
              <a:rPr b="1" lang="en-US" sz="3200">
                <a:solidFill>
                  <a:schemeClr val="accent2"/>
                </a:solidFill>
                <a:latin typeface="Times New Roman"/>
                <a:ea typeface="Times New Roman"/>
                <a:cs typeface="Times New Roman"/>
                <a:sym typeface="Times New Roman"/>
              </a:rPr>
              <a:t> and </a:t>
            </a:r>
            <a:r>
              <a:rPr b="1" lang="en-US" sz="3200">
                <a:latin typeface="Times New Roman"/>
                <a:ea typeface="Times New Roman"/>
                <a:cs typeface="Times New Roman"/>
                <a:sym typeface="Times New Roman"/>
              </a:rPr>
              <a:t>store</a:t>
            </a:r>
            <a:r>
              <a:rPr b="1" lang="en-US" sz="3200">
                <a:solidFill>
                  <a:schemeClr val="accent2"/>
                </a:solidFill>
                <a:latin typeface="Times New Roman"/>
                <a:ea typeface="Times New Roman"/>
                <a:cs typeface="Times New Roman"/>
                <a:sym typeface="Times New Roman"/>
              </a:rPr>
              <a:t> the segment selector part of the </a:t>
            </a:r>
            <a:r>
              <a:rPr b="1" lang="en-US" sz="4000">
                <a:solidFill>
                  <a:schemeClr val="accent2"/>
                </a:solidFill>
                <a:latin typeface="Times New Roman"/>
                <a:ea typeface="Times New Roman"/>
                <a:cs typeface="Times New Roman"/>
                <a:sym typeface="Times New Roman"/>
              </a:rPr>
              <a:t>task register</a:t>
            </a:r>
            <a:endParaRPr b="1" sz="4000">
              <a:solidFill>
                <a:schemeClr val="accent2"/>
              </a:solidFill>
              <a:latin typeface="Times New Roman"/>
              <a:ea typeface="Times New Roman"/>
              <a:cs typeface="Times New Roman"/>
              <a:sym typeface="Times New Roman"/>
            </a:endParaRPr>
          </a:p>
        </p:txBody>
      </p:sp>
      <p:sp>
        <p:nvSpPr>
          <p:cNvPr id="2089" name="Google Shape;2089;p257"/>
          <p:cNvSpPr txBox="1"/>
          <p:nvPr>
            <p:ph type="title"/>
          </p:nvPr>
        </p:nvSpPr>
        <p:spPr>
          <a:xfrm>
            <a:off x="2037806" y="151594"/>
            <a:ext cx="6260275"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6600">
                <a:solidFill>
                  <a:srgbClr val="2501BF"/>
                </a:solidFill>
                <a:latin typeface="Times New Roman"/>
                <a:ea typeface="Times New Roman"/>
                <a:cs typeface="Times New Roman"/>
                <a:sym typeface="Times New Roman"/>
              </a:rPr>
              <a:t>Task Register </a:t>
            </a:r>
            <a:endParaRPr b="1" sz="6600">
              <a:solidFill>
                <a:srgbClr val="2501BF"/>
              </a:solidFill>
              <a:latin typeface="Times New Roman"/>
              <a:ea typeface="Times New Roman"/>
              <a:cs typeface="Times New Roman"/>
              <a:sym typeface="Times New Roman"/>
            </a:endParaRPr>
          </a:p>
        </p:txBody>
      </p:sp>
      <p:pic>
        <p:nvPicPr>
          <p:cNvPr id="2090" name="Google Shape;2090;p257"/>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091" name="Google Shape;2091;p25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092" name="Google Shape;2092;p25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093" name="Google Shape;2093;p257"/>
          <p:cNvSpPr txBox="1"/>
          <p:nvPr>
            <p:ph idx="11" type="ftr"/>
          </p:nvPr>
        </p:nvSpPr>
        <p:spPr>
          <a:xfrm>
            <a:off x="3180873" y="6448424"/>
            <a:ext cx="6315824"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2094" name="Google Shape;2094;p257"/>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095" name="Google Shape;2095;p25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096" name="Google Shape;2096;p25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097" name="Google Shape;2097;p25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088">
                                            <p:txEl>
                                              <p:pRg end="0" st="0"/>
                                            </p:txEl>
                                          </p:spTgt>
                                        </p:tgtEl>
                                        <p:attrNameLst>
                                          <p:attrName>style.visibility</p:attrName>
                                        </p:attrNameLst>
                                      </p:cBhvr>
                                      <p:to>
                                        <p:strVal val="visible"/>
                                      </p:to>
                                    </p:set>
                                    <p:anim calcmode="lin" valueType="num">
                                      <p:cBhvr additive="base">
                                        <p:cTn dur="500"/>
                                        <p:tgtEl>
                                          <p:spTgt spid="2088">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2088">
                                            <p:txEl>
                                              <p:pRg end="0" st="0"/>
                                            </p:txEl>
                                          </p:spTgt>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088">
                                            <p:txEl>
                                              <p:pRg end="1" st="1"/>
                                            </p:txEl>
                                          </p:spTgt>
                                        </p:tgtEl>
                                        <p:attrNameLst>
                                          <p:attrName>style.visibility</p:attrName>
                                        </p:attrNameLst>
                                      </p:cBhvr>
                                      <p:to>
                                        <p:strVal val="visible"/>
                                      </p:to>
                                    </p:set>
                                    <p:anim calcmode="lin" valueType="num">
                                      <p:cBhvr additive="base">
                                        <p:cTn dur="500"/>
                                        <p:tgtEl>
                                          <p:spTgt spid="2088">
                                            <p:txEl>
                                              <p:pRg end="1" st="1"/>
                                            </p:txEl>
                                          </p:spTgt>
                                        </p:tgtEl>
                                        <p:attrNameLst>
                                          <p:attrName>ppt_w</p:attrName>
                                        </p:attrNameLst>
                                      </p:cBhvr>
                                      <p:tavLst>
                                        <p:tav fmla="" tm="0">
                                          <p:val>
                                            <p:strVal val="0"/>
                                          </p:val>
                                        </p:tav>
                                        <p:tav fmla="" tm="100000">
                                          <p:val>
                                            <p:strVal val="#ppt_w"/>
                                          </p:val>
                                        </p:tav>
                                      </p:tavLst>
                                    </p:anim>
                                    <p:anim calcmode="lin" valueType="num">
                                      <p:cBhvr additive="base">
                                        <p:cTn dur="500"/>
                                        <p:tgtEl>
                                          <p:spTgt spid="2088">
                                            <p:txEl>
                                              <p:pRg end="1" st="1"/>
                                            </p:txEl>
                                          </p:spTgt>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088">
                                            <p:txEl>
                                              <p:pRg end="2" st="2"/>
                                            </p:txEl>
                                          </p:spTgt>
                                        </p:tgtEl>
                                        <p:attrNameLst>
                                          <p:attrName>style.visibility</p:attrName>
                                        </p:attrNameLst>
                                      </p:cBhvr>
                                      <p:to>
                                        <p:strVal val="visible"/>
                                      </p:to>
                                    </p:set>
                                    <p:anim calcmode="lin" valueType="num">
                                      <p:cBhvr additive="base">
                                        <p:cTn dur="500"/>
                                        <p:tgtEl>
                                          <p:spTgt spid="2088">
                                            <p:txEl>
                                              <p:pRg end="2" st="2"/>
                                            </p:txEl>
                                          </p:spTgt>
                                        </p:tgtEl>
                                        <p:attrNameLst>
                                          <p:attrName>ppt_w</p:attrName>
                                        </p:attrNameLst>
                                      </p:cBhvr>
                                      <p:tavLst>
                                        <p:tav fmla="" tm="0">
                                          <p:val>
                                            <p:strVal val="0"/>
                                          </p:val>
                                        </p:tav>
                                        <p:tav fmla="" tm="100000">
                                          <p:val>
                                            <p:strVal val="#ppt_w"/>
                                          </p:val>
                                        </p:tav>
                                      </p:tavLst>
                                    </p:anim>
                                    <p:anim calcmode="lin" valueType="num">
                                      <p:cBhvr additive="base">
                                        <p:cTn dur="500"/>
                                        <p:tgtEl>
                                          <p:spTgt spid="2088">
                                            <p:txEl>
                                              <p:pRg end="2" st="2"/>
                                            </p:txEl>
                                          </p:spTgt>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088">
                                            <p:txEl>
                                              <p:pRg end="3" st="3"/>
                                            </p:txEl>
                                          </p:spTgt>
                                        </p:tgtEl>
                                        <p:attrNameLst>
                                          <p:attrName>style.visibility</p:attrName>
                                        </p:attrNameLst>
                                      </p:cBhvr>
                                      <p:to>
                                        <p:strVal val="visible"/>
                                      </p:to>
                                    </p:set>
                                    <p:anim calcmode="lin" valueType="num">
                                      <p:cBhvr additive="base">
                                        <p:cTn dur="500"/>
                                        <p:tgtEl>
                                          <p:spTgt spid="2088">
                                            <p:txEl>
                                              <p:pRg end="3" st="3"/>
                                            </p:txEl>
                                          </p:spTgt>
                                        </p:tgtEl>
                                        <p:attrNameLst>
                                          <p:attrName>ppt_w</p:attrName>
                                        </p:attrNameLst>
                                      </p:cBhvr>
                                      <p:tavLst>
                                        <p:tav fmla="" tm="0">
                                          <p:val>
                                            <p:strVal val="0"/>
                                          </p:val>
                                        </p:tav>
                                        <p:tav fmla="" tm="100000">
                                          <p:val>
                                            <p:strVal val="#ppt_w"/>
                                          </p:val>
                                        </p:tav>
                                      </p:tavLst>
                                    </p:anim>
                                    <p:anim calcmode="lin" valueType="num">
                                      <p:cBhvr additive="base">
                                        <p:cTn dur="500"/>
                                        <p:tgtEl>
                                          <p:spTgt spid="2088">
                                            <p:txEl>
                                              <p:pRg end="3" st="3"/>
                                            </p:txEl>
                                          </p:spTgt>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088">
                                            <p:txEl>
                                              <p:pRg end="4" st="4"/>
                                            </p:txEl>
                                          </p:spTgt>
                                        </p:tgtEl>
                                        <p:attrNameLst>
                                          <p:attrName>style.visibility</p:attrName>
                                        </p:attrNameLst>
                                      </p:cBhvr>
                                      <p:to>
                                        <p:strVal val="visible"/>
                                      </p:to>
                                    </p:set>
                                    <p:anim calcmode="lin" valueType="num">
                                      <p:cBhvr additive="base">
                                        <p:cTn dur="500"/>
                                        <p:tgtEl>
                                          <p:spTgt spid="2088">
                                            <p:txEl>
                                              <p:pRg end="4" st="4"/>
                                            </p:txEl>
                                          </p:spTgt>
                                        </p:tgtEl>
                                        <p:attrNameLst>
                                          <p:attrName>ppt_w</p:attrName>
                                        </p:attrNameLst>
                                      </p:cBhvr>
                                      <p:tavLst>
                                        <p:tav fmla="" tm="0">
                                          <p:val>
                                            <p:strVal val="0"/>
                                          </p:val>
                                        </p:tav>
                                        <p:tav fmla="" tm="100000">
                                          <p:val>
                                            <p:strVal val="#ppt_w"/>
                                          </p:val>
                                        </p:tav>
                                      </p:tavLst>
                                    </p:anim>
                                    <p:anim calcmode="lin" valueType="num">
                                      <p:cBhvr additive="base">
                                        <p:cTn dur="500"/>
                                        <p:tgtEl>
                                          <p:spTgt spid="2088">
                                            <p:txEl>
                                              <p:pRg end="4" st="4"/>
                                            </p:txEl>
                                          </p:spTgt>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088">
                                            <p:txEl>
                                              <p:pRg end="5" st="5"/>
                                            </p:txEl>
                                          </p:spTgt>
                                        </p:tgtEl>
                                        <p:attrNameLst>
                                          <p:attrName>style.visibility</p:attrName>
                                        </p:attrNameLst>
                                      </p:cBhvr>
                                      <p:to>
                                        <p:strVal val="visible"/>
                                      </p:to>
                                    </p:set>
                                    <p:anim calcmode="lin" valueType="num">
                                      <p:cBhvr additive="base">
                                        <p:cTn dur="500"/>
                                        <p:tgtEl>
                                          <p:spTgt spid="2088">
                                            <p:txEl>
                                              <p:pRg end="5" st="5"/>
                                            </p:txEl>
                                          </p:spTgt>
                                        </p:tgtEl>
                                        <p:attrNameLst>
                                          <p:attrName>ppt_w</p:attrName>
                                        </p:attrNameLst>
                                      </p:cBhvr>
                                      <p:tavLst>
                                        <p:tav fmla="" tm="0">
                                          <p:val>
                                            <p:strVal val="0"/>
                                          </p:val>
                                        </p:tav>
                                        <p:tav fmla="" tm="100000">
                                          <p:val>
                                            <p:strVal val="#ppt_w"/>
                                          </p:val>
                                        </p:tav>
                                      </p:tavLst>
                                    </p:anim>
                                    <p:anim calcmode="lin" valueType="num">
                                      <p:cBhvr additive="base">
                                        <p:cTn dur="500"/>
                                        <p:tgtEl>
                                          <p:spTgt spid="2088">
                                            <p:txEl>
                                              <p:pRg end="5" st="5"/>
                                            </p:txEl>
                                          </p:spTgt>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088">
                                            <p:txEl>
                                              <p:pRg end="6" st="6"/>
                                            </p:txEl>
                                          </p:spTgt>
                                        </p:tgtEl>
                                        <p:attrNameLst>
                                          <p:attrName>style.visibility</p:attrName>
                                        </p:attrNameLst>
                                      </p:cBhvr>
                                      <p:to>
                                        <p:strVal val="visible"/>
                                      </p:to>
                                    </p:set>
                                    <p:anim calcmode="lin" valueType="num">
                                      <p:cBhvr additive="base">
                                        <p:cTn dur="500"/>
                                        <p:tgtEl>
                                          <p:spTgt spid="2088">
                                            <p:txEl>
                                              <p:pRg end="6" st="6"/>
                                            </p:txEl>
                                          </p:spTgt>
                                        </p:tgtEl>
                                        <p:attrNameLst>
                                          <p:attrName>ppt_w</p:attrName>
                                        </p:attrNameLst>
                                      </p:cBhvr>
                                      <p:tavLst>
                                        <p:tav fmla="" tm="0">
                                          <p:val>
                                            <p:strVal val="0"/>
                                          </p:val>
                                        </p:tav>
                                        <p:tav fmla="" tm="100000">
                                          <p:val>
                                            <p:strVal val="#ppt_w"/>
                                          </p:val>
                                        </p:tav>
                                      </p:tavLst>
                                    </p:anim>
                                    <p:anim calcmode="lin" valueType="num">
                                      <p:cBhvr additive="base">
                                        <p:cTn dur="500"/>
                                        <p:tgtEl>
                                          <p:spTgt spid="2088">
                                            <p:txEl>
                                              <p:pRg end="6" st="6"/>
                                            </p:txEl>
                                          </p:spTgt>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088">
                                            <p:txEl>
                                              <p:pRg end="7" st="7"/>
                                            </p:txEl>
                                          </p:spTgt>
                                        </p:tgtEl>
                                        <p:attrNameLst>
                                          <p:attrName>style.visibility</p:attrName>
                                        </p:attrNameLst>
                                      </p:cBhvr>
                                      <p:to>
                                        <p:strVal val="visible"/>
                                      </p:to>
                                    </p:set>
                                    <p:anim calcmode="lin" valueType="num">
                                      <p:cBhvr additive="base">
                                        <p:cTn dur="500"/>
                                        <p:tgtEl>
                                          <p:spTgt spid="2088">
                                            <p:txEl>
                                              <p:pRg end="7" st="7"/>
                                            </p:txEl>
                                          </p:spTgt>
                                        </p:tgtEl>
                                        <p:attrNameLst>
                                          <p:attrName>ppt_w</p:attrName>
                                        </p:attrNameLst>
                                      </p:cBhvr>
                                      <p:tavLst>
                                        <p:tav fmla="" tm="0">
                                          <p:val>
                                            <p:strVal val="0"/>
                                          </p:val>
                                        </p:tav>
                                        <p:tav fmla="" tm="100000">
                                          <p:val>
                                            <p:strVal val="#ppt_w"/>
                                          </p:val>
                                        </p:tav>
                                      </p:tavLst>
                                    </p:anim>
                                    <p:anim calcmode="lin" valueType="num">
                                      <p:cBhvr additive="base">
                                        <p:cTn dur="500"/>
                                        <p:tgtEl>
                                          <p:spTgt spid="2088">
                                            <p:txEl>
                                              <p:pRg end="7" st="7"/>
                                            </p:txEl>
                                          </p:spTgt>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1" name="Shape 2101"/>
        <p:cNvGrpSpPr/>
        <p:nvPr/>
      </p:nvGrpSpPr>
      <p:grpSpPr>
        <a:xfrm>
          <a:off x="0" y="0"/>
          <a:ext cx="0" cy="0"/>
          <a:chOff x="0" y="0"/>
          <a:chExt cx="0" cy="0"/>
        </a:xfrm>
      </p:grpSpPr>
      <p:sp>
        <p:nvSpPr>
          <p:cNvPr id="2102" name="Google Shape;2102;p258"/>
          <p:cNvSpPr txBox="1"/>
          <p:nvPr>
            <p:ph type="title"/>
          </p:nvPr>
        </p:nvSpPr>
        <p:spPr>
          <a:xfrm>
            <a:off x="4084320" y="119864"/>
            <a:ext cx="5921829"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5400">
                <a:solidFill>
                  <a:srgbClr val="2501BF"/>
                </a:solidFill>
                <a:latin typeface="Times New Roman"/>
                <a:ea typeface="Times New Roman"/>
                <a:cs typeface="Times New Roman"/>
                <a:sym typeface="Times New Roman"/>
              </a:rPr>
              <a:t>Control Registers </a:t>
            </a:r>
            <a:endParaRPr b="1" sz="5400">
              <a:solidFill>
                <a:srgbClr val="2501BF"/>
              </a:solidFill>
              <a:latin typeface="Times New Roman"/>
              <a:ea typeface="Times New Roman"/>
              <a:cs typeface="Times New Roman"/>
              <a:sym typeface="Times New Roman"/>
            </a:endParaRPr>
          </a:p>
        </p:txBody>
      </p:sp>
      <p:pic>
        <p:nvPicPr>
          <p:cNvPr id="2103" name="Google Shape;2103;p258"/>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104" name="Google Shape;2104;p25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105" name="Google Shape;2105;p25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106" name="Google Shape;2106;p258"/>
          <p:cNvSpPr txBox="1"/>
          <p:nvPr>
            <p:ph idx="11" type="ftr"/>
          </p:nvPr>
        </p:nvSpPr>
        <p:spPr>
          <a:xfrm>
            <a:off x="3907835" y="6448767"/>
            <a:ext cx="5050971"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2107" name="Google Shape;2107;p258"/>
          <p:cNvPicPr preferRelativeResize="0"/>
          <p:nvPr>
            <p:ph idx="1" type="body"/>
          </p:nvPr>
        </p:nvPicPr>
        <p:blipFill rotWithShape="1">
          <a:blip r:embed="rId4">
            <a:alphaModFix/>
          </a:blip>
          <a:srcRect b="0" l="0" r="0" t="0"/>
          <a:stretch/>
        </p:blipFill>
        <p:spPr>
          <a:xfrm>
            <a:off x="4572875" y="1076325"/>
            <a:ext cx="7484141" cy="5072063"/>
          </a:xfrm>
          <a:prstGeom prst="rect">
            <a:avLst/>
          </a:prstGeom>
          <a:noFill/>
          <a:ln cap="flat" cmpd="sng" w="38100">
            <a:solidFill>
              <a:srgbClr val="2501BF"/>
            </a:solidFill>
            <a:prstDash val="solid"/>
            <a:round/>
            <a:headEnd len="sm" w="sm" type="none"/>
            <a:tailEnd len="sm" w="sm" type="none"/>
          </a:ln>
        </p:spPr>
      </p:pic>
      <p:sp>
        <p:nvSpPr>
          <p:cNvPr id="2108" name="Google Shape;2108;p258"/>
          <p:cNvSpPr/>
          <p:nvPr/>
        </p:nvSpPr>
        <p:spPr>
          <a:xfrm>
            <a:off x="838200" y="814199"/>
            <a:ext cx="3430905" cy="5469743"/>
          </a:xfrm>
          <a:prstGeom prst="round2DiagRect">
            <a:avLst>
              <a:gd fmla="val 16667" name="adj1"/>
              <a:gd fmla="val 0" name="adj2"/>
            </a:avLst>
          </a:prstGeom>
          <a:solidFill>
            <a:srgbClr val="FFF2CC"/>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3200" u="none" cap="none" strike="noStrike">
                <a:solidFill>
                  <a:srgbClr val="0070C0"/>
                </a:solidFill>
                <a:latin typeface="Times New Roman"/>
                <a:ea typeface="Times New Roman"/>
                <a:cs typeface="Times New Roman"/>
                <a:sym typeface="Times New Roman"/>
              </a:rPr>
              <a:t>Control Registers </a:t>
            </a:r>
            <a:r>
              <a:rPr b="1" i="0" lang="en-US" sz="3200" u="none" cap="none" strike="noStrike">
                <a:solidFill>
                  <a:schemeClr val="dk1"/>
                </a:solidFill>
                <a:latin typeface="Times New Roman"/>
                <a:ea typeface="Times New Roman"/>
                <a:cs typeface="Times New Roman"/>
                <a:sym typeface="Times New Roman"/>
              </a:rPr>
              <a:t>(CR0, CR1, CR2, CR3, and CR4) </a:t>
            </a:r>
            <a:r>
              <a:rPr b="1" i="0" lang="en-US" sz="3200" u="none" cap="none" strike="noStrike">
                <a:solidFill>
                  <a:srgbClr val="0070C0"/>
                </a:solidFill>
                <a:latin typeface="Times New Roman"/>
                <a:ea typeface="Times New Roman"/>
                <a:cs typeface="Times New Roman"/>
                <a:sym typeface="Times New Roman"/>
              </a:rPr>
              <a:t>determine </a:t>
            </a:r>
            <a:r>
              <a:rPr b="1" i="0" lang="en-US" sz="3200" u="none" cap="none" strike="noStrike">
                <a:solidFill>
                  <a:srgbClr val="C00000"/>
                </a:solidFill>
                <a:latin typeface="Times New Roman"/>
                <a:ea typeface="Times New Roman"/>
                <a:cs typeface="Times New Roman"/>
                <a:sym typeface="Times New Roman"/>
              </a:rPr>
              <a:t>operating mode </a:t>
            </a:r>
            <a:r>
              <a:rPr b="1" i="0" lang="en-US" sz="3200" u="none" cap="none" strike="noStrike">
                <a:solidFill>
                  <a:srgbClr val="0070C0"/>
                </a:solidFill>
                <a:latin typeface="Times New Roman"/>
                <a:ea typeface="Times New Roman"/>
                <a:cs typeface="Times New Roman"/>
                <a:sym typeface="Times New Roman"/>
              </a:rPr>
              <a:t>of the processor and the </a:t>
            </a:r>
            <a:r>
              <a:rPr b="1" i="0" lang="en-US" sz="3200" u="none" cap="none" strike="noStrike">
                <a:solidFill>
                  <a:schemeClr val="dk1"/>
                </a:solidFill>
                <a:latin typeface="Times New Roman"/>
                <a:ea typeface="Times New Roman"/>
                <a:cs typeface="Times New Roman"/>
                <a:sym typeface="Times New Roman"/>
              </a:rPr>
              <a:t>characteristics</a:t>
            </a:r>
            <a:r>
              <a:rPr b="1" i="0" lang="en-US" sz="3200" u="none" cap="none" strike="noStrike">
                <a:solidFill>
                  <a:srgbClr val="0070C0"/>
                </a:solidFill>
                <a:latin typeface="Times New Roman"/>
                <a:ea typeface="Times New Roman"/>
                <a:cs typeface="Times New Roman"/>
                <a:sym typeface="Times New Roman"/>
              </a:rPr>
              <a:t> of the currently executing task</a:t>
            </a:r>
            <a:endParaRPr b="1" i="0" sz="3200" u="none" cap="none" strike="noStrike">
              <a:solidFill>
                <a:srgbClr val="0070C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109" name="Google Shape;2109;p258"/>
          <p:cNvCxnSpPr/>
          <p:nvPr/>
        </p:nvCxnSpPr>
        <p:spPr>
          <a:xfrm flipH="1" rot="10800000">
            <a:off x="-10316" y="786490"/>
            <a:ext cx="12192000" cy="27709"/>
          </a:xfrm>
          <a:prstGeom prst="straightConnector1">
            <a:avLst/>
          </a:prstGeom>
          <a:noFill/>
          <a:ln cap="flat" cmpd="sng" w="9525">
            <a:solidFill>
              <a:srgbClr val="00B050"/>
            </a:solidFill>
            <a:prstDash val="solid"/>
            <a:round/>
            <a:headEnd len="sm" w="sm" type="none"/>
            <a:tailEnd len="sm" w="sm" type="none"/>
          </a:ln>
        </p:spPr>
      </p:cxnSp>
      <p:sp>
        <p:nvSpPr>
          <p:cNvPr id="2110" name="Google Shape;2110;p25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111" name="Google Shape;2111;p25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112" name="Google Shape;2112;p25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108"/>
                                        </p:tgtEl>
                                        <p:attrNameLst>
                                          <p:attrName>style.visibility</p:attrName>
                                        </p:attrNameLst>
                                      </p:cBhvr>
                                      <p:to>
                                        <p:strVal val="visible"/>
                                      </p:to>
                                    </p:set>
                                    <p:anim calcmode="lin" valueType="num">
                                      <p:cBhvr additive="base">
                                        <p:cTn dur="500"/>
                                        <p:tgtEl>
                                          <p:spTgt spid="2108"/>
                                        </p:tgtEl>
                                        <p:attrNameLst>
                                          <p:attrName>ppt_w</p:attrName>
                                        </p:attrNameLst>
                                      </p:cBhvr>
                                      <p:tavLst>
                                        <p:tav fmla="" tm="0">
                                          <p:val>
                                            <p:strVal val="0"/>
                                          </p:val>
                                        </p:tav>
                                        <p:tav fmla="" tm="100000">
                                          <p:val>
                                            <p:strVal val="#ppt_w"/>
                                          </p:val>
                                        </p:tav>
                                      </p:tavLst>
                                    </p:anim>
                                    <p:anim calcmode="lin" valueType="num">
                                      <p:cBhvr additive="base">
                                        <p:cTn dur="500"/>
                                        <p:tgtEl>
                                          <p:spTgt spid="2108"/>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107"/>
                                        </p:tgtEl>
                                        <p:attrNameLst>
                                          <p:attrName>style.visibility</p:attrName>
                                        </p:attrNameLst>
                                      </p:cBhvr>
                                      <p:to>
                                        <p:strVal val="visible"/>
                                      </p:to>
                                    </p:set>
                                    <p:anim calcmode="lin" valueType="num">
                                      <p:cBhvr additive="base">
                                        <p:cTn dur="500"/>
                                        <p:tgtEl>
                                          <p:spTgt spid="210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15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65" name="Google Shape;265;p15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66" name="Google Shape;266;p15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descr="What is Microprocessor – Types, Application, Evolution" id="267" name="Google Shape;267;p151"/>
          <p:cNvPicPr preferRelativeResize="0"/>
          <p:nvPr/>
        </p:nvPicPr>
        <p:blipFill rotWithShape="1">
          <a:blip r:embed="rId3">
            <a:alphaModFix/>
          </a:blip>
          <a:srcRect b="0" l="0" r="0" t="0"/>
          <a:stretch/>
        </p:blipFill>
        <p:spPr>
          <a:xfrm>
            <a:off x="152400" y="245340"/>
            <a:ext cx="6858000" cy="5903913"/>
          </a:xfrm>
          <a:prstGeom prst="rect">
            <a:avLst/>
          </a:prstGeom>
          <a:noFill/>
          <a:ln>
            <a:noFill/>
          </a:ln>
        </p:spPr>
      </p:pic>
      <p:pic>
        <p:nvPicPr>
          <p:cNvPr id="268" name="Google Shape;268;p151"/>
          <p:cNvPicPr preferRelativeResize="0"/>
          <p:nvPr/>
        </p:nvPicPr>
        <p:blipFill rotWithShape="1">
          <a:blip r:embed="rId4">
            <a:alphaModFix/>
          </a:blip>
          <a:srcRect b="0" l="0" r="0" t="0"/>
          <a:stretch/>
        </p:blipFill>
        <p:spPr>
          <a:xfrm>
            <a:off x="7010400" y="435005"/>
            <a:ext cx="4738254" cy="431336"/>
          </a:xfrm>
          <a:prstGeom prst="rect">
            <a:avLst/>
          </a:prstGeom>
          <a:noFill/>
          <a:ln>
            <a:noFill/>
          </a:ln>
        </p:spPr>
      </p:pic>
      <p:pic>
        <p:nvPicPr>
          <p:cNvPr id="269" name="Google Shape;269;p151"/>
          <p:cNvPicPr preferRelativeResize="0"/>
          <p:nvPr/>
        </p:nvPicPr>
        <p:blipFill rotWithShape="1">
          <a:blip r:embed="rId5">
            <a:alphaModFix/>
          </a:blip>
          <a:srcRect b="0" l="0" r="0" t="0"/>
          <a:stretch/>
        </p:blipFill>
        <p:spPr>
          <a:xfrm>
            <a:off x="7010400" y="963769"/>
            <a:ext cx="4738254" cy="574640"/>
          </a:xfrm>
          <a:prstGeom prst="rect">
            <a:avLst/>
          </a:prstGeom>
          <a:noFill/>
          <a:ln>
            <a:noFill/>
          </a:ln>
        </p:spPr>
      </p:pic>
      <p:pic>
        <p:nvPicPr>
          <p:cNvPr id="270" name="Google Shape;270;p151"/>
          <p:cNvPicPr preferRelativeResize="0"/>
          <p:nvPr/>
        </p:nvPicPr>
        <p:blipFill rotWithShape="1">
          <a:blip r:embed="rId6">
            <a:alphaModFix/>
          </a:blip>
          <a:srcRect b="0" l="0" r="0" t="0"/>
          <a:stretch/>
        </p:blipFill>
        <p:spPr>
          <a:xfrm>
            <a:off x="7008773" y="1648588"/>
            <a:ext cx="4741508" cy="662470"/>
          </a:xfrm>
          <a:prstGeom prst="rect">
            <a:avLst/>
          </a:prstGeom>
          <a:noFill/>
          <a:ln>
            <a:noFill/>
          </a:ln>
        </p:spPr>
      </p:pic>
      <p:pic>
        <p:nvPicPr>
          <p:cNvPr id="271" name="Google Shape;271;p151"/>
          <p:cNvPicPr preferRelativeResize="0"/>
          <p:nvPr/>
        </p:nvPicPr>
        <p:blipFill rotWithShape="1">
          <a:blip r:embed="rId7">
            <a:alphaModFix/>
          </a:blip>
          <a:srcRect b="0" l="0" r="0" t="0"/>
          <a:stretch/>
        </p:blipFill>
        <p:spPr>
          <a:xfrm>
            <a:off x="7010400" y="2361615"/>
            <a:ext cx="4738254" cy="621511"/>
          </a:xfrm>
          <a:prstGeom prst="rect">
            <a:avLst/>
          </a:prstGeom>
          <a:noFill/>
          <a:ln>
            <a:noFill/>
          </a:ln>
        </p:spPr>
      </p:pic>
      <p:pic>
        <p:nvPicPr>
          <p:cNvPr id="272" name="Google Shape;272;p151"/>
          <p:cNvPicPr preferRelativeResize="0"/>
          <p:nvPr/>
        </p:nvPicPr>
        <p:blipFill rotWithShape="1">
          <a:blip r:embed="rId8">
            <a:alphaModFix/>
          </a:blip>
          <a:srcRect b="0" l="0" r="0" t="0"/>
          <a:stretch/>
        </p:blipFill>
        <p:spPr>
          <a:xfrm>
            <a:off x="7008773" y="3014085"/>
            <a:ext cx="4738254" cy="456187"/>
          </a:xfrm>
          <a:prstGeom prst="rect">
            <a:avLst/>
          </a:prstGeom>
          <a:noFill/>
          <a:ln>
            <a:noFill/>
          </a:ln>
        </p:spPr>
      </p:pic>
      <p:pic>
        <p:nvPicPr>
          <p:cNvPr id="273" name="Google Shape;273;p151"/>
          <p:cNvPicPr preferRelativeResize="0"/>
          <p:nvPr/>
        </p:nvPicPr>
        <p:blipFill rotWithShape="1">
          <a:blip r:embed="rId9">
            <a:alphaModFix/>
          </a:blip>
          <a:srcRect b="0" l="0" r="0" t="0"/>
          <a:stretch/>
        </p:blipFill>
        <p:spPr>
          <a:xfrm>
            <a:off x="7008773" y="3524136"/>
            <a:ext cx="4738254" cy="459921"/>
          </a:xfrm>
          <a:prstGeom prst="rect">
            <a:avLst/>
          </a:prstGeom>
          <a:noFill/>
          <a:ln>
            <a:noFill/>
          </a:ln>
        </p:spPr>
      </p:pic>
      <p:pic>
        <p:nvPicPr>
          <p:cNvPr id="274" name="Google Shape;274;p151"/>
          <p:cNvPicPr preferRelativeResize="0"/>
          <p:nvPr/>
        </p:nvPicPr>
        <p:blipFill rotWithShape="1">
          <a:blip r:embed="rId10">
            <a:alphaModFix/>
          </a:blip>
          <a:srcRect b="0" l="0" r="0" t="0"/>
          <a:stretch/>
        </p:blipFill>
        <p:spPr>
          <a:xfrm>
            <a:off x="6770544" y="4300047"/>
            <a:ext cx="4779322" cy="383304"/>
          </a:xfrm>
          <a:prstGeom prst="rect">
            <a:avLst/>
          </a:prstGeom>
          <a:noFill/>
          <a:ln>
            <a:noFill/>
          </a:ln>
        </p:spPr>
      </p:pic>
      <p:pic>
        <p:nvPicPr>
          <p:cNvPr id="275" name="Google Shape;275;p151"/>
          <p:cNvPicPr preferRelativeResize="0"/>
          <p:nvPr/>
        </p:nvPicPr>
        <p:blipFill rotWithShape="1">
          <a:blip r:embed="rId11">
            <a:alphaModFix/>
          </a:blip>
          <a:srcRect b="0" l="0" r="0" t="0"/>
          <a:stretch/>
        </p:blipFill>
        <p:spPr>
          <a:xfrm>
            <a:off x="6677025" y="4738411"/>
            <a:ext cx="5070002" cy="365274"/>
          </a:xfrm>
          <a:prstGeom prst="rect">
            <a:avLst/>
          </a:prstGeom>
          <a:noFill/>
          <a:ln>
            <a:noFill/>
          </a:ln>
        </p:spPr>
      </p:pic>
      <p:pic>
        <p:nvPicPr>
          <p:cNvPr id="276" name="Google Shape;276;p151"/>
          <p:cNvPicPr preferRelativeResize="0"/>
          <p:nvPr/>
        </p:nvPicPr>
        <p:blipFill rotWithShape="1">
          <a:blip r:embed="rId12">
            <a:alphaModFix/>
          </a:blip>
          <a:srcRect b="0" l="0" r="0" t="0"/>
          <a:stretch/>
        </p:blipFill>
        <p:spPr>
          <a:xfrm>
            <a:off x="6770544" y="5215062"/>
            <a:ext cx="5102801" cy="488397"/>
          </a:xfrm>
          <a:prstGeom prst="rect">
            <a:avLst/>
          </a:prstGeom>
          <a:noFill/>
          <a:ln>
            <a:noFill/>
          </a:ln>
        </p:spPr>
      </p:pic>
      <p:pic>
        <p:nvPicPr>
          <p:cNvPr id="277" name="Google Shape;277;p151"/>
          <p:cNvPicPr preferRelativeResize="0"/>
          <p:nvPr/>
        </p:nvPicPr>
        <p:blipFill rotWithShape="1">
          <a:blip r:embed="rId13">
            <a:alphaModFix/>
          </a:blip>
          <a:srcRect b="0" l="0" r="0" t="0"/>
          <a:stretch/>
        </p:blipFill>
        <p:spPr>
          <a:xfrm>
            <a:off x="8106723" y="5784162"/>
            <a:ext cx="3443143" cy="834345"/>
          </a:xfrm>
          <a:prstGeom prst="rect">
            <a:avLst/>
          </a:prstGeom>
          <a:noFill/>
          <a:ln>
            <a:noFill/>
          </a:ln>
        </p:spPr>
      </p:pic>
      <p:sp>
        <p:nvSpPr>
          <p:cNvPr id="278" name="Google Shape;278;p151"/>
          <p:cNvSpPr/>
          <p:nvPr/>
        </p:nvSpPr>
        <p:spPr>
          <a:xfrm>
            <a:off x="1342437" y="127228"/>
            <a:ext cx="4144083"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https://www.youtube.com/watch?v=xrUvFJWlYCY</a:t>
            </a:r>
            <a:endParaRPr/>
          </a:p>
        </p:txBody>
      </p:sp>
      <p:sp>
        <p:nvSpPr>
          <p:cNvPr id="279" name="Google Shape;279;p151"/>
          <p:cNvSpPr/>
          <p:nvPr/>
        </p:nvSpPr>
        <p:spPr>
          <a:xfrm>
            <a:off x="53975" y="14771"/>
            <a:ext cx="654050" cy="864123"/>
          </a:xfrm>
          <a:prstGeom prst="rect">
            <a:avLst/>
          </a:prstGeom>
          <a:blipFill rotWithShape="1">
            <a:blip r:embed="rId14">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Times New Roman"/>
              <a:ea typeface="Times New Roman"/>
              <a:cs typeface="Times New Roman"/>
              <a:sym typeface="Times New Roman"/>
            </a:endParaRPr>
          </a:p>
        </p:txBody>
      </p:sp>
      <p:sp>
        <p:nvSpPr>
          <p:cNvPr id="280" name="Google Shape;280;p151"/>
          <p:cNvSpPr txBox="1"/>
          <p:nvPr>
            <p:ph type="title"/>
          </p:nvPr>
        </p:nvSpPr>
        <p:spPr>
          <a:xfrm>
            <a:off x="3778302" y="-72796"/>
            <a:ext cx="6460941" cy="467449"/>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0000"/>
              </a:buClr>
              <a:buSzPts val="4400"/>
              <a:buFont typeface="Arial"/>
              <a:buNone/>
            </a:pPr>
            <a:r>
              <a:rPr b="1" lang="en-US" sz="2400">
                <a:solidFill>
                  <a:srgbClr val="C00000"/>
                </a:solidFill>
                <a:latin typeface="Times New Roman"/>
                <a:ea typeface="Times New Roman"/>
                <a:cs typeface="Times New Roman"/>
                <a:sym typeface="Times New Roman"/>
              </a:rPr>
              <a:t>Extra Information</a:t>
            </a:r>
            <a:endParaRPr b="1" sz="2400">
              <a:solidFill>
                <a:srgbClr val="C0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6" name="Shape 2116"/>
        <p:cNvGrpSpPr/>
        <p:nvPr/>
      </p:nvGrpSpPr>
      <p:grpSpPr>
        <a:xfrm>
          <a:off x="0" y="0"/>
          <a:ext cx="0" cy="0"/>
          <a:chOff x="0" y="0"/>
          <a:chExt cx="0" cy="0"/>
        </a:xfrm>
      </p:grpSpPr>
      <p:sp>
        <p:nvSpPr>
          <p:cNvPr id="2117" name="Google Shape;2117;p259"/>
          <p:cNvSpPr txBox="1"/>
          <p:nvPr>
            <p:ph type="title"/>
          </p:nvPr>
        </p:nvSpPr>
        <p:spPr>
          <a:xfrm>
            <a:off x="4084320" y="278440"/>
            <a:ext cx="493221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2501BF"/>
                </a:solidFill>
                <a:latin typeface="Times New Roman"/>
                <a:ea typeface="Times New Roman"/>
                <a:cs typeface="Times New Roman"/>
                <a:sym typeface="Times New Roman"/>
              </a:rPr>
              <a:t>Control Registers </a:t>
            </a:r>
            <a:endParaRPr b="1">
              <a:solidFill>
                <a:srgbClr val="2501BF"/>
              </a:solidFill>
              <a:latin typeface="Times New Roman"/>
              <a:ea typeface="Times New Roman"/>
              <a:cs typeface="Times New Roman"/>
              <a:sym typeface="Times New Roman"/>
            </a:endParaRPr>
          </a:p>
        </p:txBody>
      </p:sp>
      <p:pic>
        <p:nvPicPr>
          <p:cNvPr id="2118" name="Google Shape;2118;p259"/>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119" name="Google Shape;2119;p25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120" name="Google Shape;2120;p25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121" name="Google Shape;2121;p259"/>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122" name="Google Shape;2122;p259"/>
          <p:cNvSpPr txBox="1"/>
          <p:nvPr>
            <p:ph idx="1" type="body"/>
          </p:nvPr>
        </p:nvSpPr>
        <p:spPr>
          <a:xfrm>
            <a:off x="882061" y="1085036"/>
            <a:ext cx="11205754" cy="5005388"/>
          </a:xfrm>
          <a:prstGeom prst="rect">
            <a:avLst/>
          </a:prstGeom>
          <a:solidFill>
            <a:srgbClr val="FFF2CC"/>
          </a:solidFill>
          <a:ln cap="flat" cmpd="sng" w="57150">
            <a:solidFill>
              <a:srgbClr val="00B050"/>
            </a:solidFill>
            <a:prstDash val="solid"/>
            <a:round/>
            <a:headEnd len="sm" w="sm" type="none"/>
            <a:tailEnd len="sm" w="sm" type="none"/>
          </a:ln>
        </p:spPr>
        <p:txBody>
          <a:bodyPr anchorCtr="0" anchor="t" bIns="45700" lIns="91425" spcFirstLastPara="1" rIns="91425" wrap="square" tIns="45700">
            <a:normAutofit lnSpcReduction="10000"/>
          </a:bodyPr>
          <a:lstStyle/>
          <a:p>
            <a:pPr indent="-571500" lvl="0" marL="571500" rtl="0" algn="just">
              <a:lnSpc>
                <a:spcPct val="90000"/>
              </a:lnSpc>
              <a:spcBef>
                <a:spcPts val="1000"/>
              </a:spcBef>
              <a:spcAft>
                <a:spcPts val="0"/>
              </a:spcAft>
              <a:buClr>
                <a:srgbClr val="2501BF"/>
              </a:buClr>
              <a:buSzPts val="2800"/>
              <a:buFont typeface="Noto Sans Symbols"/>
              <a:buChar char="⮚"/>
            </a:pPr>
            <a:r>
              <a:rPr b="1" lang="en-US" sz="4000">
                <a:solidFill>
                  <a:srgbClr val="2501BF"/>
                </a:solidFill>
                <a:latin typeface="Times New Roman"/>
                <a:ea typeface="Times New Roman"/>
                <a:cs typeface="Times New Roman"/>
                <a:sym typeface="Times New Roman"/>
              </a:rPr>
              <a:t>CR0</a:t>
            </a:r>
            <a:r>
              <a:rPr lang="en-US" sz="4000">
                <a:latin typeface="Times New Roman"/>
                <a:ea typeface="Times New Roman"/>
                <a:cs typeface="Times New Roman"/>
                <a:sym typeface="Times New Roman"/>
              </a:rPr>
              <a:t> – Defines </a:t>
            </a:r>
            <a:r>
              <a:rPr lang="en-US" sz="4000">
                <a:solidFill>
                  <a:srgbClr val="C00000"/>
                </a:solidFill>
                <a:latin typeface="Times New Roman"/>
                <a:ea typeface="Times New Roman"/>
                <a:cs typeface="Times New Roman"/>
                <a:sym typeface="Times New Roman"/>
              </a:rPr>
              <a:t>paging</a:t>
            </a:r>
            <a:r>
              <a:rPr lang="en-US" sz="4000">
                <a:latin typeface="Times New Roman"/>
                <a:ea typeface="Times New Roman"/>
                <a:cs typeface="Times New Roman"/>
                <a:sym typeface="Times New Roman"/>
              </a:rPr>
              <a:t>, </a:t>
            </a:r>
            <a:r>
              <a:rPr b="1" lang="en-US" sz="4000">
                <a:latin typeface="Times New Roman"/>
                <a:ea typeface="Times New Roman"/>
                <a:cs typeface="Times New Roman"/>
                <a:sym typeface="Times New Roman"/>
              </a:rPr>
              <a:t>protection</a:t>
            </a:r>
            <a:r>
              <a:rPr lang="en-US" sz="4000">
                <a:latin typeface="Times New Roman"/>
                <a:ea typeface="Times New Roman"/>
                <a:cs typeface="Times New Roman"/>
                <a:sym typeface="Times New Roman"/>
              </a:rPr>
              <a:t>, </a:t>
            </a:r>
            <a:r>
              <a:rPr b="1" lang="en-US" sz="4000">
                <a:solidFill>
                  <a:srgbClr val="C00000"/>
                </a:solidFill>
                <a:latin typeface="Times New Roman"/>
                <a:ea typeface="Times New Roman"/>
                <a:cs typeface="Times New Roman"/>
                <a:sym typeface="Times New Roman"/>
              </a:rPr>
              <a:t>extension type</a:t>
            </a:r>
            <a:r>
              <a:rPr lang="en-US" sz="4000">
                <a:latin typeface="Times New Roman"/>
                <a:ea typeface="Times New Roman"/>
                <a:cs typeface="Times New Roman"/>
                <a:sym typeface="Times New Roman"/>
              </a:rPr>
              <a:t>, </a:t>
            </a:r>
            <a:r>
              <a:rPr b="1" lang="en-US" sz="4000">
                <a:latin typeface="Times New Roman"/>
                <a:ea typeface="Times New Roman"/>
                <a:cs typeface="Times New Roman"/>
                <a:sym typeface="Times New Roman"/>
              </a:rPr>
              <a:t>task switched </a:t>
            </a:r>
            <a:r>
              <a:rPr lang="en-US" sz="4000">
                <a:latin typeface="Times New Roman"/>
                <a:ea typeface="Times New Roman"/>
                <a:cs typeface="Times New Roman"/>
                <a:sym typeface="Times New Roman"/>
              </a:rPr>
              <a:t>etc. </a:t>
            </a:r>
            <a:endParaRPr/>
          </a:p>
          <a:p>
            <a:pPr indent="-571500" lvl="0" marL="571500" rtl="0" algn="just">
              <a:lnSpc>
                <a:spcPct val="90000"/>
              </a:lnSpc>
              <a:spcBef>
                <a:spcPts val="1000"/>
              </a:spcBef>
              <a:spcAft>
                <a:spcPts val="0"/>
              </a:spcAft>
              <a:buClr>
                <a:srgbClr val="2501BF"/>
              </a:buClr>
              <a:buSzPts val="2800"/>
              <a:buFont typeface="Noto Sans Symbols"/>
              <a:buChar char="⮚"/>
            </a:pPr>
            <a:r>
              <a:rPr b="1" lang="en-US" sz="4000">
                <a:solidFill>
                  <a:srgbClr val="2501BF"/>
                </a:solidFill>
                <a:latin typeface="Times New Roman"/>
                <a:ea typeface="Times New Roman"/>
                <a:cs typeface="Times New Roman"/>
                <a:sym typeface="Times New Roman"/>
              </a:rPr>
              <a:t>CR1</a:t>
            </a:r>
            <a:r>
              <a:rPr lang="en-US" sz="4000">
                <a:latin typeface="Times New Roman"/>
                <a:ea typeface="Times New Roman"/>
                <a:cs typeface="Times New Roman"/>
                <a:sym typeface="Times New Roman"/>
              </a:rPr>
              <a:t> – </a:t>
            </a:r>
            <a:r>
              <a:rPr b="1" lang="en-US" sz="4000">
                <a:latin typeface="Times New Roman"/>
                <a:ea typeface="Times New Roman"/>
                <a:cs typeface="Times New Roman"/>
                <a:sym typeface="Times New Roman"/>
              </a:rPr>
              <a:t>Reserved </a:t>
            </a:r>
            <a:endParaRPr/>
          </a:p>
          <a:p>
            <a:pPr indent="-342900" lvl="0" marL="457200" rtl="0" algn="just">
              <a:lnSpc>
                <a:spcPct val="90000"/>
              </a:lnSpc>
              <a:spcBef>
                <a:spcPts val="1000"/>
              </a:spcBef>
              <a:spcAft>
                <a:spcPts val="0"/>
              </a:spcAft>
              <a:buClr>
                <a:srgbClr val="2501BF"/>
              </a:buClr>
              <a:buSzPts val="2800"/>
              <a:buFont typeface="Noto Sans Symbols"/>
              <a:buChar char="⮚"/>
            </a:pPr>
            <a:r>
              <a:rPr b="1" lang="en-US" sz="4000">
                <a:solidFill>
                  <a:srgbClr val="2501BF"/>
                </a:solidFill>
                <a:latin typeface="Times New Roman"/>
                <a:ea typeface="Times New Roman"/>
                <a:cs typeface="Times New Roman"/>
                <a:sym typeface="Times New Roman"/>
              </a:rPr>
              <a:t>CR2</a:t>
            </a:r>
            <a:r>
              <a:rPr lang="en-US" sz="4000">
                <a:latin typeface="Times New Roman"/>
                <a:ea typeface="Times New Roman"/>
                <a:cs typeface="Times New Roman"/>
                <a:sym typeface="Times New Roman"/>
              </a:rPr>
              <a:t> - Contains the </a:t>
            </a:r>
            <a:r>
              <a:rPr b="1" lang="en-US" sz="4400">
                <a:solidFill>
                  <a:srgbClr val="C00000"/>
                </a:solidFill>
                <a:latin typeface="Times New Roman"/>
                <a:ea typeface="Times New Roman"/>
                <a:cs typeface="Times New Roman"/>
                <a:sym typeface="Times New Roman"/>
              </a:rPr>
              <a:t>Page Fault Linear Address</a:t>
            </a:r>
            <a:endParaRPr/>
          </a:p>
          <a:p>
            <a:pPr indent="-342900" lvl="0" marL="457200" rtl="0" algn="just">
              <a:lnSpc>
                <a:spcPct val="90000"/>
              </a:lnSpc>
              <a:spcBef>
                <a:spcPts val="1000"/>
              </a:spcBef>
              <a:spcAft>
                <a:spcPts val="0"/>
              </a:spcAft>
              <a:buClr>
                <a:srgbClr val="2501BF"/>
              </a:buClr>
              <a:buSzPts val="2800"/>
              <a:buFont typeface="Noto Sans Symbols"/>
              <a:buChar char="⮚"/>
            </a:pPr>
            <a:r>
              <a:rPr b="1" lang="en-US" sz="4000">
                <a:solidFill>
                  <a:srgbClr val="2501BF"/>
                </a:solidFill>
                <a:latin typeface="Times New Roman"/>
                <a:ea typeface="Times New Roman"/>
                <a:cs typeface="Times New Roman"/>
                <a:sym typeface="Times New Roman"/>
              </a:rPr>
              <a:t>CR3</a:t>
            </a:r>
            <a:r>
              <a:rPr lang="en-US" sz="4000">
                <a:latin typeface="Times New Roman"/>
                <a:ea typeface="Times New Roman"/>
                <a:cs typeface="Times New Roman"/>
                <a:sym typeface="Times New Roman"/>
              </a:rPr>
              <a:t> - Contains </a:t>
            </a:r>
            <a:r>
              <a:rPr b="1" lang="en-US" sz="4000">
                <a:latin typeface="Times New Roman"/>
                <a:ea typeface="Times New Roman"/>
                <a:cs typeface="Times New Roman"/>
                <a:sym typeface="Times New Roman"/>
              </a:rPr>
              <a:t>Physical address of base of Paging </a:t>
            </a:r>
            <a:r>
              <a:rPr b="1" lang="en-US" sz="4000">
                <a:solidFill>
                  <a:srgbClr val="C00000"/>
                </a:solidFill>
                <a:latin typeface="Times New Roman"/>
                <a:ea typeface="Times New Roman"/>
                <a:cs typeface="Times New Roman"/>
                <a:sym typeface="Times New Roman"/>
              </a:rPr>
              <a:t>(PDBR) </a:t>
            </a:r>
            <a:r>
              <a:rPr lang="en-US" sz="4000">
                <a:latin typeface="Times New Roman"/>
                <a:ea typeface="Times New Roman"/>
                <a:cs typeface="Times New Roman"/>
                <a:sym typeface="Times New Roman"/>
              </a:rPr>
              <a:t>Mechanism, </a:t>
            </a:r>
            <a:r>
              <a:rPr b="1" lang="en-US" sz="4000">
                <a:latin typeface="Times New Roman"/>
                <a:ea typeface="Times New Roman"/>
                <a:cs typeface="Times New Roman"/>
                <a:sym typeface="Times New Roman"/>
              </a:rPr>
              <a:t>MSB 20 bits </a:t>
            </a:r>
            <a:r>
              <a:rPr lang="en-US" sz="4000">
                <a:latin typeface="Times New Roman"/>
                <a:ea typeface="Times New Roman"/>
                <a:cs typeface="Times New Roman"/>
                <a:sym typeface="Times New Roman"/>
              </a:rPr>
              <a:t>are specified and </a:t>
            </a:r>
            <a:r>
              <a:rPr b="1" lang="en-US" sz="4000">
                <a:latin typeface="Times New Roman"/>
                <a:ea typeface="Times New Roman"/>
                <a:cs typeface="Times New Roman"/>
                <a:sym typeface="Times New Roman"/>
              </a:rPr>
              <a:t>LSB 12 are </a:t>
            </a:r>
            <a:r>
              <a:rPr lang="en-US" sz="4000">
                <a:latin typeface="Times New Roman"/>
                <a:ea typeface="Times New Roman"/>
                <a:cs typeface="Times New Roman"/>
                <a:sym typeface="Times New Roman"/>
              </a:rPr>
              <a:t>assumed </a:t>
            </a:r>
            <a:r>
              <a:rPr b="1" lang="en-US" sz="4000">
                <a:solidFill>
                  <a:srgbClr val="C00000"/>
                </a:solidFill>
                <a:latin typeface="Times New Roman"/>
                <a:ea typeface="Times New Roman"/>
                <a:cs typeface="Times New Roman"/>
                <a:sym typeface="Times New Roman"/>
              </a:rPr>
              <a:t>0</a:t>
            </a:r>
            <a:r>
              <a:rPr lang="en-US" sz="4000">
                <a:latin typeface="Times New Roman"/>
                <a:ea typeface="Times New Roman"/>
                <a:cs typeface="Times New Roman"/>
                <a:sym typeface="Times New Roman"/>
              </a:rPr>
              <a:t>. </a:t>
            </a:r>
            <a:endParaRPr/>
          </a:p>
          <a:p>
            <a:pPr indent="-571500" lvl="0" marL="571500" rtl="0" algn="just">
              <a:lnSpc>
                <a:spcPct val="90000"/>
              </a:lnSpc>
              <a:spcBef>
                <a:spcPts val="1000"/>
              </a:spcBef>
              <a:spcAft>
                <a:spcPts val="0"/>
              </a:spcAft>
              <a:buClr>
                <a:srgbClr val="2501BF"/>
              </a:buClr>
              <a:buSzPts val="2800"/>
              <a:buFont typeface="Noto Sans Symbols"/>
              <a:buChar char="⮚"/>
            </a:pPr>
            <a:r>
              <a:rPr b="1" lang="en-US" sz="4000">
                <a:solidFill>
                  <a:srgbClr val="2501BF"/>
                </a:solidFill>
                <a:latin typeface="Times New Roman"/>
                <a:ea typeface="Times New Roman"/>
                <a:cs typeface="Times New Roman"/>
                <a:sym typeface="Times New Roman"/>
              </a:rPr>
              <a:t>CR4</a:t>
            </a:r>
            <a:r>
              <a:rPr lang="en-US" sz="4000">
                <a:latin typeface="Times New Roman"/>
                <a:ea typeface="Times New Roman"/>
                <a:cs typeface="Times New Roman"/>
                <a:sym typeface="Times New Roman"/>
              </a:rPr>
              <a:t> - </a:t>
            </a:r>
            <a:r>
              <a:rPr b="1" lang="en-US" sz="4000">
                <a:latin typeface="Times New Roman"/>
                <a:ea typeface="Times New Roman"/>
                <a:cs typeface="Times New Roman"/>
                <a:sym typeface="Times New Roman"/>
              </a:rPr>
              <a:t>Additional</a:t>
            </a:r>
            <a:r>
              <a:rPr lang="en-US" sz="4000">
                <a:latin typeface="Times New Roman"/>
                <a:ea typeface="Times New Roman"/>
                <a:cs typeface="Times New Roman"/>
                <a:sym typeface="Times New Roman"/>
              </a:rPr>
              <a:t> control bits</a:t>
            </a:r>
            <a:endParaRPr sz="4000">
              <a:latin typeface="Times New Roman"/>
              <a:ea typeface="Times New Roman"/>
              <a:cs typeface="Times New Roman"/>
              <a:sym typeface="Times New Roman"/>
            </a:endParaRPr>
          </a:p>
        </p:txBody>
      </p:sp>
      <p:cxnSp>
        <p:nvCxnSpPr>
          <p:cNvPr id="2123" name="Google Shape;2123;p259"/>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124" name="Google Shape;2124;p25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125" name="Google Shape;2125;p259"/>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126" name="Google Shape;2126;p25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122">
                                            <p:txEl>
                                              <p:pRg end="0" st="0"/>
                                            </p:txEl>
                                          </p:spTgt>
                                        </p:tgtEl>
                                        <p:attrNameLst>
                                          <p:attrName>style.visibility</p:attrName>
                                        </p:attrNameLst>
                                      </p:cBhvr>
                                      <p:to>
                                        <p:strVal val="visible"/>
                                      </p:to>
                                    </p:set>
                                    <p:anim calcmode="lin" valueType="num">
                                      <p:cBhvr additive="base">
                                        <p:cTn dur="500"/>
                                        <p:tgtEl>
                                          <p:spTgt spid="2122">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122">
                                            <p:txEl>
                                              <p:pRg end="1" st="1"/>
                                            </p:txEl>
                                          </p:spTgt>
                                        </p:tgtEl>
                                        <p:attrNameLst>
                                          <p:attrName>style.visibility</p:attrName>
                                        </p:attrNameLst>
                                      </p:cBhvr>
                                      <p:to>
                                        <p:strVal val="visible"/>
                                      </p:to>
                                    </p:set>
                                    <p:anim calcmode="lin" valueType="num">
                                      <p:cBhvr additive="base">
                                        <p:cTn dur="500"/>
                                        <p:tgtEl>
                                          <p:spTgt spid="2122">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122">
                                            <p:txEl>
                                              <p:pRg end="2" st="2"/>
                                            </p:txEl>
                                          </p:spTgt>
                                        </p:tgtEl>
                                        <p:attrNameLst>
                                          <p:attrName>style.visibility</p:attrName>
                                        </p:attrNameLst>
                                      </p:cBhvr>
                                      <p:to>
                                        <p:strVal val="visible"/>
                                      </p:to>
                                    </p:set>
                                    <p:anim calcmode="lin" valueType="num">
                                      <p:cBhvr additive="base">
                                        <p:cTn dur="500"/>
                                        <p:tgtEl>
                                          <p:spTgt spid="2122">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122">
                                            <p:txEl>
                                              <p:pRg end="3" st="3"/>
                                            </p:txEl>
                                          </p:spTgt>
                                        </p:tgtEl>
                                        <p:attrNameLst>
                                          <p:attrName>style.visibility</p:attrName>
                                        </p:attrNameLst>
                                      </p:cBhvr>
                                      <p:to>
                                        <p:strVal val="visible"/>
                                      </p:to>
                                    </p:set>
                                    <p:anim calcmode="lin" valueType="num">
                                      <p:cBhvr additive="base">
                                        <p:cTn dur="500"/>
                                        <p:tgtEl>
                                          <p:spTgt spid="2122">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122">
                                            <p:txEl>
                                              <p:pRg end="4" st="4"/>
                                            </p:txEl>
                                          </p:spTgt>
                                        </p:tgtEl>
                                        <p:attrNameLst>
                                          <p:attrName>style.visibility</p:attrName>
                                        </p:attrNameLst>
                                      </p:cBhvr>
                                      <p:to>
                                        <p:strVal val="visible"/>
                                      </p:to>
                                    </p:set>
                                    <p:anim calcmode="lin" valueType="num">
                                      <p:cBhvr additive="base">
                                        <p:cTn dur="500"/>
                                        <p:tgtEl>
                                          <p:spTgt spid="2122">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0" name="Shape 2130"/>
        <p:cNvGrpSpPr/>
        <p:nvPr/>
      </p:nvGrpSpPr>
      <p:grpSpPr>
        <a:xfrm>
          <a:off x="0" y="0"/>
          <a:ext cx="0" cy="0"/>
          <a:chOff x="0" y="0"/>
          <a:chExt cx="0" cy="0"/>
        </a:xfrm>
      </p:grpSpPr>
      <p:pic>
        <p:nvPicPr>
          <p:cNvPr id="2131" name="Google Shape;2131;p260"/>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132" name="Google Shape;2132;p26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133" name="Google Shape;2133;p26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134" name="Google Shape;2134;p260"/>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135" name="Google Shape;2135;p260"/>
          <p:cNvSpPr txBox="1"/>
          <p:nvPr>
            <p:ph idx="1" type="body"/>
          </p:nvPr>
        </p:nvSpPr>
        <p:spPr>
          <a:xfrm>
            <a:off x="773905" y="1092953"/>
            <a:ext cx="11192691" cy="4795838"/>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SzPts val="1800"/>
              <a:buFont typeface="Noto Sans Symbols"/>
              <a:buChar char="⮚"/>
            </a:pPr>
            <a:r>
              <a:rPr b="1" lang="en-US" sz="4000">
                <a:solidFill>
                  <a:srgbClr val="C00000"/>
                </a:solidFill>
                <a:latin typeface="Times New Roman"/>
                <a:ea typeface="Times New Roman"/>
                <a:cs typeface="Times New Roman"/>
                <a:sym typeface="Times New Roman"/>
              </a:rPr>
              <a:t>PG</a:t>
            </a:r>
            <a:r>
              <a:rPr lang="en-US" sz="3600">
                <a:solidFill>
                  <a:srgbClr val="C00000"/>
                </a:solidFill>
                <a:latin typeface="Times New Roman"/>
                <a:ea typeface="Times New Roman"/>
                <a:cs typeface="Times New Roman"/>
                <a:sym typeface="Times New Roman"/>
              </a:rPr>
              <a:t> – </a:t>
            </a:r>
            <a:r>
              <a:rPr lang="en-US" sz="3600">
                <a:latin typeface="Times New Roman"/>
                <a:ea typeface="Times New Roman"/>
                <a:cs typeface="Times New Roman"/>
                <a:sym typeface="Times New Roman"/>
              </a:rPr>
              <a:t>Paging Bit </a:t>
            </a:r>
            <a:r>
              <a:rPr lang="en-US" sz="3600">
                <a:solidFill>
                  <a:schemeClr val="accent2"/>
                </a:solidFill>
                <a:latin typeface="Times New Roman"/>
                <a:ea typeface="Times New Roman"/>
                <a:cs typeface="Times New Roman"/>
                <a:sym typeface="Times New Roman"/>
              </a:rPr>
              <a:t>31</a:t>
            </a:r>
            <a:r>
              <a:rPr lang="en-US" sz="3600">
                <a:solidFill>
                  <a:srgbClr val="C00000"/>
                </a:solidFill>
                <a:latin typeface="Times New Roman"/>
                <a:ea typeface="Times New Roman"/>
                <a:cs typeface="Times New Roman"/>
                <a:sym typeface="Times New Roman"/>
              </a:rPr>
              <a:t> of </a:t>
            </a:r>
            <a:r>
              <a:rPr lang="en-US" sz="3600">
                <a:latin typeface="Times New Roman"/>
                <a:ea typeface="Times New Roman"/>
                <a:cs typeface="Times New Roman"/>
                <a:sym typeface="Times New Roman"/>
              </a:rPr>
              <a:t>CR0</a:t>
            </a:r>
            <a:r>
              <a:rPr lang="en-US" sz="3600">
                <a:solidFill>
                  <a:srgbClr val="C00000"/>
                </a:solidFill>
                <a:latin typeface="Times New Roman"/>
                <a:ea typeface="Times New Roman"/>
                <a:cs typeface="Times New Roman"/>
                <a:sym typeface="Times New Roman"/>
              </a:rPr>
              <a:t> – for </a:t>
            </a:r>
            <a:r>
              <a:rPr lang="en-US" sz="3600">
                <a:solidFill>
                  <a:srgbClr val="385623"/>
                </a:solidFill>
                <a:latin typeface="Times New Roman"/>
                <a:ea typeface="Times New Roman"/>
                <a:cs typeface="Times New Roman"/>
                <a:sym typeface="Times New Roman"/>
              </a:rPr>
              <a:t>enabling</a:t>
            </a:r>
            <a:r>
              <a:rPr lang="en-US" sz="3600">
                <a:solidFill>
                  <a:srgbClr val="C00000"/>
                </a:solidFill>
                <a:latin typeface="Times New Roman"/>
                <a:ea typeface="Times New Roman"/>
                <a:cs typeface="Times New Roman"/>
                <a:sym typeface="Times New Roman"/>
              </a:rPr>
              <a:t> and </a:t>
            </a:r>
            <a:r>
              <a:rPr lang="en-US" sz="3600">
                <a:solidFill>
                  <a:srgbClr val="385623"/>
                </a:solidFill>
                <a:latin typeface="Times New Roman"/>
                <a:ea typeface="Times New Roman"/>
                <a:cs typeface="Times New Roman"/>
                <a:sym typeface="Times New Roman"/>
              </a:rPr>
              <a:t>disabling </a:t>
            </a:r>
            <a:r>
              <a:rPr lang="en-US" sz="3600">
                <a:latin typeface="Times New Roman"/>
                <a:ea typeface="Times New Roman"/>
                <a:cs typeface="Times New Roman"/>
                <a:sym typeface="Times New Roman"/>
              </a:rPr>
              <a:t>paging mechanism </a:t>
            </a:r>
            <a:endParaRPr/>
          </a:p>
          <a:p>
            <a:pPr indent="-457200" lvl="0" marL="571500" rtl="0" algn="l">
              <a:lnSpc>
                <a:spcPct val="90000"/>
              </a:lnSpc>
              <a:spcBef>
                <a:spcPts val="1000"/>
              </a:spcBef>
              <a:spcAft>
                <a:spcPts val="0"/>
              </a:spcAft>
              <a:buSzPts val="1800"/>
              <a:buFont typeface="Noto Sans Symbols"/>
              <a:buNone/>
            </a:pPr>
            <a:r>
              <a:t/>
            </a:r>
            <a:endParaRPr sz="3600">
              <a:solidFill>
                <a:srgbClr val="C00000"/>
              </a:solidFill>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Font typeface="Noto Sans Symbols"/>
              <a:buChar char="⮚"/>
            </a:pPr>
            <a:r>
              <a:rPr b="1" lang="en-US" sz="4000">
                <a:solidFill>
                  <a:srgbClr val="C00000"/>
                </a:solidFill>
                <a:latin typeface="Times New Roman"/>
                <a:ea typeface="Times New Roman"/>
                <a:cs typeface="Times New Roman"/>
                <a:sym typeface="Times New Roman"/>
              </a:rPr>
              <a:t>PE</a:t>
            </a:r>
            <a:r>
              <a:rPr lang="en-US" sz="3600">
                <a:solidFill>
                  <a:srgbClr val="0070C0"/>
                </a:solidFill>
                <a:latin typeface="Times New Roman"/>
                <a:ea typeface="Times New Roman"/>
                <a:cs typeface="Times New Roman"/>
                <a:sym typeface="Times New Roman"/>
              </a:rPr>
              <a:t>- </a:t>
            </a:r>
            <a:r>
              <a:rPr lang="en-US" sz="3600">
                <a:latin typeface="Times New Roman"/>
                <a:ea typeface="Times New Roman"/>
                <a:cs typeface="Times New Roman"/>
                <a:sym typeface="Times New Roman"/>
              </a:rPr>
              <a:t>Protection Enable </a:t>
            </a:r>
            <a:r>
              <a:rPr b="1" lang="en-US" sz="3600">
                <a:solidFill>
                  <a:srgbClr val="0070C0"/>
                </a:solidFill>
                <a:latin typeface="Times New Roman"/>
                <a:ea typeface="Times New Roman"/>
                <a:cs typeface="Times New Roman"/>
                <a:sym typeface="Times New Roman"/>
              </a:rPr>
              <a:t>bit 0</a:t>
            </a:r>
            <a:r>
              <a:rPr lang="en-US" sz="3600">
                <a:solidFill>
                  <a:srgbClr val="0070C0"/>
                </a:solidFill>
                <a:latin typeface="Times New Roman"/>
                <a:ea typeface="Times New Roman"/>
                <a:cs typeface="Times New Roman"/>
                <a:sym typeface="Times New Roman"/>
              </a:rPr>
              <a:t> of </a:t>
            </a:r>
            <a:r>
              <a:rPr lang="en-US" sz="3600">
                <a:solidFill>
                  <a:srgbClr val="385623"/>
                </a:solidFill>
                <a:latin typeface="Times New Roman"/>
                <a:ea typeface="Times New Roman"/>
                <a:cs typeface="Times New Roman"/>
                <a:sym typeface="Times New Roman"/>
              </a:rPr>
              <a:t>CR0</a:t>
            </a:r>
            <a:r>
              <a:rPr lang="en-US" sz="3600">
                <a:solidFill>
                  <a:srgbClr val="0070C0"/>
                </a:solidFill>
                <a:latin typeface="Times New Roman"/>
                <a:ea typeface="Times New Roman"/>
                <a:cs typeface="Times New Roman"/>
                <a:sym typeface="Times New Roman"/>
              </a:rPr>
              <a:t> – </a:t>
            </a:r>
            <a:r>
              <a:rPr b="1" lang="en-US" sz="3600">
                <a:solidFill>
                  <a:srgbClr val="0070C0"/>
                </a:solidFill>
                <a:latin typeface="Times New Roman"/>
                <a:ea typeface="Times New Roman"/>
                <a:cs typeface="Times New Roman"/>
                <a:sym typeface="Times New Roman"/>
              </a:rPr>
              <a:t>enables</a:t>
            </a:r>
            <a:r>
              <a:rPr lang="en-US" sz="3600">
                <a:solidFill>
                  <a:srgbClr val="0070C0"/>
                </a:solidFill>
                <a:latin typeface="Times New Roman"/>
                <a:ea typeface="Times New Roman"/>
                <a:cs typeface="Times New Roman"/>
                <a:sym typeface="Times New Roman"/>
              </a:rPr>
              <a:t> </a:t>
            </a:r>
            <a:r>
              <a:rPr lang="en-US" sz="3600">
                <a:latin typeface="Times New Roman"/>
                <a:ea typeface="Times New Roman"/>
                <a:cs typeface="Times New Roman"/>
                <a:sym typeface="Times New Roman"/>
              </a:rPr>
              <a:t>protected mode</a:t>
            </a:r>
            <a:endParaRPr/>
          </a:p>
          <a:p>
            <a:pPr indent="-457200" lvl="0" marL="571500" rtl="0" algn="l">
              <a:lnSpc>
                <a:spcPct val="90000"/>
              </a:lnSpc>
              <a:spcBef>
                <a:spcPts val="1000"/>
              </a:spcBef>
              <a:spcAft>
                <a:spcPts val="0"/>
              </a:spcAft>
              <a:buSzPts val="1800"/>
              <a:buFont typeface="Noto Sans Symbols"/>
              <a:buNone/>
            </a:pPr>
            <a:r>
              <a:t/>
            </a:r>
            <a:endParaRPr sz="3600">
              <a:solidFill>
                <a:srgbClr val="0070C0"/>
              </a:solidFill>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Font typeface="Noto Sans Symbols"/>
              <a:buChar char="⮚"/>
            </a:pPr>
            <a:r>
              <a:rPr b="1" lang="en-US" sz="3600">
                <a:solidFill>
                  <a:srgbClr val="C00000"/>
                </a:solidFill>
                <a:latin typeface="Times New Roman"/>
                <a:ea typeface="Times New Roman"/>
                <a:cs typeface="Times New Roman"/>
                <a:sym typeface="Times New Roman"/>
              </a:rPr>
              <a:t>VME</a:t>
            </a:r>
            <a:r>
              <a:rPr lang="en-US" sz="3600">
                <a:solidFill>
                  <a:srgbClr val="C00000"/>
                </a:solidFill>
                <a:latin typeface="Times New Roman"/>
                <a:ea typeface="Times New Roman"/>
                <a:cs typeface="Times New Roman"/>
                <a:sym typeface="Times New Roman"/>
              </a:rPr>
              <a:t>- </a:t>
            </a:r>
            <a:r>
              <a:rPr lang="en-US" sz="3600">
                <a:latin typeface="Times New Roman"/>
                <a:ea typeface="Times New Roman"/>
                <a:cs typeface="Times New Roman"/>
                <a:sym typeface="Times New Roman"/>
              </a:rPr>
              <a:t>Virtual 8086 Modes Extension </a:t>
            </a:r>
            <a:r>
              <a:rPr lang="en-US" sz="3600">
                <a:solidFill>
                  <a:srgbClr val="C00000"/>
                </a:solidFill>
                <a:latin typeface="Times New Roman"/>
                <a:ea typeface="Times New Roman"/>
                <a:cs typeface="Times New Roman"/>
                <a:sym typeface="Times New Roman"/>
              </a:rPr>
              <a:t>– </a:t>
            </a:r>
            <a:r>
              <a:rPr lang="en-US" sz="3600">
                <a:solidFill>
                  <a:srgbClr val="0070C0"/>
                </a:solidFill>
                <a:latin typeface="Times New Roman"/>
                <a:ea typeface="Times New Roman"/>
                <a:cs typeface="Times New Roman"/>
                <a:sym typeface="Times New Roman"/>
              </a:rPr>
              <a:t>bit 0</a:t>
            </a:r>
            <a:r>
              <a:rPr lang="en-US" sz="3600">
                <a:solidFill>
                  <a:srgbClr val="C00000"/>
                </a:solidFill>
                <a:latin typeface="Times New Roman"/>
                <a:ea typeface="Times New Roman"/>
                <a:cs typeface="Times New Roman"/>
                <a:sym typeface="Times New Roman"/>
              </a:rPr>
              <a:t> of </a:t>
            </a:r>
            <a:r>
              <a:rPr lang="en-US" sz="3600">
                <a:latin typeface="Times New Roman"/>
                <a:ea typeface="Times New Roman"/>
                <a:cs typeface="Times New Roman"/>
                <a:sym typeface="Times New Roman"/>
              </a:rPr>
              <a:t>CR4</a:t>
            </a:r>
            <a:r>
              <a:rPr lang="en-US" sz="3600">
                <a:solidFill>
                  <a:srgbClr val="C00000"/>
                </a:solidFill>
                <a:latin typeface="Times New Roman"/>
                <a:ea typeface="Times New Roman"/>
                <a:cs typeface="Times New Roman"/>
                <a:sym typeface="Times New Roman"/>
              </a:rPr>
              <a:t>- </a:t>
            </a:r>
            <a:r>
              <a:rPr lang="en-US" sz="3600">
                <a:solidFill>
                  <a:srgbClr val="FF0000"/>
                </a:solidFill>
                <a:latin typeface="Times New Roman"/>
                <a:ea typeface="Times New Roman"/>
                <a:cs typeface="Times New Roman"/>
                <a:sym typeface="Times New Roman"/>
              </a:rPr>
              <a:t>enable</a:t>
            </a:r>
            <a:r>
              <a:rPr lang="en-US" sz="3600">
                <a:solidFill>
                  <a:srgbClr val="002060"/>
                </a:solidFill>
                <a:latin typeface="Times New Roman"/>
                <a:ea typeface="Times New Roman"/>
                <a:cs typeface="Times New Roman"/>
                <a:sym typeface="Times New Roman"/>
              </a:rPr>
              <a:t> </a:t>
            </a:r>
            <a:r>
              <a:rPr b="1" lang="en-US" sz="3600">
                <a:solidFill>
                  <a:srgbClr val="002060"/>
                </a:solidFill>
                <a:latin typeface="Times New Roman"/>
                <a:ea typeface="Times New Roman"/>
                <a:cs typeface="Times New Roman"/>
                <a:sym typeface="Times New Roman"/>
              </a:rPr>
              <a:t>interrupt</a:t>
            </a:r>
            <a:r>
              <a:rPr lang="en-US" sz="3600">
                <a:solidFill>
                  <a:srgbClr val="002060"/>
                </a:solidFill>
                <a:latin typeface="Times New Roman"/>
                <a:ea typeface="Times New Roman"/>
                <a:cs typeface="Times New Roman"/>
                <a:sym typeface="Times New Roman"/>
              </a:rPr>
              <a:t> and </a:t>
            </a:r>
            <a:r>
              <a:rPr b="1" lang="en-US" sz="3600">
                <a:solidFill>
                  <a:srgbClr val="002060"/>
                </a:solidFill>
                <a:latin typeface="Times New Roman"/>
                <a:ea typeface="Times New Roman"/>
                <a:cs typeface="Times New Roman"/>
                <a:sym typeface="Times New Roman"/>
              </a:rPr>
              <a:t>exception</a:t>
            </a:r>
            <a:r>
              <a:rPr lang="en-US" sz="3600">
                <a:solidFill>
                  <a:srgbClr val="002060"/>
                </a:solidFill>
                <a:latin typeface="Times New Roman"/>
                <a:ea typeface="Times New Roman"/>
                <a:cs typeface="Times New Roman"/>
                <a:sym typeface="Times New Roman"/>
              </a:rPr>
              <a:t> handling in virtual 8086 mode</a:t>
            </a:r>
            <a:endParaRPr/>
          </a:p>
          <a:p>
            <a:pPr indent="-228600" lvl="0" marL="457200" rtl="0" algn="just">
              <a:lnSpc>
                <a:spcPct val="90000"/>
              </a:lnSpc>
              <a:spcBef>
                <a:spcPts val="1000"/>
              </a:spcBef>
              <a:spcAft>
                <a:spcPts val="0"/>
              </a:spcAft>
              <a:buSzPts val="1800"/>
              <a:buNone/>
            </a:pPr>
            <a:r>
              <a:t/>
            </a:r>
            <a:endParaRPr sz="3600">
              <a:solidFill>
                <a:srgbClr val="C00000"/>
              </a:solidFill>
              <a:latin typeface="Times New Roman"/>
              <a:ea typeface="Times New Roman"/>
              <a:cs typeface="Times New Roman"/>
              <a:sym typeface="Times New Roman"/>
            </a:endParaRPr>
          </a:p>
        </p:txBody>
      </p:sp>
      <p:sp>
        <p:nvSpPr>
          <p:cNvPr id="2136" name="Google Shape;2136;p260"/>
          <p:cNvSpPr/>
          <p:nvPr/>
        </p:nvSpPr>
        <p:spPr>
          <a:xfrm>
            <a:off x="994567" y="13063"/>
            <a:ext cx="10500747" cy="1000125"/>
          </a:xfrm>
          <a:prstGeom prst="ellipse">
            <a:avLst/>
          </a:prstGeom>
          <a:solidFill>
            <a:srgbClr val="548135"/>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4000" u="none" cap="none" strike="noStrike">
                <a:solidFill>
                  <a:schemeClr val="lt1"/>
                </a:solidFill>
                <a:latin typeface="Times New Roman"/>
                <a:ea typeface="Times New Roman"/>
                <a:cs typeface="Times New Roman"/>
                <a:sym typeface="Times New Roman"/>
              </a:rPr>
              <a:t>Important bits of Control Registers </a:t>
            </a:r>
            <a:endParaRPr b="0" i="0" sz="4000" u="none" cap="none" strike="noStrike">
              <a:solidFill>
                <a:schemeClr val="lt1"/>
              </a:solidFill>
              <a:latin typeface="Times New Roman"/>
              <a:ea typeface="Times New Roman"/>
              <a:cs typeface="Times New Roman"/>
              <a:sym typeface="Times New Roman"/>
            </a:endParaRPr>
          </a:p>
        </p:txBody>
      </p:sp>
      <p:cxnSp>
        <p:nvCxnSpPr>
          <p:cNvPr id="2137" name="Google Shape;2137;p260"/>
          <p:cNvCxnSpPr/>
          <p:nvPr/>
        </p:nvCxnSpPr>
        <p:spPr>
          <a:xfrm flipH="1" rot="10800000">
            <a:off x="42160" y="1092953"/>
            <a:ext cx="12192000" cy="27709"/>
          </a:xfrm>
          <a:prstGeom prst="straightConnector1">
            <a:avLst/>
          </a:prstGeom>
          <a:noFill/>
          <a:ln cap="flat" cmpd="sng" w="9525">
            <a:solidFill>
              <a:srgbClr val="00B050"/>
            </a:solidFill>
            <a:prstDash val="solid"/>
            <a:round/>
            <a:headEnd len="sm" w="sm" type="none"/>
            <a:tailEnd len="sm" w="sm" type="none"/>
          </a:ln>
        </p:spPr>
      </p:cxnSp>
      <p:sp>
        <p:nvSpPr>
          <p:cNvPr id="2138" name="Google Shape;2138;p26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139" name="Google Shape;2139;p26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140" name="Google Shape;2140;p26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5">
                                            <p:txEl>
                                              <p:pRg end="0" st="0"/>
                                            </p:txEl>
                                          </p:spTgt>
                                        </p:tgtEl>
                                        <p:attrNameLst>
                                          <p:attrName>style.visibility</p:attrName>
                                        </p:attrNameLst>
                                      </p:cBhvr>
                                      <p:to>
                                        <p:strVal val="visible"/>
                                      </p:to>
                                    </p:set>
                                    <p:animEffect filter="fade" transition="in">
                                      <p:cBhvr>
                                        <p:cTn dur="1000"/>
                                        <p:tgtEl>
                                          <p:spTgt spid="213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5">
                                            <p:txEl>
                                              <p:pRg end="1" st="1"/>
                                            </p:txEl>
                                          </p:spTgt>
                                        </p:tgtEl>
                                        <p:attrNameLst>
                                          <p:attrName>style.visibility</p:attrName>
                                        </p:attrNameLst>
                                      </p:cBhvr>
                                      <p:to>
                                        <p:strVal val="visible"/>
                                      </p:to>
                                    </p:set>
                                    <p:animEffect filter="fade" transition="in">
                                      <p:cBhvr>
                                        <p:cTn dur="1000"/>
                                        <p:tgtEl>
                                          <p:spTgt spid="213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5">
                                            <p:txEl>
                                              <p:pRg end="2" st="2"/>
                                            </p:txEl>
                                          </p:spTgt>
                                        </p:tgtEl>
                                        <p:attrNameLst>
                                          <p:attrName>style.visibility</p:attrName>
                                        </p:attrNameLst>
                                      </p:cBhvr>
                                      <p:to>
                                        <p:strVal val="visible"/>
                                      </p:to>
                                    </p:set>
                                    <p:animEffect filter="fade" transition="in">
                                      <p:cBhvr>
                                        <p:cTn dur="1000"/>
                                        <p:tgtEl>
                                          <p:spTgt spid="213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5">
                                            <p:txEl>
                                              <p:pRg end="3" st="3"/>
                                            </p:txEl>
                                          </p:spTgt>
                                        </p:tgtEl>
                                        <p:attrNameLst>
                                          <p:attrName>style.visibility</p:attrName>
                                        </p:attrNameLst>
                                      </p:cBhvr>
                                      <p:to>
                                        <p:strVal val="visible"/>
                                      </p:to>
                                    </p:set>
                                    <p:animEffect filter="fade" transition="in">
                                      <p:cBhvr>
                                        <p:cTn dur="1000"/>
                                        <p:tgtEl>
                                          <p:spTgt spid="213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5">
                                            <p:txEl>
                                              <p:pRg end="4" st="4"/>
                                            </p:txEl>
                                          </p:spTgt>
                                        </p:tgtEl>
                                        <p:attrNameLst>
                                          <p:attrName>style.visibility</p:attrName>
                                        </p:attrNameLst>
                                      </p:cBhvr>
                                      <p:to>
                                        <p:strVal val="visible"/>
                                      </p:to>
                                    </p:set>
                                    <p:animEffect filter="fade" transition="in">
                                      <p:cBhvr>
                                        <p:cTn dur="1000"/>
                                        <p:tgtEl>
                                          <p:spTgt spid="213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5">
                                            <p:txEl>
                                              <p:pRg end="5" st="5"/>
                                            </p:txEl>
                                          </p:spTgt>
                                        </p:tgtEl>
                                        <p:attrNameLst>
                                          <p:attrName>style.visibility</p:attrName>
                                        </p:attrNameLst>
                                      </p:cBhvr>
                                      <p:to>
                                        <p:strVal val="visible"/>
                                      </p:to>
                                    </p:set>
                                    <p:animEffect filter="fade" transition="in">
                                      <p:cBhvr>
                                        <p:cTn dur="1000"/>
                                        <p:tgtEl>
                                          <p:spTgt spid="2135">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4" name="Shape 2144"/>
        <p:cNvGrpSpPr/>
        <p:nvPr/>
      </p:nvGrpSpPr>
      <p:grpSpPr>
        <a:xfrm>
          <a:off x="0" y="0"/>
          <a:ext cx="0" cy="0"/>
          <a:chOff x="0" y="0"/>
          <a:chExt cx="0" cy="0"/>
        </a:xfrm>
      </p:grpSpPr>
      <p:sp>
        <p:nvSpPr>
          <p:cNvPr id="2145" name="Google Shape;2145;p261"/>
          <p:cNvSpPr txBox="1"/>
          <p:nvPr>
            <p:ph type="title"/>
          </p:nvPr>
        </p:nvSpPr>
        <p:spPr>
          <a:xfrm>
            <a:off x="944560" y="151594"/>
            <a:ext cx="493221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2501BF"/>
                </a:solidFill>
                <a:latin typeface="Times New Roman"/>
                <a:ea typeface="Times New Roman"/>
                <a:cs typeface="Times New Roman"/>
                <a:sym typeface="Times New Roman"/>
              </a:rPr>
              <a:t>Debug Registers</a:t>
            </a:r>
            <a:endParaRPr b="1">
              <a:solidFill>
                <a:srgbClr val="2501BF"/>
              </a:solidFill>
              <a:latin typeface="Times New Roman"/>
              <a:ea typeface="Times New Roman"/>
              <a:cs typeface="Times New Roman"/>
              <a:sym typeface="Times New Roman"/>
            </a:endParaRPr>
          </a:p>
        </p:txBody>
      </p:sp>
      <p:pic>
        <p:nvPicPr>
          <p:cNvPr id="2146" name="Google Shape;2146;p261"/>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147" name="Google Shape;2147;p26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148" name="Google Shape;2148;p26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149" name="Google Shape;2149;p261"/>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150" name="Google Shape;2150;p261"/>
          <p:cNvSpPr txBox="1"/>
          <p:nvPr>
            <p:ph idx="1" type="body"/>
          </p:nvPr>
        </p:nvSpPr>
        <p:spPr>
          <a:xfrm>
            <a:off x="773904" y="906811"/>
            <a:ext cx="4825857" cy="5128865"/>
          </a:xfrm>
          <a:prstGeom prst="rect">
            <a:avLst/>
          </a:prstGeom>
          <a:solidFill>
            <a:srgbClr val="F7CAAC"/>
          </a:solidFill>
          <a:ln cap="flat" cmpd="sng" w="19050">
            <a:solidFill>
              <a:srgbClr val="002060"/>
            </a:solidFill>
            <a:prstDash val="solid"/>
            <a:round/>
            <a:headEnd len="sm" w="sm" type="none"/>
            <a:tailEnd len="sm" w="sm" type="none"/>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SzPts val="1800"/>
              <a:buFont typeface="Noto Sans Symbols"/>
              <a:buChar char="⮚"/>
            </a:pPr>
            <a:r>
              <a:rPr lang="en-US" sz="3100">
                <a:solidFill>
                  <a:srgbClr val="C00000"/>
                </a:solidFill>
                <a:latin typeface="Times New Roman"/>
                <a:ea typeface="Times New Roman"/>
                <a:cs typeface="Times New Roman"/>
                <a:sym typeface="Times New Roman"/>
              </a:rPr>
              <a:t>DR0 </a:t>
            </a:r>
            <a:r>
              <a:rPr lang="en-US" sz="3100">
                <a:solidFill>
                  <a:srgbClr val="BF9000"/>
                </a:solidFill>
                <a:latin typeface="Times New Roman"/>
                <a:ea typeface="Times New Roman"/>
                <a:cs typeface="Times New Roman"/>
                <a:sym typeface="Times New Roman"/>
              </a:rPr>
              <a:t>through</a:t>
            </a:r>
            <a:r>
              <a:rPr lang="en-US" sz="3100">
                <a:solidFill>
                  <a:srgbClr val="C00000"/>
                </a:solidFill>
                <a:latin typeface="Times New Roman"/>
                <a:ea typeface="Times New Roman"/>
                <a:cs typeface="Times New Roman"/>
                <a:sym typeface="Times New Roman"/>
              </a:rPr>
              <a:t> DR7 </a:t>
            </a:r>
            <a:r>
              <a:rPr lang="en-US" sz="3100">
                <a:latin typeface="Times New Roman"/>
                <a:ea typeface="Times New Roman"/>
                <a:cs typeface="Times New Roman"/>
                <a:sym typeface="Times New Roman"/>
              </a:rPr>
              <a:t>are available for </a:t>
            </a:r>
            <a:r>
              <a:rPr b="1" lang="en-US" sz="3100">
                <a:latin typeface="Times New Roman"/>
                <a:ea typeface="Times New Roman"/>
                <a:cs typeface="Times New Roman"/>
                <a:sym typeface="Times New Roman"/>
              </a:rPr>
              <a:t>debugging </a:t>
            </a:r>
            <a:r>
              <a:rPr lang="en-US" sz="3100">
                <a:latin typeface="Times New Roman"/>
                <a:ea typeface="Times New Roman"/>
                <a:cs typeface="Times New Roman"/>
                <a:sym typeface="Times New Roman"/>
              </a:rPr>
              <a:t>and performance monitoring.</a:t>
            </a:r>
            <a:endParaRPr sz="3100">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Font typeface="Noto Sans Symbols"/>
              <a:buChar char="⮚"/>
            </a:pPr>
            <a:r>
              <a:rPr b="1" lang="en-US" sz="3100">
                <a:latin typeface="Times New Roman"/>
                <a:ea typeface="Times New Roman"/>
                <a:cs typeface="Times New Roman"/>
                <a:sym typeface="Times New Roman"/>
              </a:rPr>
              <a:t>Holds</a:t>
            </a:r>
            <a:r>
              <a:rPr lang="en-US" sz="3100">
                <a:latin typeface="Times New Roman"/>
                <a:ea typeface="Times New Roman"/>
                <a:cs typeface="Times New Roman"/>
                <a:sym typeface="Times New Roman"/>
              </a:rPr>
              <a:t> address of memory or IO location called </a:t>
            </a:r>
            <a:r>
              <a:rPr b="1" lang="en-US" sz="3100">
                <a:solidFill>
                  <a:srgbClr val="C00000"/>
                </a:solidFill>
                <a:latin typeface="Times New Roman"/>
                <a:ea typeface="Times New Roman"/>
                <a:cs typeface="Times New Roman"/>
                <a:sym typeface="Times New Roman"/>
              </a:rPr>
              <a:t>Breakpoints</a:t>
            </a:r>
            <a:endParaRPr/>
          </a:p>
          <a:p>
            <a:pPr indent="-342900" lvl="0" marL="457200" rtl="0" algn="l">
              <a:lnSpc>
                <a:spcPct val="90000"/>
              </a:lnSpc>
              <a:spcBef>
                <a:spcPts val="1000"/>
              </a:spcBef>
              <a:spcAft>
                <a:spcPts val="0"/>
              </a:spcAft>
              <a:buSzPts val="1800"/>
              <a:buFont typeface="Noto Sans Symbols"/>
              <a:buChar char="⮚"/>
            </a:pPr>
            <a:r>
              <a:rPr lang="en-US" sz="3100">
                <a:latin typeface="Times New Roman"/>
                <a:ea typeface="Times New Roman"/>
                <a:cs typeface="Times New Roman"/>
                <a:sym typeface="Times New Roman"/>
              </a:rPr>
              <a:t>A debug exception occurs (#DB) when a </a:t>
            </a:r>
            <a:r>
              <a:rPr b="1" lang="en-US" sz="3100">
                <a:latin typeface="Times New Roman"/>
                <a:ea typeface="Times New Roman"/>
                <a:cs typeface="Times New Roman"/>
                <a:sym typeface="Times New Roman"/>
              </a:rPr>
              <a:t>memory or IO access</a:t>
            </a:r>
            <a:r>
              <a:rPr lang="en-US" sz="3100">
                <a:latin typeface="Times New Roman"/>
                <a:ea typeface="Times New Roman"/>
                <a:cs typeface="Times New Roman"/>
                <a:sym typeface="Times New Roman"/>
              </a:rPr>
              <a:t> is made to a breakpoint address. </a:t>
            </a:r>
            <a:endParaRPr/>
          </a:p>
          <a:p>
            <a:pPr indent="0" lvl="0" marL="0" rtl="0" algn="l">
              <a:lnSpc>
                <a:spcPct val="90000"/>
              </a:lnSpc>
              <a:spcBef>
                <a:spcPts val="1000"/>
              </a:spcBef>
              <a:spcAft>
                <a:spcPts val="0"/>
              </a:spcAft>
              <a:buSzPts val="1800"/>
              <a:buNone/>
            </a:pPr>
            <a:r>
              <a:t/>
            </a:r>
            <a:endParaRPr sz="3200">
              <a:latin typeface="Times New Roman"/>
              <a:ea typeface="Times New Roman"/>
              <a:cs typeface="Times New Roman"/>
              <a:sym typeface="Times New Roman"/>
            </a:endParaRPr>
          </a:p>
        </p:txBody>
      </p:sp>
      <p:pic>
        <p:nvPicPr>
          <p:cNvPr id="2151" name="Google Shape;2151;p261"/>
          <p:cNvPicPr preferRelativeResize="0"/>
          <p:nvPr/>
        </p:nvPicPr>
        <p:blipFill rotWithShape="1">
          <a:blip r:embed="rId4">
            <a:alphaModFix/>
          </a:blip>
          <a:srcRect b="0" l="0" r="0" t="0"/>
          <a:stretch/>
        </p:blipFill>
        <p:spPr>
          <a:xfrm>
            <a:off x="5820424" y="61717"/>
            <a:ext cx="5161901" cy="6431158"/>
          </a:xfrm>
          <a:prstGeom prst="rect">
            <a:avLst/>
          </a:prstGeom>
          <a:noFill/>
          <a:ln cap="flat" cmpd="sng" w="38100">
            <a:solidFill>
              <a:srgbClr val="002060"/>
            </a:solidFill>
            <a:prstDash val="solid"/>
            <a:round/>
            <a:headEnd len="sm" w="sm" type="none"/>
            <a:tailEnd len="sm" w="sm" type="none"/>
          </a:ln>
        </p:spPr>
      </p:pic>
      <p:sp>
        <p:nvSpPr>
          <p:cNvPr id="2152" name="Google Shape;2152;p261"/>
          <p:cNvSpPr/>
          <p:nvPr/>
        </p:nvSpPr>
        <p:spPr>
          <a:xfrm>
            <a:off x="6457950" y="3095625"/>
            <a:ext cx="3476625" cy="3105150"/>
          </a:xfrm>
          <a:prstGeom prst="ellipse">
            <a:avLst/>
          </a:prstGeom>
          <a:noFill/>
          <a:ln cap="flat" cmpd="sng" w="571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153" name="Google Shape;2153;p261"/>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154" name="Google Shape;2154;p26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155" name="Google Shape;2155;p26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156" name="Google Shape;2156;p26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152"/>
                                        </p:tgtEl>
                                        <p:attrNameLst>
                                          <p:attrName>style.visibility</p:attrName>
                                        </p:attrNameLst>
                                      </p:cBhvr>
                                      <p:to>
                                        <p:strVal val="visible"/>
                                      </p:to>
                                    </p:set>
                                    <p:anim calcmode="lin" valueType="num">
                                      <p:cBhvr additive="base">
                                        <p:cTn dur="500"/>
                                        <p:tgtEl>
                                          <p:spTgt spid="2152"/>
                                        </p:tgtEl>
                                        <p:attrNameLst>
                                          <p:attrName>ppt_w</p:attrName>
                                        </p:attrNameLst>
                                      </p:cBhvr>
                                      <p:tavLst>
                                        <p:tav fmla="" tm="0">
                                          <p:val>
                                            <p:strVal val="0"/>
                                          </p:val>
                                        </p:tav>
                                        <p:tav fmla="" tm="100000">
                                          <p:val>
                                            <p:strVal val="#ppt_w"/>
                                          </p:val>
                                        </p:tav>
                                      </p:tavLst>
                                    </p:anim>
                                    <p:anim calcmode="lin" valueType="num">
                                      <p:cBhvr additive="base">
                                        <p:cTn dur="500"/>
                                        <p:tgtEl>
                                          <p:spTgt spid="2152"/>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2151"/>
                                        </p:tgtEl>
                                        <p:attrNameLst>
                                          <p:attrName>style.visibility</p:attrName>
                                        </p:attrNameLst>
                                      </p:cBhvr>
                                      <p:to>
                                        <p:strVal val="visible"/>
                                      </p:to>
                                    </p:set>
                                    <p:anim calcmode="lin" valueType="num">
                                      <p:cBhvr additive="base">
                                        <p:cTn dur="500"/>
                                        <p:tgtEl>
                                          <p:spTgt spid="2151"/>
                                        </p:tgtEl>
                                        <p:attrNameLst>
                                          <p:attrName>ppt_w</p:attrName>
                                        </p:attrNameLst>
                                      </p:cBhvr>
                                      <p:tavLst>
                                        <p:tav fmla="" tm="0">
                                          <p:val>
                                            <p:strVal val="0"/>
                                          </p:val>
                                        </p:tav>
                                        <p:tav fmla="" tm="100000">
                                          <p:val>
                                            <p:strVal val="#ppt_w"/>
                                          </p:val>
                                        </p:tav>
                                      </p:tavLst>
                                    </p:anim>
                                    <p:anim calcmode="lin" valueType="num">
                                      <p:cBhvr additive="base">
                                        <p:cTn dur="500"/>
                                        <p:tgtEl>
                                          <p:spTgt spid="2151"/>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5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5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5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50">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0" name="Shape 2160"/>
        <p:cNvGrpSpPr/>
        <p:nvPr/>
      </p:nvGrpSpPr>
      <p:grpSpPr>
        <a:xfrm>
          <a:off x="0" y="0"/>
          <a:ext cx="0" cy="0"/>
          <a:chOff x="0" y="0"/>
          <a:chExt cx="0" cy="0"/>
        </a:xfrm>
      </p:grpSpPr>
      <p:sp>
        <p:nvSpPr>
          <p:cNvPr id="2161" name="Google Shape;2161;p262"/>
          <p:cNvSpPr txBox="1"/>
          <p:nvPr>
            <p:ph type="title"/>
          </p:nvPr>
        </p:nvSpPr>
        <p:spPr>
          <a:xfrm>
            <a:off x="4043524" y="85895"/>
            <a:ext cx="493221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6000">
                <a:solidFill>
                  <a:srgbClr val="2501BF"/>
                </a:solidFill>
                <a:latin typeface="Times New Roman"/>
                <a:ea typeface="Times New Roman"/>
                <a:cs typeface="Times New Roman"/>
                <a:sym typeface="Times New Roman"/>
              </a:rPr>
              <a:t>Data Types </a:t>
            </a:r>
            <a:endParaRPr b="1" sz="6000">
              <a:solidFill>
                <a:srgbClr val="2501BF"/>
              </a:solidFill>
              <a:latin typeface="Times New Roman"/>
              <a:ea typeface="Times New Roman"/>
              <a:cs typeface="Times New Roman"/>
              <a:sym typeface="Times New Roman"/>
            </a:endParaRPr>
          </a:p>
        </p:txBody>
      </p:sp>
      <p:pic>
        <p:nvPicPr>
          <p:cNvPr id="2162" name="Google Shape;2162;p262"/>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163" name="Google Shape;2163;p26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164" name="Google Shape;2164;p26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165" name="Google Shape;2165;p262"/>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166" name="Google Shape;2166;p262"/>
          <p:cNvSpPr txBox="1"/>
          <p:nvPr>
            <p:ph idx="1" type="body"/>
          </p:nvPr>
        </p:nvSpPr>
        <p:spPr>
          <a:xfrm>
            <a:off x="773905" y="816816"/>
            <a:ext cx="5129281" cy="5539534"/>
          </a:xfrm>
          <a:prstGeom prst="rect">
            <a:avLst/>
          </a:prstGeom>
          <a:noFill/>
          <a:ln cap="flat" cmpd="sng" w="19050">
            <a:solidFill>
              <a:srgbClr val="2501BF"/>
            </a:solidFill>
            <a:prstDash val="solid"/>
            <a:round/>
            <a:headEnd len="sm" w="sm" type="none"/>
            <a:tailEnd len="sm" w="sm" type="none"/>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Char char="•"/>
            </a:pPr>
            <a:r>
              <a:rPr lang="en-US" sz="3000">
                <a:solidFill>
                  <a:srgbClr val="548135"/>
                </a:solidFill>
                <a:latin typeface="Times New Roman"/>
                <a:ea typeface="Times New Roman"/>
                <a:cs typeface="Times New Roman"/>
                <a:sym typeface="Times New Roman"/>
              </a:rPr>
              <a:t>Byte, word, doubleword and quadword are principal data types i.e </a:t>
            </a:r>
            <a:r>
              <a:rPr b="1" lang="en-US" sz="3000">
                <a:solidFill>
                  <a:srgbClr val="C00000"/>
                </a:solidFill>
                <a:latin typeface="Times New Roman"/>
                <a:ea typeface="Times New Roman"/>
                <a:cs typeface="Times New Roman"/>
                <a:sym typeface="Times New Roman"/>
              </a:rPr>
              <a:t>8 bit, 16, 32 and 64 bits.</a:t>
            </a:r>
            <a:endParaRPr/>
          </a:p>
          <a:p>
            <a:pPr indent="-342900" lvl="0" marL="457200" rtl="0" algn="just">
              <a:lnSpc>
                <a:spcPct val="90000"/>
              </a:lnSpc>
              <a:spcBef>
                <a:spcPts val="1000"/>
              </a:spcBef>
              <a:spcAft>
                <a:spcPts val="0"/>
              </a:spcAft>
              <a:buSzPts val="1800"/>
              <a:buChar char="•"/>
            </a:pPr>
            <a:r>
              <a:rPr lang="en-US" sz="3000">
                <a:latin typeface="Times New Roman"/>
                <a:ea typeface="Times New Roman"/>
                <a:cs typeface="Times New Roman"/>
                <a:sym typeface="Times New Roman"/>
              </a:rPr>
              <a:t>In case of any size, </a:t>
            </a:r>
            <a:r>
              <a:rPr b="1" lang="en-US" sz="3000">
                <a:latin typeface="Times New Roman"/>
                <a:ea typeface="Times New Roman"/>
                <a:cs typeface="Times New Roman"/>
                <a:sym typeface="Times New Roman"/>
              </a:rPr>
              <a:t>the lowest address</a:t>
            </a:r>
            <a:r>
              <a:rPr lang="en-US" sz="3000">
                <a:latin typeface="Times New Roman"/>
                <a:ea typeface="Times New Roman"/>
                <a:cs typeface="Times New Roman"/>
                <a:sym typeface="Times New Roman"/>
              </a:rPr>
              <a:t> is refereed always. </a:t>
            </a:r>
            <a:r>
              <a:rPr b="1" lang="en-US" sz="3000">
                <a:latin typeface="Times New Roman"/>
                <a:ea typeface="Times New Roman"/>
                <a:cs typeface="Times New Roman"/>
                <a:sym typeface="Times New Roman"/>
              </a:rPr>
              <a:t>Higher address </a:t>
            </a:r>
            <a:r>
              <a:rPr lang="en-US" sz="3000">
                <a:latin typeface="Times New Roman"/>
                <a:ea typeface="Times New Roman"/>
                <a:cs typeface="Times New Roman"/>
                <a:sym typeface="Times New Roman"/>
              </a:rPr>
              <a:t>are only used when </a:t>
            </a:r>
            <a:r>
              <a:rPr lang="en-US" sz="3000">
                <a:solidFill>
                  <a:srgbClr val="C00000"/>
                </a:solidFill>
                <a:latin typeface="Times New Roman"/>
                <a:ea typeface="Times New Roman"/>
                <a:cs typeface="Times New Roman"/>
                <a:sym typeface="Times New Roman"/>
              </a:rPr>
              <a:t>upper byte/word/double/quad</a:t>
            </a:r>
            <a:r>
              <a:rPr lang="en-US" sz="3000">
                <a:latin typeface="Times New Roman"/>
                <a:ea typeface="Times New Roman"/>
                <a:cs typeface="Times New Roman"/>
                <a:sym typeface="Times New Roman"/>
              </a:rPr>
              <a:t> is accessed </a:t>
            </a:r>
            <a:r>
              <a:rPr b="1" lang="en-US" sz="3000">
                <a:latin typeface="Times New Roman"/>
                <a:ea typeface="Times New Roman"/>
                <a:cs typeface="Times New Roman"/>
                <a:sym typeface="Times New Roman"/>
              </a:rPr>
              <a:t>separately</a:t>
            </a:r>
            <a:r>
              <a:rPr lang="en-US" sz="3000">
                <a:latin typeface="Times New Roman"/>
                <a:ea typeface="Times New Roman"/>
                <a:cs typeface="Times New Roman"/>
                <a:sym typeface="Times New Roman"/>
              </a:rPr>
              <a:t> from the lower or when individual bytes are being accessed. </a:t>
            </a:r>
            <a:endParaRPr/>
          </a:p>
          <a:p>
            <a:pPr indent="-228600" lvl="0" marL="457200" rtl="0" algn="just">
              <a:lnSpc>
                <a:spcPct val="90000"/>
              </a:lnSpc>
              <a:spcBef>
                <a:spcPts val="1000"/>
              </a:spcBef>
              <a:spcAft>
                <a:spcPts val="0"/>
              </a:spcAft>
              <a:buSzPts val="1800"/>
              <a:buNone/>
            </a:pPr>
            <a:r>
              <a:t/>
            </a:r>
            <a:endParaRPr sz="3200">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sz="3200">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sz="3200">
              <a:latin typeface="Times New Roman"/>
              <a:ea typeface="Times New Roman"/>
              <a:cs typeface="Times New Roman"/>
              <a:sym typeface="Times New Roman"/>
            </a:endParaRPr>
          </a:p>
        </p:txBody>
      </p:sp>
      <p:pic>
        <p:nvPicPr>
          <p:cNvPr id="2167" name="Google Shape;2167;p262"/>
          <p:cNvPicPr preferRelativeResize="0"/>
          <p:nvPr/>
        </p:nvPicPr>
        <p:blipFill rotWithShape="1">
          <a:blip r:embed="rId4">
            <a:alphaModFix/>
          </a:blip>
          <a:srcRect b="0" l="0" r="0" t="0"/>
          <a:stretch/>
        </p:blipFill>
        <p:spPr>
          <a:xfrm>
            <a:off x="6085684" y="1068923"/>
            <a:ext cx="6059941" cy="5103278"/>
          </a:xfrm>
          <a:prstGeom prst="rect">
            <a:avLst/>
          </a:prstGeom>
          <a:noFill/>
          <a:ln cap="sq" cmpd="sng" w="190500">
            <a:solidFill>
              <a:srgbClr val="C55A11"/>
            </a:solidFill>
            <a:prstDash val="solid"/>
            <a:miter lim="800000"/>
            <a:headEnd len="sm" w="sm" type="none"/>
            <a:tailEnd len="sm" w="sm" type="none"/>
          </a:ln>
          <a:effectLst>
            <a:outerShdw blurRad="254000" rotWithShape="0" algn="bl">
              <a:srgbClr val="000000">
                <a:alpha val="42745"/>
              </a:srgbClr>
            </a:outerShdw>
          </a:effectLst>
        </p:spPr>
      </p:pic>
      <p:cxnSp>
        <p:nvCxnSpPr>
          <p:cNvPr id="2168" name="Google Shape;2168;p262"/>
          <p:cNvCxnSpPr/>
          <p:nvPr/>
        </p:nvCxnSpPr>
        <p:spPr>
          <a:xfrm flipH="1" rot="10800000">
            <a:off x="-23949" y="886040"/>
            <a:ext cx="12192000" cy="27709"/>
          </a:xfrm>
          <a:prstGeom prst="straightConnector1">
            <a:avLst/>
          </a:prstGeom>
          <a:noFill/>
          <a:ln cap="flat" cmpd="sng" w="9525">
            <a:solidFill>
              <a:srgbClr val="00B050"/>
            </a:solidFill>
            <a:prstDash val="solid"/>
            <a:round/>
            <a:headEnd len="sm" w="sm" type="none"/>
            <a:tailEnd len="sm" w="sm" type="none"/>
          </a:ln>
        </p:spPr>
      </p:cxnSp>
      <p:sp>
        <p:nvSpPr>
          <p:cNvPr id="2169" name="Google Shape;2169;p26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170" name="Google Shape;2170;p26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171" name="Google Shape;2171;p26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6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6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6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6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66">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5" name="Shape 2175"/>
        <p:cNvGrpSpPr/>
        <p:nvPr/>
      </p:nvGrpSpPr>
      <p:grpSpPr>
        <a:xfrm>
          <a:off x="0" y="0"/>
          <a:ext cx="0" cy="0"/>
          <a:chOff x="0" y="0"/>
          <a:chExt cx="0" cy="0"/>
        </a:xfrm>
      </p:grpSpPr>
      <p:sp>
        <p:nvSpPr>
          <p:cNvPr id="2176" name="Google Shape;2176;p263"/>
          <p:cNvSpPr txBox="1"/>
          <p:nvPr>
            <p:ph type="title"/>
          </p:nvPr>
        </p:nvSpPr>
        <p:spPr>
          <a:xfrm>
            <a:off x="944560" y="108753"/>
            <a:ext cx="493221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6000">
                <a:solidFill>
                  <a:srgbClr val="2501BF"/>
                </a:solidFill>
                <a:latin typeface="Times New Roman"/>
                <a:ea typeface="Times New Roman"/>
                <a:cs typeface="Times New Roman"/>
                <a:sym typeface="Times New Roman"/>
              </a:rPr>
              <a:t>Data Types </a:t>
            </a:r>
            <a:endParaRPr b="1" sz="6000">
              <a:solidFill>
                <a:srgbClr val="2501BF"/>
              </a:solidFill>
              <a:latin typeface="Times New Roman"/>
              <a:ea typeface="Times New Roman"/>
              <a:cs typeface="Times New Roman"/>
              <a:sym typeface="Times New Roman"/>
            </a:endParaRPr>
          </a:p>
        </p:txBody>
      </p:sp>
      <p:pic>
        <p:nvPicPr>
          <p:cNvPr id="2177" name="Google Shape;2177;p263"/>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178" name="Google Shape;2178;p26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179" name="Google Shape;2179;p26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180" name="Google Shape;2180;p263"/>
          <p:cNvSpPr txBox="1"/>
          <p:nvPr>
            <p:ph idx="11" type="ftr"/>
          </p:nvPr>
        </p:nvSpPr>
        <p:spPr>
          <a:xfrm>
            <a:off x="3092162" y="6402387"/>
            <a:ext cx="5338354"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181" name="Google Shape;2181;p263"/>
          <p:cNvSpPr txBox="1"/>
          <p:nvPr>
            <p:ph idx="1" type="body"/>
          </p:nvPr>
        </p:nvSpPr>
        <p:spPr>
          <a:xfrm>
            <a:off x="933674" y="952886"/>
            <a:ext cx="3575189" cy="3953965"/>
          </a:xfrm>
          <a:prstGeom prst="rect">
            <a:avLst/>
          </a:prstGeom>
          <a:noFill/>
          <a:ln cap="flat" cmpd="sng" w="57150">
            <a:solidFill>
              <a:schemeClr val="accent2"/>
            </a:solidFill>
            <a:prstDash val="solid"/>
            <a:round/>
            <a:headEnd len="sm" w="sm" type="none"/>
            <a:tailEnd len="sm" w="sm" type="none"/>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Clr>
                <a:schemeClr val="dk1"/>
              </a:buClr>
              <a:buSzPts val="1800"/>
              <a:buChar char="•"/>
            </a:pPr>
            <a:r>
              <a:rPr lang="en-US" sz="4000"/>
              <a:t>Bytes, </a:t>
            </a:r>
            <a:endParaRPr sz="4000"/>
          </a:p>
          <a:p>
            <a:pPr indent="-342900" lvl="0" marL="457200" rtl="0" algn="l">
              <a:lnSpc>
                <a:spcPct val="90000"/>
              </a:lnSpc>
              <a:spcBef>
                <a:spcPts val="1000"/>
              </a:spcBef>
              <a:spcAft>
                <a:spcPts val="0"/>
              </a:spcAft>
              <a:buClr>
                <a:schemeClr val="dk1"/>
              </a:buClr>
              <a:buSzPts val="1800"/>
              <a:buChar char="•"/>
            </a:pPr>
            <a:r>
              <a:rPr lang="en-US" sz="4000"/>
              <a:t>Words,</a:t>
            </a:r>
            <a:endParaRPr/>
          </a:p>
          <a:p>
            <a:pPr indent="-342900" lvl="0" marL="457200" rtl="0" algn="l">
              <a:lnSpc>
                <a:spcPct val="90000"/>
              </a:lnSpc>
              <a:spcBef>
                <a:spcPts val="1000"/>
              </a:spcBef>
              <a:spcAft>
                <a:spcPts val="0"/>
              </a:spcAft>
              <a:buClr>
                <a:schemeClr val="dk1"/>
              </a:buClr>
              <a:buSzPts val="1800"/>
              <a:buChar char="•"/>
            </a:pPr>
            <a:r>
              <a:rPr lang="en-US" sz="4000"/>
              <a:t>Doublewords</a:t>
            </a:r>
            <a:endParaRPr/>
          </a:p>
          <a:p>
            <a:pPr indent="-342900" lvl="0" marL="457200" rtl="0" algn="l">
              <a:lnSpc>
                <a:spcPct val="90000"/>
              </a:lnSpc>
              <a:spcBef>
                <a:spcPts val="1000"/>
              </a:spcBef>
              <a:spcAft>
                <a:spcPts val="0"/>
              </a:spcAft>
              <a:buClr>
                <a:schemeClr val="dk1"/>
              </a:buClr>
              <a:buSzPts val="1800"/>
              <a:buChar char="•"/>
            </a:pPr>
            <a:r>
              <a:rPr lang="en-US" sz="4000"/>
              <a:t>Quadwords storage in Memory</a:t>
            </a:r>
            <a:endParaRPr sz="4000"/>
          </a:p>
        </p:txBody>
      </p:sp>
      <p:pic>
        <p:nvPicPr>
          <p:cNvPr id="2182" name="Google Shape;2182;p263"/>
          <p:cNvPicPr preferRelativeResize="0"/>
          <p:nvPr/>
        </p:nvPicPr>
        <p:blipFill rotWithShape="1">
          <a:blip r:embed="rId4">
            <a:alphaModFix/>
          </a:blip>
          <a:srcRect b="0" l="0" r="0" t="0"/>
          <a:stretch/>
        </p:blipFill>
        <p:spPr>
          <a:xfrm>
            <a:off x="4554583" y="146422"/>
            <a:ext cx="7552344" cy="6063448"/>
          </a:xfrm>
          <a:prstGeom prst="rect">
            <a:avLst/>
          </a:prstGeom>
          <a:noFill/>
          <a:ln cap="flat" cmpd="sng" w="19050">
            <a:solidFill>
              <a:srgbClr val="00B0F0"/>
            </a:solidFill>
            <a:prstDash val="solid"/>
            <a:round/>
            <a:headEnd len="sm" w="sm" type="none"/>
            <a:tailEnd len="sm" w="sm" type="none"/>
          </a:ln>
        </p:spPr>
      </p:pic>
      <p:cxnSp>
        <p:nvCxnSpPr>
          <p:cNvPr id="2183" name="Google Shape;2183;p263"/>
          <p:cNvCxnSpPr/>
          <p:nvPr/>
        </p:nvCxnSpPr>
        <p:spPr>
          <a:xfrm flipH="1" rot="10800000">
            <a:off x="45720" y="755712"/>
            <a:ext cx="12192000" cy="27709"/>
          </a:xfrm>
          <a:prstGeom prst="straightConnector1">
            <a:avLst/>
          </a:prstGeom>
          <a:noFill/>
          <a:ln cap="flat" cmpd="sng" w="9525">
            <a:solidFill>
              <a:srgbClr val="00B050"/>
            </a:solidFill>
            <a:prstDash val="solid"/>
            <a:round/>
            <a:headEnd len="sm" w="sm" type="none"/>
            <a:tailEnd len="sm" w="sm" type="none"/>
          </a:ln>
        </p:spPr>
      </p:cxnSp>
      <p:sp>
        <p:nvSpPr>
          <p:cNvPr id="2184" name="Google Shape;2184;p26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185" name="Google Shape;2185;p263"/>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186" name="Google Shape;2186;p26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0" name="Shape 2190"/>
        <p:cNvGrpSpPr/>
        <p:nvPr/>
      </p:nvGrpSpPr>
      <p:grpSpPr>
        <a:xfrm>
          <a:off x="0" y="0"/>
          <a:ext cx="0" cy="0"/>
          <a:chOff x="0" y="0"/>
          <a:chExt cx="0" cy="0"/>
        </a:xfrm>
      </p:grpSpPr>
      <p:sp>
        <p:nvSpPr>
          <p:cNvPr id="2191" name="Google Shape;2191;p264"/>
          <p:cNvSpPr txBox="1"/>
          <p:nvPr>
            <p:ph type="title"/>
          </p:nvPr>
        </p:nvSpPr>
        <p:spPr>
          <a:xfrm>
            <a:off x="4084320" y="278440"/>
            <a:ext cx="493221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2501BF"/>
                </a:solidFill>
                <a:latin typeface="Times New Roman"/>
                <a:ea typeface="Times New Roman"/>
                <a:cs typeface="Times New Roman"/>
                <a:sym typeface="Times New Roman"/>
              </a:rPr>
              <a:t>Data Types </a:t>
            </a:r>
            <a:endParaRPr b="1">
              <a:solidFill>
                <a:srgbClr val="2501BF"/>
              </a:solidFill>
              <a:latin typeface="Times New Roman"/>
              <a:ea typeface="Times New Roman"/>
              <a:cs typeface="Times New Roman"/>
              <a:sym typeface="Times New Roman"/>
            </a:endParaRPr>
          </a:p>
        </p:txBody>
      </p:sp>
      <p:pic>
        <p:nvPicPr>
          <p:cNvPr id="2192" name="Google Shape;2192;p264"/>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193" name="Google Shape;2193;p26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194" name="Google Shape;2194;p26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195" name="Google Shape;2195;p264"/>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196" name="Google Shape;2196;p264"/>
          <p:cNvSpPr txBox="1"/>
          <p:nvPr>
            <p:ph idx="1" type="body"/>
          </p:nvPr>
        </p:nvSpPr>
        <p:spPr>
          <a:xfrm>
            <a:off x="781049" y="1003259"/>
            <a:ext cx="10848975" cy="5167801"/>
          </a:xfrm>
          <a:prstGeom prst="rect">
            <a:avLst/>
          </a:prstGeom>
          <a:noFill/>
          <a:ln>
            <a:noFill/>
          </a:ln>
        </p:spPr>
        <p:txBody>
          <a:bodyPr anchorCtr="0" anchor="t" bIns="45700" lIns="91425" spcFirstLastPara="1" rIns="91425" wrap="square" tIns="45700">
            <a:normAutofit fontScale="92500" lnSpcReduction="10000"/>
          </a:bodyPr>
          <a:lstStyle/>
          <a:p>
            <a:pPr indent="-342900" lvl="0" marL="457200" rtl="0" algn="just">
              <a:lnSpc>
                <a:spcPct val="90000"/>
              </a:lnSpc>
              <a:spcBef>
                <a:spcPts val="1000"/>
              </a:spcBef>
              <a:spcAft>
                <a:spcPts val="0"/>
              </a:spcAft>
              <a:buSzPct val="69498"/>
              <a:buChar char="•"/>
            </a:pPr>
            <a:r>
              <a:rPr b="1" lang="en-US">
                <a:latin typeface="Times New Roman"/>
                <a:ea typeface="Times New Roman"/>
                <a:cs typeface="Times New Roman"/>
                <a:sym typeface="Times New Roman"/>
              </a:rPr>
              <a:t>Integer -</a:t>
            </a:r>
            <a:r>
              <a:rPr lang="en-US">
                <a:solidFill>
                  <a:srgbClr val="C55A11"/>
                </a:solidFill>
                <a:latin typeface="Times New Roman"/>
                <a:ea typeface="Times New Roman"/>
                <a:cs typeface="Times New Roman"/>
                <a:sym typeface="Times New Roman"/>
              </a:rPr>
              <a:t> All operations assume a two's complement representation. </a:t>
            </a:r>
            <a:r>
              <a:rPr lang="en-US">
                <a:latin typeface="Times New Roman"/>
                <a:ea typeface="Times New Roman"/>
                <a:cs typeface="Times New Roman"/>
                <a:sym typeface="Times New Roman"/>
              </a:rPr>
              <a:t>MSB is used as sign bit. </a:t>
            </a:r>
            <a:r>
              <a:rPr lang="en-US">
                <a:solidFill>
                  <a:srgbClr val="C55A11"/>
                </a:solidFill>
                <a:latin typeface="Times New Roman"/>
                <a:ea typeface="Times New Roman"/>
                <a:cs typeface="Times New Roman"/>
                <a:sym typeface="Times New Roman"/>
              </a:rPr>
              <a:t>The value of an </a:t>
            </a:r>
            <a:r>
              <a:rPr lang="en-US">
                <a:solidFill>
                  <a:srgbClr val="C00000"/>
                </a:solidFill>
                <a:latin typeface="Times New Roman"/>
                <a:ea typeface="Times New Roman"/>
                <a:cs typeface="Times New Roman"/>
                <a:sym typeface="Times New Roman"/>
              </a:rPr>
              <a:t>8-bit integer </a:t>
            </a:r>
            <a:r>
              <a:rPr lang="en-US">
                <a:solidFill>
                  <a:srgbClr val="C55A11"/>
                </a:solidFill>
                <a:latin typeface="Times New Roman"/>
                <a:ea typeface="Times New Roman"/>
                <a:cs typeface="Times New Roman"/>
                <a:sym typeface="Times New Roman"/>
              </a:rPr>
              <a:t>is from </a:t>
            </a:r>
            <a:r>
              <a:rPr b="1" lang="en-US">
                <a:solidFill>
                  <a:srgbClr val="C00000"/>
                </a:solidFill>
                <a:latin typeface="Times New Roman"/>
                <a:ea typeface="Times New Roman"/>
                <a:cs typeface="Times New Roman"/>
                <a:sym typeface="Times New Roman"/>
              </a:rPr>
              <a:t>–128 to +127</a:t>
            </a:r>
            <a:r>
              <a:rPr lang="en-US">
                <a:solidFill>
                  <a:srgbClr val="C55A11"/>
                </a:solidFill>
                <a:latin typeface="Times New Roman"/>
                <a:ea typeface="Times New Roman"/>
                <a:cs typeface="Times New Roman"/>
                <a:sym typeface="Times New Roman"/>
              </a:rPr>
              <a:t>; a </a:t>
            </a:r>
            <a:r>
              <a:rPr lang="en-US">
                <a:solidFill>
                  <a:srgbClr val="C00000"/>
                </a:solidFill>
                <a:latin typeface="Times New Roman"/>
                <a:ea typeface="Times New Roman"/>
                <a:cs typeface="Times New Roman"/>
                <a:sym typeface="Times New Roman"/>
              </a:rPr>
              <a:t>16-bit integer</a:t>
            </a:r>
            <a:r>
              <a:rPr lang="en-US">
                <a:solidFill>
                  <a:srgbClr val="C55A11"/>
                </a:solidFill>
                <a:latin typeface="Times New Roman"/>
                <a:ea typeface="Times New Roman"/>
                <a:cs typeface="Times New Roman"/>
                <a:sym typeface="Times New Roman"/>
              </a:rPr>
              <a:t> from </a:t>
            </a:r>
            <a:r>
              <a:rPr b="1" lang="en-US">
                <a:solidFill>
                  <a:srgbClr val="C00000"/>
                </a:solidFill>
                <a:latin typeface="Times New Roman"/>
                <a:ea typeface="Times New Roman"/>
                <a:cs typeface="Times New Roman"/>
                <a:sym typeface="Times New Roman"/>
              </a:rPr>
              <a:t>–32,768 to +32,767</a:t>
            </a:r>
            <a:r>
              <a:rPr lang="en-US">
                <a:solidFill>
                  <a:srgbClr val="C55A11"/>
                </a:solidFill>
                <a:latin typeface="Times New Roman"/>
                <a:ea typeface="Times New Roman"/>
                <a:cs typeface="Times New Roman"/>
                <a:sym typeface="Times New Roman"/>
              </a:rPr>
              <a:t>; a </a:t>
            </a:r>
            <a:r>
              <a:rPr lang="en-US">
                <a:solidFill>
                  <a:srgbClr val="C00000"/>
                </a:solidFill>
                <a:latin typeface="Times New Roman"/>
                <a:ea typeface="Times New Roman"/>
                <a:cs typeface="Times New Roman"/>
                <a:sym typeface="Times New Roman"/>
              </a:rPr>
              <a:t>32-bit integer </a:t>
            </a:r>
            <a:r>
              <a:rPr b="1" lang="en-US">
                <a:solidFill>
                  <a:srgbClr val="C00000"/>
                </a:solidFill>
                <a:latin typeface="Times New Roman"/>
                <a:ea typeface="Times New Roman"/>
                <a:cs typeface="Times New Roman"/>
                <a:sym typeface="Times New Roman"/>
              </a:rPr>
              <a:t>from –231 to +231 –1</a:t>
            </a:r>
            <a:endParaRPr/>
          </a:p>
          <a:p>
            <a:pPr indent="-342900" lvl="0" marL="457200" rtl="0" algn="just">
              <a:lnSpc>
                <a:spcPct val="90000"/>
              </a:lnSpc>
              <a:spcBef>
                <a:spcPts val="1000"/>
              </a:spcBef>
              <a:spcAft>
                <a:spcPts val="0"/>
              </a:spcAft>
              <a:buSzPct val="69498"/>
              <a:buChar char="•"/>
            </a:pPr>
            <a:r>
              <a:rPr b="1" lang="en-US">
                <a:latin typeface="Times New Roman"/>
                <a:ea typeface="Times New Roman"/>
                <a:cs typeface="Times New Roman"/>
                <a:sym typeface="Times New Roman"/>
              </a:rPr>
              <a:t>Ordinal:</a:t>
            </a:r>
            <a:r>
              <a:rPr lang="en-US">
                <a:solidFill>
                  <a:srgbClr val="2E75B5"/>
                </a:solidFill>
                <a:latin typeface="Times New Roman"/>
                <a:ea typeface="Times New Roman"/>
                <a:cs typeface="Times New Roman"/>
                <a:sym typeface="Times New Roman"/>
              </a:rPr>
              <a:t> An </a:t>
            </a:r>
            <a:r>
              <a:rPr b="1" lang="en-US">
                <a:solidFill>
                  <a:srgbClr val="7F6000"/>
                </a:solidFill>
                <a:latin typeface="Times New Roman"/>
                <a:ea typeface="Times New Roman"/>
                <a:cs typeface="Times New Roman"/>
                <a:sym typeface="Times New Roman"/>
              </a:rPr>
              <a:t>unsigned</a:t>
            </a:r>
            <a:r>
              <a:rPr lang="en-US">
                <a:solidFill>
                  <a:srgbClr val="2E75B5"/>
                </a:solidFill>
                <a:latin typeface="Times New Roman"/>
                <a:ea typeface="Times New Roman"/>
                <a:cs typeface="Times New Roman"/>
                <a:sym typeface="Times New Roman"/>
              </a:rPr>
              <a:t> binary number contained the value of an </a:t>
            </a:r>
            <a:r>
              <a:rPr b="1" lang="en-US">
                <a:solidFill>
                  <a:srgbClr val="2E75B5"/>
                </a:solidFill>
                <a:latin typeface="Times New Roman"/>
                <a:ea typeface="Times New Roman"/>
                <a:cs typeface="Times New Roman"/>
                <a:sym typeface="Times New Roman"/>
              </a:rPr>
              <a:t>8-bit </a:t>
            </a:r>
            <a:r>
              <a:rPr lang="en-US">
                <a:solidFill>
                  <a:srgbClr val="2E75B5"/>
                </a:solidFill>
                <a:latin typeface="Times New Roman"/>
                <a:ea typeface="Times New Roman"/>
                <a:cs typeface="Times New Roman"/>
                <a:sym typeface="Times New Roman"/>
              </a:rPr>
              <a:t>ordinal is from </a:t>
            </a:r>
            <a:r>
              <a:rPr b="1" lang="en-US">
                <a:solidFill>
                  <a:srgbClr val="7F6000"/>
                </a:solidFill>
                <a:latin typeface="Times New Roman"/>
                <a:ea typeface="Times New Roman"/>
                <a:cs typeface="Times New Roman"/>
                <a:sym typeface="Times New Roman"/>
              </a:rPr>
              <a:t>0 to 255; </a:t>
            </a:r>
            <a:r>
              <a:rPr lang="en-US">
                <a:solidFill>
                  <a:srgbClr val="2E75B5"/>
                </a:solidFill>
                <a:latin typeface="Times New Roman"/>
                <a:ea typeface="Times New Roman"/>
                <a:cs typeface="Times New Roman"/>
                <a:sym typeface="Times New Roman"/>
              </a:rPr>
              <a:t>a </a:t>
            </a:r>
            <a:r>
              <a:rPr b="1" lang="en-US">
                <a:solidFill>
                  <a:srgbClr val="2E75B5"/>
                </a:solidFill>
                <a:latin typeface="Times New Roman"/>
                <a:ea typeface="Times New Roman"/>
                <a:cs typeface="Times New Roman"/>
                <a:sym typeface="Times New Roman"/>
              </a:rPr>
              <a:t>16-bit</a:t>
            </a:r>
            <a:r>
              <a:rPr lang="en-US">
                <a:solidFill>
                  <a:srgbClr val="2E75B5"/>
                </a:solidFill>
                <a:latin typeface="Times New Roman"/>
                <a:ea typeface="Times New Roman"/>
                <a:cs typeface="Times New Roman"/>
                <a:sym typeface="Times New Roman"/>
              </a:rPr>
              <a:t> ordinal from </a:t>
            </a:r>
            <a:r>
              <a:rPr b="1" lang="en-US">
                <a:solidFill>
                  <a:srgbClr val="7F6000"/>
                </a:solidFill>
                <a:latin typeface="Times New Roman"/>
                <a:ea typeface="Times New Roman"/>
                <a:cs typeface="Times New Roman"/>
                <a:sym typeface="Times New Roman"/>
              </a:rPr>
              <a:t>0 to 65,535</a:t>
            </a:r>
            <a:r>
              <a:rPr lang="en-US">
                <a:solidFill>
                  <a:srgbClr val="2E75B5"/>
                </a:solidFill>
                <a:latin typeface="Times New Roman"/>
                <a:ea typeface="Times New Roman"/>
                <a:cs typeface="Times New Roman"/>
                <a:sym typeface="Times New Roman"/>
              </a:rPr>
              <a:t>; a </a:t>
            </a:r>
            <a:r>
              <a:rPr b="1" lang="en-US">
                <a:solidFill>
                  <a:srgbClr val="2E75B5"/>
                </a:solidFill>
                <a:latin typeface="Times New Roman"/>
                <a:ea typeface="Times New Roman"/>
                <a:cs typeface="Times New Roman"/>
                <a:sym typeface="Times New Roman"/>
              </a:rPr>
              <a:t>32-bit</a:t>
            </a:r>
            <a:r>
              <a:rPr lang="en-US">
                <a:solidFill>
                  <a:srgbClr val="2E75B5"/>
                </a:solidFill>
                <a:latin typeface="Times New Roman"/>
                <a:ea typeface="Times New Roman"/>
                <a:cs typeface="Times New Roman"/>
                <a:sym typeface="Times New Roman"/>
              </a:rPr>
              <a:t> ordinal from </a:t>
            </a:r>
            <a:r>
              <a:rPr b="1" lang="en-US">
                <a:solidFill>
                  <a:srgbClr val="7F6000"/>
                </a:solidFill>
                <a:latin typeface="Times New Roman"/>
                <a:ea typeface="Times New Roman"/>
                <a:cs typeface="Times New Roman"/>
                <a:sym typeface="Times New Roman"/>
              </a:rPr>
              <a:t>0 to 2^32 – 1.</a:t>
            </a:r>
            <a:r>
              <a:rPr lang="en-US">
                <a:solidFill>
                  <a:srgbClr val="2E75B5"/>
                </a:solidFill>
                <a:latin typeface="Times New Roman"/>
                <a:ea typeface="Times New Roman"/>
                <a:cs typeface="Times New Roman"/>
                <a:sym typeface="Times New Roman"/>
              </a:rPr>
              <a:t> This is sometimes referred to as an </a:t>
            </a:r>
            <a:r>
              <a:rPr b="1" lang="en-US">
                <a:solidFill>
                  <a:srgbClr val="2E75B5"/>
                </a:solidFill>
                <a:latin typeface="Times New Roman"/>
                <a:ea typeface="Times New Roman"/>
                <a:cs typeface="Times New Roman"/>
                <a:sym typeface="Times New Roman"/>
              </a:rPr>
              <a:t>unsigned integer.</a:t>
            </a:r>
            <a:endParaRPr b="1">
              <a:solidFill>
                <a:srgbClr val="2E75B5"/>
              </a:solidFill>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ct val="69498"/>
              <a:buChar char="•"/>
            </a:pPr>
            <a:r>
              <a:rPr b="1" lang="en-US">
                <a:latin typeface="Times New Roman"/>
                <a:ea typeface="Times New Roman"/>
                <a:cs typeface="Times New Roman"/>
                <a:sym typeface="Times New Roman"/>
              </a:rPr>
              <a:t>BCD Integer: </a:t>
            </a:r>
            <a:r>
              <a:rPr lang="en-US">
                <a:solidFill>
                  <a:srgbClr val="C55A11"/>
                </a:solidFill>
                <a:latin typeface="Times New Roman"/>
                <a:ea typeface="Times New Roman"/>
                <a:cs typeface="Times New Roman"/>
                <a:sym typeface="Times New Roman"/>
              </a:rPr>
              <a:t>A representation of a binary-coded decimal (BCD) digit in the range </a:t>
            </a:r>
            <a:r>
              <a:rPr b="1" lang="en-US">
                <a:solidFill>
                  <a:srgbClr val="7F6000"/>
                </a:solidFill>
                <a:latin typeface="Times New Roman"/>
                <a:ea typeface="Times New Roman"/>
                <a:cs typeface="Times New Roman"/>
                <a:sym typeface="Times New Roman"/>
              </a:rPr>
              <a:t>0 through 9</a:t>
            </a:r>
            <a:r>
              <a:rPr lang="en-US">
                <a:solidFill>
                  <a:srgbClr val="C55A11"/>
                </a:solidFill>
                <a:latin typeface="Times New Roman"/>
                <a:ea typeface="Times New Roman"/>
                <a:cs typeface="Times New Roman"/>
                <a:sym typeface="Times New Roman"/>
              </a:rPr>
              <a:t>. Unpacked decimal numbers are stored as unsigned byte quantities.</a:t>
            </a:r>
            <a:endParaRPr/>
          </a:p>
          <a:p>
            <a:pPr indent="-342900" lvl="0" marL="457200" rtl="0" algn="just">
              <a:lnSpc>
                <a:spcPct val="90000"/>
              </a:lnSpc>
              <a:spcBef>
                <a:spcPts val="1000"/>
              </a:spcBef>
              <a:spcAft>
                <a:spcPts val="0"/>
              </a:spcAft>
              <a:buSzPct val="69498"/>
              <a:buChar char="•"/>
            </a:pPr>
            <a:r>
              <a:rPr b="1" lang="en-US">
                <a:latin typeface="Times New Roman"/>
                <a:ea typeface="Times New Roman"/>
                <a:cs typeface="Times New Roman"/>
                <a:sym typeface="Times New Roman"/>
              </a:rPr>
              <a:t>Packed BCD Integer: </a:t>
            </a:r>
            <a:r>
              <a:rPr lang="en-US">
                <a:solidFill>
                  <a:srgbClr val="2E75B5"/>
                </a:solidFill>
                <a:latin typeface="Times New Roman"/>
                <a:ea typeface="Times New Roman"/>
                <a:cs typeface="Times New Roman"/>
                <a:sym typeface="Times New Roman"/>
              </a:rPr>
              <a:t>A representation of binary-coded decimal digits, each in the range </a:t>
            </a:r>
            <a:r>
              <a:rPr b="1" lang="en-US">
                <a:solidFill>
                  <a:srgbClr val="7F6000"/>
                </a:solidFill>
                <a:latin typeface="Times New Roman"/>
                <a:ea typeface="Times New Roman"/>
                <a:cs typeface="Times New Roman"/>
                <a:sym typeface="Times New Roman"/>
              </a:rPr>
              <a:t>0 to 9. </a:t>
            </a:r>
            <a:r>
              <a:rPr lang="en-US">
                <a:solidFill>
                  <a:srgbClr val="2E75B5"/>
                </a:solidFill>
                <a:latin typeface="Times New Roman"/>
                <a:ea typeface="Times New Roman"/>
                <a:cs typeface="Times New Roman"/>
                <a:sym typeface="Times New Roman"/>
              </a:rPr>
              <a:t>One digit is stored in each </a:t>
            </a:r>
            <a:r>
              <a:rPr b="1" lang="en-US">
                <a:solidFill>
                  <a:srgbClr val="2E75B5"/>
                </a:solidFill>
                <a:latin typeface="Times New Roman"/>
                <a:ea typeface="Times New Roman"/>
                <a:cs typeface="Times New Roman"/>
                <a:sym typeface="Times New Roman"/>
              </a:rPr>
              <a:t>half-byte</a:t>
            </a:r>
            <a:r>
              <a:rPr lang="en-US">
                <a:solidFill>
                  <a:srgbClr val="2E75B5"/>
                </a:solidFill>
                <a:latin typeface="Times New Roman"/>
                <a:ea typeface="Times New Roman"/>
                <a:cs typeface="Times New Roman"/>
                <a:sym typeface="Times New Roman"/>
              </a:rPr>
              <a:t>, two digits in each byte. The digit in bits </a:t>
            </a:r>
            <a:r>
              <a:rPr b="1" lang="en-US">
                <a:solidFill>
                  <a:srgbClr val="C00000"/>
                </a:solidFill>
                <a:latin typeface="Times New Roman"/>
                <a:ea typeface="Times New Roman"/>
                <a:cs typeface="Times New Roman"/>
                <a:sym typeface="Times New Roman"/>
              </a:rPr>
              <a:t>4 to 7 </a:t>
            </a:r>
            <a:r>
              <a:rPr lang="en-US">
                <a:solidFill>
                  <a:srgbClr val="2E75B5"/>
                </a:solidFill>
                <a:latin typeface="Times New Roman"/>
                <a:ea typeface="Times New Roman"/>
                <a:cs typeface="Times New Roman"/>
                <a:sym typeface="Times New Roman"/>
              </a:rPr>
              <a:t>is </a:t>
            </a:r>
            <a:r>
              <a:rPr b="1" lang="en-US">
                <a:solidFill>
                  <a:srgbClr val="C00000"/>
                </a:solidFill>
                <a:latin typeface="Times New Roman"/>
                <a:ea typeface="Times New Roman"/>
                <a:cs typeface="Times New Roman"/>
                <a:sym typeface="Times New Roman"/>
              </a:rPr>
              <a:t>more significant </a:t>
            </a:r>
            <a:r>
              <a:rPr lang="en-US">
                <a:solidFill>
                  <a:srgbClr val="2E75B5"/>
                </a:solidFill>
                <a:latin typeface="Times New Roman"/>
                <a:ea typeface="Times New Roman"/>
                <a:cs typeface="Times New Roman"/>
                <a:sym typeface="Times New Roman"/>
              </a:rPr>
              <a:t>than the digit in bits 0 to 3. Values </a:t>
            </a:r>
            <a:r>
              <a:rPr b="1" lang="en-US">
                <a:solidFill>
                  <a:srgbClr val="2E75B5"/>
                </a:solidFill>
                <a:latin typeface="Times New Roman"/>
                <a:ea typeface="Times New Roman"/>
                <a:cs typeface="Times New Roman"/>
                <a:sym typeface="Times New Roman"/>
              </a:rPr>
              <a:t>0 to 9 are valid for a digit.</a:t>
            </a:r>
            <a:endParaRPr b="1">
              <a:solidFill>
                <a:srgbClr val="2E75B5"/>
              </a:solidFill>
              <a:latin typeface="Times New Roman"/>
              <a:ea typeface="Times New Roman"/>
              <a:cs typeface="Times New Roman"/>
              <a:sym typeface="Times New Roman"/>
            </a:endParaRPr>
          </a:p>
        </p:txBody>
      </p:sp>
      <p:cxnSp>
        <p:nvCxnSpPr>
          <p:cNvPr id="2197" name="Google Shape;2197;p264"/>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198" name="Google Shape;2198;p26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199" name="Google Shape;2199;p26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200" name="Google Shape;2200;p26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6">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4" name="Shape 2204"/>
        <p:cNvGrpSpPr/>
        <p:nvPr/>
      </p:nvGrpSpPr>
      <p:grpSpPr>
        <a:xfrm>
          <a:off x="0" y="0"/>
          <a:ext cx="0" cy="0"/>
          <a:chOff x="0" y="0"/>
          <a:chExt cx="0" cy="0"/>
        </a:xfrm>
      </p:grpSpPr>
      <p:sp>
        <p:nvSpPr>
          <p:cNvPr id="2205" name="Google Shape;2205;p265"/>
          <p:cNvSpPr txBox="1"/>
          <p:nvPr>
            <p:ph type="title"/>
          </p:nvPr>
        </p:nvSpPr>
        <p:spPr>
          <a:xfrm>
            <a:off x="4084320" y="278440"/>
            <a:ext cx="493221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2501BF"/>
                </a:solidFill>
                <a:latin typeface="Times New Roman"/>
                <a:ea typeface="Times New Roman"/>
                <a:cs typeface="Times New Roman"/>
                <a:sym typeface="Times New Roman"/>
              </a:rPr>
              <a:t>Data Types </a:t>
            </a:r>
            <a:endParaRPr b="1">
              <a:solidFill>
                <a:srgbClr val="2501BF"/>
              </a:solidFill>
              <a:latin typeface="Times New Roman"/>
              <a:ea typeface="Times New Roman"/>
              <a:cs typeface="Times New Roman"/>
              <a:sym typeface="Times New Roman"/>
            </a:endParaRPr>
          </a:p>
        </p:txBody>
      </p:sp>
      <p:pic>
        <p:nvPicPr>
          <p:cNvPr id="2206" name="Google Shape;2206;p265"/>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207" name="Google Shape;2207;p26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208" name="Google Shape;2208;p26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209" name="Google Shape;2209;p265"/>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210" name="Google Shape;2210;p265"/>
          <p:cNvSpPr txBox="1"/>
          <p:nvPr>
            <p:ph idx="1" type="body"/>
          </p:nvPr>
        </p:nvSpPr>
        <p:spPr>
          <a:xfrm>
            <a:off x="838200" y="984269"/>
            <a:ext cx="10515600" cy="5148263"/>
          </a:xfrm>
          <a:prstGeom prst="rect">
            <a:avLst/>
          </a:prstGeom>
          <a:noFill/>
          <a:ln>
            <a:noFill/>
          </a:ln>
        </p:spPr>
        <p:txBody>
          <a:bodyPr anchorCtr="0" anchor="t" bIns="45700" lIns="91425" spcFirstLastPara="1" rIns="91425" wrap="square" tIns="45700">
            <a:normAutofit/>
          </a:bodyPr>
          <a:lstStyle/>
          <a:p>
            <a:pPr indent="-342900" lvl="0" marL="457200" rtl="0" algn="just">
              <a:lnSpc>
                <a:spcPct val="90000"/>
              </a:lnSpc>
              <a:spcBef>
                <a:spcPts val="1000"/>
              </a:spcBef>
              <a:spcAft>
                <a:spcPts val="0"/>
              </a:spcAft>
              <a:buSzPts val="1800"/>
              <a:buChar char="•"/>
            </a:pPr>
            <a:r>
              <a:rPr b="1" lang="en-US" sz="2600">
                <a:latin typeface="Times New Roman"/>
                <a:ea typeface="Times New Roman"/>
                <a:cs typeface="Times New Roman"/>
                <a:sym typeface="Times New Roman"/>
              </a:rPr>
              <a:t>Near Pointer: </a:t>
            </a:r>
            <a:r>
              <a:rPr lang="en-US" sz="2600">
                <a:solidFill>
                  <a:srgbClr val="C55A11"/>
                </a:solidFill>
                <a:latin typeface="Times New Roman"/>
                <a:ea typeface="Times New Roman"/>
                <a:cs typeface="Times New Roman"/>
                <a:sym typeface="Times New Roman"/>
              </a:rPr>
              <a:t>A 32-bit effective address. A near pointer is an offset within a segment. Near pointers are used for all pointers in a </a:t>
            </a:r>
            <a:r>
              <a:rPr b="1" lang="en-US" sz="2600">
                <a:solidFill>
                  <a:srgbClr val="548135"/>
                </a:solidFill>
                <a:latin typeface="Times New Roman"/>
                <a:ea typeface="Times New Roman"/>
                <a:cs typeface="Times New Roman"/>
                <a:sym typeface="Times New Roman"/>
              </a:rPr>
              <a:t>flat memory model</a:t>
            </a:r>
            <a:r>
              <a:rPr lang="en-US" sz="2600">
                <a:solidFill>
                  <a:srgbClr val="C55A11"/>
                </a:solidFill>
                <a:latin typeface="Times New Roman"/>
                <a:ea typeface="Times New Roman"/>
                <a:cs typeface="Times New Roman"/>
                <a:sym typeface="Times New Roman"/>
              </a:rPr>
              <a:t>, or for references within a segment in a segmented model. </a:t>
            </a:r>
            <a:endParaRPr/>
          </a:p>
          <a:p>
            <a:pPr indent="-342900" lvl="0" marL="457200" rtl="0" algn="just">
              <a:lnSpc>
                <a:spcPct val="90000"/>
              </a:lnSpc>
              <a:spcBef>
                <a:spcPts val="1000"/>
              </a:spcBef>
              <a:spcAft>
                <a:spcPts val="0"/>
              </a:spcAft>
              <a:buSzPts val="1800"/>
              <a:buChar char="•"/>
            </a:pPr>
            <a:r>
              <a:rPr b="1" lang="en-US" sz="2600">
                <a:latin typeface="Times New Roman"/>
                <a:ea typeface="Times New Roman"/>
                <a:cs typeface="Times New Roman"/>
                <a:sym typeface="Times New Roman"/>
              </a:rPr>
              <a:t>Far Pointer: </a:t>
            </a:r>
            <a:r>
              <a:rPr b="1" lang="en-US">
                <a:solidFill>
                  <a:srgbClr val="C00000"/>
                </a:solidFill>
                <a:latin typeface="Times New Roman"/>
                <a:ea typeface="Times New Roman"/>
                <a:cs typeface="Times New Roman"/>
                <a:sym typeface="Times New Roman"/>
              </a:rPr>
              <a:t>A 48-bit logical address </a:t>
            </a:r>
            <a:r>
              <a:rPr lang="en-US">
                <a:solidFill>
                  <a:srgbClr val="2E75B5"/>
                </a:solidFill>
                <a:latin typeface="Times New Roman"/>
                <a:ea typeface="Times New Roman"/>
                <a:cs typeface="Times New Roman"/>
                <a:sym typeface="Times New Roman"/>
              </a:rPr>
              <a:t>consisting of a </a:t>
            </a:r>
            <a:r>
              <a:rPr b="1" lang="en-US">
                <a:solidFill>
                  <a:srgbClr val="002060"/>
                </a:solidFill>
                <a:latin typeface="Times New Roman"/>
                <a:ea typeface="Times New Roman"/>
                <a:cs typeface="Times New Roman"/>
                <a:sym typeface="Times New Roman"/>
              </a:rPr>
              <a:t>16-bit segment selector </a:t>
            </a:r>
            <a:r>
              <a:rPr lang="en-US">
                <a:solidFill>
                  <a:srgbClr val="2E75B5"/>
                </a:solidFill>
                <a:latin typeface="Times New Roman"/>
                <a:ea typeface="Times New Roman"/>
                <a:cs typeface="Times New Roman"/>
                <a:sym typeface="Times New Roman"/>
              </a:rPr>
              <a:t>and a </a:t>
            </a:r>
            <a:r>
              <a:rPr b="1" lang="en-US">
                <a:solidFill>
                  <a:srgbClr val="548135"/>
                </a:solidFill>
                <a:latin typeface="Times New Roman"/>
                <a:ea typeface="Times New Roman"/>
                <a:cs typeface="Times New Roman"/>
                <a:sym typeface="Times New Roman"/>
              </a:rPr>
              <a:t>32-bit offset. </a:t>
            </a:r>
            <a:r>
              <a:rPr lang="en-US">
                <a:solidFill>
                  <a:srgbClr val="2E75B5"/>
                </a:solidFill>
                <a:latin typeface="Times New Roman"/>
                <a:ea typeface="Times New Roman"/>
                <a:cs typeface="Times New Roman"/>
                <a:sym typeface="Times New Roman"/>
              </a:rPr>
              <a:t>Far pointers are used in a </a:t>
            </a:r>
            <a:r>
              <a:rPr b="1" lang="en-US">
                <a:solidFill>
                  <a:srgbClr val="2E75B5"/>
                </a:solidFill>
                <a:latin typeface="Times New Roman"/>
                <a:ea typeface="Times New Roman"/>
                <a:cs typeface="Times New Roman"/>
                <a:sym typeface="Times New Roman"/>
              </a:rPr>
              <a:t>segmented memory model to access other segments. </a:t>
            </a:r>
            <a:endParaRPr/>
          </a:p>
          <a:p>
            <a:pPr indent="-342900" lvl="0" marL="457200" rtl="0" algn="just">
              <a:lnSpc>
                <a:spcPct val="90000"/>
              </a:lnSpc>
              <a:spcBef>
                <a:spcPts val="1000"/>
              </a:spcBef>
              <a:spcAft>
                <a:spcPts val="0"/>
              </a:spcAft>
              <a:buSzPts val="1800"/>
              <a:buChar char="•"/>
            </a:pPr>
            <a:r>
              <a:rPr b="1" lang="en-US" sz="2600">
                <a:latin typeface="Times New Roman"/>
                <a:ea typeface="Times New Roman"/>
                <a:cs typeface="Times New Roman"/>
                <a:sym typeface="Times New Roman"/>
              </a:rPr>
              <a:t>Bit Field: </a:t>
            </a:r>
            <a:r>
              <a:rPr lang="en-US" sz="2600">
                <a:solidFill>
                  <a:srgbClr val="C55A11"/>
                </a:solidFill>
                <a:latin typeface="Times New Roman"/>
                <a:ea typeface="Times New Roman"/>
                <a:cs typeface="Times New Roman"/>
                <a:sym typeface="Times New Roman"/>
              </a:rPr>
              <a:t>A contiguous sequence of bits. A bit field can begin at any bit position of any byte and can contain up to 32 bits. </a:t>
            </a:r>
            <a:endParaRPr/>
          </a:p>
          <a:p>
            <a:pPr indent="-342900" lvl="0" marL="457200" rtl="0" algn="just">
              <a:lnSpc>
                <a:spcPct val="90000"/>
              </a:lnSpc>
              <a:spcBef>
                <a:spcPts val="1000"/>
              </a:spcBef>
              <a:spcAft>
                <a:spcPts val="0"/>
              </a:spcAft>
              <a:buSzPts val="1800"/>
              <a:buChar char="•"/>
            </a:pPr>
            <a:r>
              <a:rPr b="1" lang="en-US" sz="2600">
                <a:latin typeface="Times New Roman"/>
                <a:ea typeface="Times New Roman"/>
                <a:cs typeface="Times New Roman"/>
                <a:sym typeface="Times New Roman"/>
              </a:rPr>
              <a:t>Bit String: </a:t>
            </a:r>
            <a:r>
              <a:rPr lang="en-US">
                <a:solidFill>
                  <a:srgbClr val="2E75B5"/>
                </a:solidFill>
                <a:latin typeface="Times New Roman"/>
                <a:ea typeface="Times New Roman"/>
                <a:cs typeface="Times New Roman"/>
                <a:sym typeface="Times New Roman"/>
              </a:rPr>
              <a:t>A contiguous sequence of bits. A bit string can begin at any bit position of any byte and can contain up to </a:t>
            </a:r>
            <a:r>
              <a:rPr b="1" lang="en-US">
                <a:solidFill>
                  <a:srgbClr val="2E75B5"/>
                </a:solidFill>
                <a:latin typeface="Times New Roman"/>
                <a:ea typeface="Times New Roman"/>
                <a:cs typeface="Times New Roman"/>
                <a:sym typeface="Times New Roman"/>
              </a:rPr>
              <a:t>23^2– 1 </a:t>
            </a:r>
            <a:r>
              <a:rPr lang="en-US">
                <a:solidFill>
                  <a:srgbClr val="2E75B5"/>
                </a:solidFill>
                <a:latin typeface="Times New Roman"/>
                <a:ea typeface="Times New Roman"/>
                <a:cs typeface="Times New Roman"/>
                <a:sym typeface="Times New Roman"/>
              </a:rPr>
              <a:t>bits.</a:t>
            </a:r>
            <a:endParaRPr/>
          </a:p>
          <a:p>
            <a:pPr indent="-342900" lvl="0" marL="457200" rtl="0" algn="just">
              <a:lnSpc>
                <a:spcPct val="90000"/>
              </a:lnSpc>
              <a:spcBef>
                <a:spcPts val="1000"/>
              </a:spcBef>
              <a:spcAft>
                <a:spcPts val="0"/>
              </a:spcAft>
              <a:buSzPts val="1800"/>
              <a:buChar char="•"/>
            </a:pPr>
            <a:r>
              <a:rPr b="1" lang="en-US" sz="2600">
                <a:latin typeface="Times New Roman"/>
                <a:ea typeface="Times New Roman"/>
                <a:cs typeface="Times New Roman"/>
                <a:sym typeface="Times New Roman"/>
              </a:rPr>
              <a:t>Byte String: </a:t>
            </a:r>
            <a:r>
              <a:rPr lang="en-US" sz="2600">
                <a:solidFill>
                  <a:srgbClr val="C55A11"/>
                </a:solidFill>
                <a:latin typeface="Times New Roman"/>
                <a:ea typeface="Times New Roman"/>
                <a:cs typeface="Times New Roman"/>
                <a:sym typeface="Times New Roman"/>
              </a:rPr>
              <a:t>A contiguous sequence of bytes, words, or doublewords. A string can contain from zero to 2^32 – 1 bytes (4 gigabytes). </a:t>
            </a:r>
            <a:endParaRPr sz="2600">
              <a:solidFill>
                <a:srgbClr val="C55A11"/>
              </a:solidFill>
              <a:latin typeface="Times New Roman"/>
              <a:ea typeface="Times New Roman"/>
              <a:cs typeface="Times New Roman"/>
              <a:sym typeface="Times New Roman"/>
            </a:endParaRPr>
          </a:p>
        </p:txBody>
      </p:sp>
      <p:cxnSp>
        <p:nvCxnSpPr>
          <p:cNvPr id="2211" name="Google Shape;2211;p265"/>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212" name="Google Shape;2212;p26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213" name="Google Shape;2213;p26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214" name="Google Shape;2214;p26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0">
                                            <p:txEl>
                                              <p:pRg end="0" st="0"/>
                                            </p:txEl>
                                          </p:spTgt>
                                        </p:tgtEl>
                                        <p:attrNameLst>
                                          <p:attrName>style.visibility</p:attrName>
                                        </p:attrNameLst>
                                      </p:cBhvr>
                                      <p:to>
                                        <p:strVal val="visible"/>
                                      </p:to>
                                    </p:set>
                                    <p:animEffect filter="fade" transition="in">
                                      <p:cBhvr>
                                        <p:cTn dur="1000"/>
                                        <p:tgtEl>
                                          <p:spTgt spid="221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0">
                                            <p:txEl>
                                              <p:pRg end="1" st="1"/>
                                            </p:txEl>
                                          </p:spTgt>
                                        </p:tgtEl>
                                        <p:attrNameLst>
                                          <p:attrName>style.visibility</p:attrName>
                                        </p:attrNameLst>
                                      </p:cBhvr>
                                      <p:to>
                                        <p:strVal val="visible"/>
                                      </p:to>
                                    </p:set>
                                    <p:animEffect filter="fade" transition="in">
                                      <p:cBhvr>
                                        <p:cTn dur="1000"/>
                                        <p:tgtEl>
                                          <p:spTgt spid="221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0">
                                            <p:txEl>
                                              <p:pRg end="2" st="2"/>
                                            </p:txEl>
                                          </p:spTgt>
                                        </p:tgtEl>
                                        <p:attrNameLst>
                                          <p:attrName>style.visibility</p:attrName>
                                        </p:attrNameLst>
                                      </p:cBhvr>
                                      <p:to>
                                        <p:strVal val="visible"/>
                                      </p:to>
                                    </p:set>
                                    <p:animEffect filter="fade" transition="in">
                                      <p:cBhvr>
                                        <p:cTn dur="1000"/>
                                        <p:tgtEl>
                                          <p:spTgt spid="221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0">
                                            <p:txEl>
                                              <p:pRg end="3" st="3"/>
                                            </p:txEl>
                                          </p:spTgt>
                                        </p:tgtEl>
                                        <p:attrNameLst>
                                          <p:attrName>style.visibility</p:attrName>
                                        </p:attrNameLst>
                                      </p:cBhvr>
                                      <p:to>
                                        <p:strVal val="visible"/>
                                      </p:to>
                                    </p:set>
                                    <p:animEffect filter="fade" transition="in">
                                      <p:cBhvr>
                                        <p:cTn dur="1000"/>
                                        <p:tgtEl>
                                          <p:spTgt spid="221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0">
                                            <p:txEl>
                                              <p:pRg end="4" st="4"/>
                                            </p:txEl>
                                          </p:spTgt>
                                        </p:tgtEl>
                                        <p:attrNameLst>
                                          <p:attrName>style.visibility</p:attrName>
                                        </p:attrNameLst>
                                      </p:cBhvr>
                                      <p:to>
                                        <p:strVal val="visible"/>
                                      </p:to>
                                    </p:set>
                                    <p:animEffect filter="fade" transition="in">
                                      <p:cBhvr>
                                        <p:cTn dur="1000"/>
                                        <p:tgtEl>
                                          <p:spTgt spid="221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8" name="Shape 2218"/>
        <p:cNvGrpSpPr/>
        <p:nvPr/>
      </p:nvGrpSpPr>
      <p:grpSpPr>
        <a:xfrm>
          <a:off x="0" y="0"/>
          <a:ext cx="0" cy="0"/>
          <a:chOff x="0" y="0"/>
          <a:chExt cx="0" cy="0"/>
        </a:xfrm>
      </p:grpSpPr>
      <p:sp>
        <p:nvSpPr>
          <p:cNvPr id="2219" name="Google Shape;2219;p266"/>
          <p:cNvSpPr txBox="1"/>
          <p:nvPr>
            <p:ph type="title"/>
          </p:nvPr>
        </p:nvSpPr>
        <p:spPr>
          <a:xfrm>
            <a:off x="4084320" y="278440"/>
            <a:ext cx="493221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2501BF"/>
                </a:solidFill>
                <a:latin typeface="Times New Roman"/>
                <a:ea typeface="Times New Roman"/>
                <a:cs typeface="Times New Roman"/>
                <a:sym typeface="Times New Roman"/>
              </a:rPr>
              <a:t>Addressing Modes</a:t>
            </a:r>
            <a:endParaRPr b="1">
              <a:solidFill>
                <a:srgbClr val="2501BF"/>
              </a:solidFill>
              <a:latin typeface="Times New Roman"/>
              <a:ea typeface="Times New Roman"/>
              <a:cs typeface="Times New Roman"/>
              <a:sym typeface="Times New Roman"/>
            </a:endParaRPr>
          </a:p>
        </p:txBody>
      </p:sp>
      <p:pic>
        <p:nvPicPr>
          <p:cNvPr id="2220" name="Google Shape;2220;p266"/>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221" name="Google Shape;2221;p26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222" name="Google Shape;2222;p26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223" name="Google Shape;2223;p266"/>
          <p:cNvSpPr txBox="1"/>
          <p:nvPr>
            <p:ph idx="11" type="ftr"/>
          </p:nvPr>
        </p:nvSpPr>
        <p:spPr>
          <a:xfrm>
            <a:off x="2682240" y="6356349"/>
            <a:ext cx="6648994"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2224" name="Google Shape;2224;p266"/>
          <p:cNvPicPr preferRelativeResize="0"/>
          <p:nvPr>
            <p:ph idx="1" type="body"/>
          </p:nvPr>
        </p:nvPicPr>
        <p:blipFill rotWithShape="1">
          <a:blip r:embed="rId4">
            <a:alphaModFix/>
          </a:blip>
          <a:srcRect b="0" l="0" r="0" t="0"/>
          <a:stretch/>
        </p:blipFill>
        <p:spPr>
          <a:xfrm>
            <a:off x="1974671" y="983086"/>
            <a:ext cx="8334097" cy="5315929"/>
          </a:xfrm>
          <a:prstGeom prst="rect">
            <a:avLst/>
          </a:prstGeom>
          <a:noFill/>
          <a:ln cap="flat" cmpd="sng" w="57150">
            <a:solidFill>
              <a:srgbClr val="00B050"/>
            </a:solidFill>
            <a:prstDash val="solid"/>
            <a:round/>
            <a:headEnd len="sm" w="sm" type="none"/>
            <a:tailEnd len="sm" w="sm" type="none"/>
          </a:ln>
        </p:spPr>
      </p:pic>
      <p:cxnSp>
        <p:nvCxnSpPr>
          <p:cNvPr id="2225" name="Google Shape;2225;p266"/>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226" name="Google Shape;2226;p26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227" name="Google Shape;2227;p26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228" name="Google Shape;2228;p26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2" name="Shape 2232"/>
        <p:cNvGrpSpPr/>
        <p:nvPr/>
      </p:nvGrpSpPr>
      <p:grpSpPr>
        <a:xfrm>
          <a:off x="0" y="0"/>
          <a:ext cx="0" cy="0"/>
          <a:chOff x="0" y="0"/>
          <a:chExt cx="0" cy="0"/>
        </a:xfrm>
      </p:grpSpPr>
      <p:sp>
        <p:nvSpPr>
          <p:cNvPr id="2233" name="Google Shape;2233;p267"/>
          <p:cNvSpPr txBox="1"/>
          <p:nvPr>
            <p:ph type="title"/>
          </p:nvPr>
        </p:nvSpPr>
        <p:spPr>
          <a:xfrm>
            <a:off x="838200" y="365125"/>
            <a:ext cx="10515600" cy="571785"/>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50000"/>
              <a:buNone/>
            </a:pPr>
            <a:r>
              <a:rPr b="1" lang="en-US" sz="4000">
                <a:solidFill>
                  <a:srgbClr val="2501BF"/>
                </a:solidFill>
                <a:latin typeface="Times New Roman"/>
                <a:ea typeface="Times New Roman"/>
                <a:cs typeface="Times New Roman"/>
                <a:sym typeface="Times New Roman"/>
              </a:rPr>
              <a:t>Addressing Mode with Example </a:t>
            </a:r>
            <a:endParaRPr b="1" sz="4000">
              <a:solidFill>
                <a:srgbClr val="2501BF"/>
              </a:solidFill>
              <a:latin typeface="Times New Roman"/>
              <a:ea typeface="Times New Roman"/>
              <a:cs typeface="Times New Roman"/>
              <a:sym typeface="Times New Roman"/>
            </a:endParaRPr>
          </a:p>
        </p:txBody>
      </p:sp>
      <p:sp>
        <p:nvSpPr>
          <p:cNvPr id="2234" name="Google Shape;2234;p26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235" name="Google Shape;2235;p26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236" name="Google Shape;2236;p26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237" name="Google Shape;2237;p267"/>
          <p:cNvPicPr preferRelativeResize="0"/>
          <p:nvPr/>
        </p:nvPicPr>
        <p:blipFill rotWithShape="1">
          <a:blip r:embed="rId3">
            <a:alphaModFix/>
          </a:blip>
          <a:srcRect b="0" l="0" r="0" t="0"/>
          <a:stretch/>
        </p:blipFill>
        <p:spPr>
          <a:xfrm>
            <a:off x="0" y="0"/>
            <a:ext cx="838200" cy="757523"/>
          </a:xfrm>
          <a:prstGeom prst="rect">
            <a:avLst/>
          </a:prstGeom>
          <a:noFill/>
          <a:ln>
            <a:noFill/>
          </a:ln>
        </p:spPr>
      </p:pic>
      <p:pic>
        <p:nvPicPr>
          <p:cNvPr id="2238" name="Google Shape;2238;p267"/>
          <p:cNvPicPr preferRelativeResize="0"/>
          <p:nvPr>
            <p:ph idx="1" type="body"/>
          </p:nvPr>
        </p:nvPicPr>
        <p:blipFill rotWithShape="1">
          <a:blip r:embed="rId4">
            <a:alphaModFix/>
          </a:blip>
          <a:srcRect b="0" l="0" r="0" t="0"/>
          <a:stretch/>
        </p:blipFill>
        <p:spPr>
          <a:xfrm>
            <a:off x="944560" y="1028303"/>
            <a:ext cx="10916514" cy="5143898"/>
          </a:xfrm>
          <a:prstGeom prst="rect">
            <a:avLst/>
          </a:prstGeom>
          <a:noFill/>
          <a:ln cap="flat" cmpd="sng" w="57150">
            <a:solidFill>
              <a:srgbClr val="C55A11"/>
            </a:solidFill>
            <a:prstDash val="solid"/>
            <a:round/>
            <a:headEnd len="sm" w="sm" type="none"/>
            <a:tailEnd len="sm" w="sm" type="none"/>
          </a:ln>
        </p:spPr>
      </p:pic>
      <p:cxnSp>
        <p:nvCxnSpPr>
          <p:cNvPr id="2239" name="Google Shape;2239;p267"/>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240" name="Google Shape;2240;p26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241" name="Google Shape;2241;p26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242" name="Google Shape;2242;p26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6" name="Shape 2246"/>
        <p:cNvGrpSpPr/>
        <p:nvPr/>
      </p:nvGrpSpPr>
      <p:grpSpPr>
        <a:xfrm>
          <a:off x="0" y="0"/>
          <a:ext cx="0" cy="0"/>
          <a:chOff x="0" y="0"/>
          <a:chExt cx="0" cy="0"/>
        </a:xfrm>
      </p:grpSpPr>
      <p:sp>
        <p:nvSpPr>
          <p:cNvPr id="2247" name="Google Shape;2247;p268"/>
          <p:cNvSpPr txBox="1"/>
          <p:nvPr>
            <p:ph type="title"/>
          </p:nvPr>
        </p:nvSpPr>
        <p:spPr>
          <a:xfrm>
            <a:off x="838200" y="365125"/>
            <a:ext cx="10515600" cy="571785"/>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45454"/>
              <a:buNone/>
            </a:pPr>
            <a:r>
              <a:rPr b="1" lang="en-US" sz="4400">
                <a:solidFill>
                  <a:srgbClr val="2501BF"/>
                </a:solidFill>
                <a:latin typeface="Times New Roman"/>
                <a:ea typeface="Times New Roman"/>
                <a:cs typeface="Times New Roman"/>
                <a:sym typeface="Times New Roman"/>
              </a:rPr>
              <a:t>Addressing mode with example </a:t>
            </a:r>
            <a:endParaRPr/>
          </a:p>
        </p:txBody>
      </p:sp>
      <p:sp>
        <p:nvSpPr>
          <p:cNvPr id="2248" name="Google Shape;2248;p26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249" name="Google Shape;2249;p26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250" name="Google Shape;2250;p26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251" name="Google Shape;2251;p268"/>
          <p:cNvPicPr preferRelativeResize="0"/>
          <p:nvPr/>
        </p:nvPicPr>
        <p:blipFill rotWithShape="1">
          <a:blip r:embed="rId3">
            <a:alphaModFix/>
          </a:blip>
          <a:srcRect b="0" l="0" r="0" t="0"/>
          <a:stretch/>
        </p:blipFill>
        <p:spPr>
          <a:xfrm>
            <a:off x="0" y="0"/>
            <a:ext cx="838200" cy="757523"/>
          </a:xfrm>
          <a:prstGeom prst="rect">
            <a:avLst/>
          </a:prstGeom>
          <a:noFill/>
          <a:ln>
            <a:noFill/>
          </a:ln>
        </p:spPr>
      </p:pic>
      <p:pic>
        <p:nvPicPr>
          <p:cNvPr id="2252" name="Google Shape;2252;p268"/>
          <p:cNvPicPr preferRelativeResize="0"/>
          <p:nvPr>
            <p:ph idx="1" type="body"/>
          </p:nvPr>
        </p:nvPicPr>
        <p:blipFill rotWithShape="1">
          <a:blip r:embed="rId4">
            <a:alphaModFix/>
          </a:blip>
          <a:srcRect b="0" l="0" r="0" t="0"/>
          <a:stretch/>
        </p:blipFill>
        <p:spPr>
          <a:xfrm>
            <a:off x="923924" y="1020762"/>
            <a:ext cx="10182225" cy="5518150"/>
          </a:xfrm>
          <a:prstGeom prst="rect">
            <a:avLst/>
          </a:prstGeom>
          <a:noFill/>
          <a:ln cap="flat" cmpd="sng" w="38100">
            <a:solidFill>
              <a:srgbClr val="7030A0"/>
            </a:solidFill>
            <a:prstDash val="solid"/>
            <a:round/>
            <a:headEnd len="sm" w="sm" type="none"/>
            <a:tailEnd len="sm" w="sm" type="none"/>
          </a:ln>
        </p:spPr>
      </p:pic>
      <p:cxnSp>
        <p:nvCxnSpPr>
          <p:cNvPr id="2253" name="Google Shape;2253;p268"/>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254" name="Google Shape;2254;p26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255" name="Google Shape;2255;p26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256" name="Google Shape;2256;p26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pic>
        <p:nvPicPr>
          <p:cNvPr id="285" name="Google Shape;285;p152"/>
          <p:cNvPicPr preferRelativeResize="0"/>
          <p:nvPr/>
        </p:nvPicPr>
        <p:blipFill rotWithShape="1">
          <a:blip r:embed="rId3">
            <a:alphaModFix/>
          </a:blip>
          <a:srcRect b="0" l="0" r="0" t="0"/>
          <a:stretch/>
        </p:blipFill>
        <p:spPr>
          <a:xfrm>
            <a:off x="1028699" y="637309"/>
            <a:ext cx="9195955" cy="1533525"/>
          </a:xfrm>
          <a:prstGeom prst="rect">
            <a:avLst/>
          </a:prstGeom>
          <a:noFill/>
          <a:ln>
            <a:noFill/>
          </a:ln>
        </p:spPr>
      </p:pic>
      <p:sp>
        <p:nvSpPr>
          <p:cNvPr id="286" name="Google Shape;286;p15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87" name="Google Shape;287;p152"/>
          <p:cNvSpPr txBox="1"/>
          <p:nvPr>
            <p:ph idx="11" type="ftr"/>
          </p:nvPr>
        </p:nvSpPr>
        <p:spPr>
          <a:xfrm>
            <a:off x="2258291" y="6356349"/>
            <a:ext cx="7966364"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88" name="Google Shape;288;p15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89" name="Google Shape;289;p152"/>
          <p:cNvPicPr preferRelativeResize="0"/>
          <p:nvPr/>
        </p:nvPicPr>
        <p:blipFill rotWithShape="1">
          <a:blip r:embed="rId4">
            <a:alphaModFix/>
          </a:blip>
          <a:srcRect b="0" l="0" r="0" t="0"/>
          <a:stretch/>
        </p:blipFill>
        <p:spPr>
          <a:xfrm>
            <a:off x="838200" y="2302019"/>
            <a:ext cx="9829800" cy="1549545"/>
          </a:xfrm>
          <a:prstGeom prst="rect">
            <a:avLst/>
          </a:prstGeom>
          <a:noFill/>
          <a:ln>
            <a:noFill/>
          </a:ln>
        </p:spPr>
      </p:pic>
      <p:pic>
        <p:nvPicPr>
          <p:cNvPr id="290" name="Google Shape;290;p152"/>
          <p:cNvPicPr preferRelativeResize="0"/>
          <p:nvPr/>
        </p:nvPicPr>
        <p:blipFill rotWithShape="1">
          <a:blip r:embed="rId5">
            <a:alphaModFix/>
          </a:blip>
          <a:srcRect b="0" l="0" r="0" t="0"/>
          <a:stretch/>
        </p:blipFill>
        <p:spPr>
          <a:xfrm>
            <a:off x="447675" y="4024314"/>
            <a:ext cx="10077450" cy="1708439"/>
          </a:xfrm>
          <a:prstGeom prst="rect">
            <a:avLst/>
          </a:prstGeom>
          <a:noFill/>
          <a:ln>
            <a:noFill/>
          </a:ln>
        </p:spPr>
      </p:pic>
      <p:sp>
        <p:nvSpPr>
          <p:cNvPr id="291" name="Google Shape;291;p152"/>
          <p:cNvSpPr/>
          <p:nvPr/>
        </p:nvSpPr>
        <p:spPr>
          <a:xfrm>
            <a:off x="53975" y="14771"/>
            <a:ext cx="654050" cy="864123"/>
          </a:xfrm>
          <a:prstGeom prst="rect">
            <a:avLst/>
          </a:prstGeom>
          <a:blipFill rotWithShape="1">
            <a:blip r:embed="rId6">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Times New Roman"/>
              <a:ea typeface="Times New Roman"/>
              <a:cs typeface="Times New Roman"/>
              <a:sym typeface="Times New Roman"/>
            </a:endParaRPr>
          </a:p>
        </p:txBody>
      </p:sp>
      <p:sp>
        <p:nvSpPr>
          <p:cNvPr id="292" name="Google Shape;292;p152"/>
          <p:cNvSpPr txBox="1"/>
          <p:nvPr>
            <p:ph type="title"/>
          </p:nvPr>
        </p:nvSpPr>
        <p:spPr>
          <a:xfrm>
            <a:off x="3916848" y="169859"/>
            <a:ext cx="6460941" cy="467449"/>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0000"/>
              </a:buClr>
              <a:buSzPts val="4400"/>
              <a:buFont typeface="Arial"/>
              <a:buNone/>
            </a:pPr>
            <a:r>
              <a:rPr b="1" lang="en-US" sz="2400">
                <a:solidFill>
                  <a:srgbClr val="C00000"/>
                </a:solidFill>
                <a:latin typeface="Times New Roman"/>
                <a:ea typeface="Times New Roman"/>
                <a:cs typeface="Times New Roman"/>
                <a:sym typeface="Times New Roman"/>
              </a:rPr>
              <a:t>Extra Information</a:t>
            </a:r>
            <a:endParaRPr b="1" sz="2400">
              <a:solidFill>
                <a:srgbClr val="C0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0" name="Shape 2260"/>
        <p:cNvGrpSpPr/>
        <p:nvPr/>
      </p:nvGrpSpPr>
      <p:grpSpPr>
        <a:xfrm>
          <a:off x="0" y="0"/>
          <a:ext cx="0" cy="0"/>
          <a:chOff x="0" y="0"/>
          <a:chExt cx="0" cy="0"/>
        </a:xfrm>
      </p:grpSpPr>
      <p:sp>
        <p:nvSpPr>
          <p:cNvPr id="2261" name="Google Shape;2261;p269"/>
          <p:cNvSpPr txBox="1"/>
          <p:nvPr>
            <p:ph type="title"/>
          </p:nvPr>
        </p:nvSpPr>
        <p:spPr>
          <a:xfrm>
            <a:off x="4084320" y="278440"/>
            <a:ext cx="4932218"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2501BF"/>
                </a:solidFill>
                <a:latin typeface="Times New Roman"/>
                <a:ea typeface="Times New Roman"/>
                <a:cs typeface="Times New Roman"/>
                <a:sym typeface="Times New Roman"/>
              </a:rPr>
              <a:t>Addressing Modes</a:t>
            </a:r>
            <a:endParaRPr b="1">
              <a:solidFill>
                <a:srgbClr val="2501BF"/>
              </a:solidFill>
              <a:latin typeface="Times New Roman"/>
              <a:ea typeface="Times New Roman"/>
              <a:cs typeface="Times New Roman"/>
              <a:sym typeface="Times New Roman"/>
            </a:endParaRPr>
          </a:p>
        </p:txBody>
      </p:sp>
      <p:pic>
        <p:nvPicPr>
          <p:cNvPr id="2262" name="Google Shape;2262;p269"/>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263" name="Google Shape;2263;p26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264" name="Google Shape;2264;p26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265" name="Google Shape;2265;p269"/>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266" name="Google Shape;2266;p269"/>
          <p:cNvSpPr txBox="1"/>
          <p:nvPr>
            <p:ph idx="1" type="body"/>
          </p:nvPr>
        </p:nvSpPr>
        <p:spPr>
          <a:xfrm>
            <a:off x="838200" y="1049740"/>
            <a:ext cx="11341418" cy="5240661"/>
          </a:xfrm>
          <a:prstGeom prst="rect">
            <a:avLst/>
          </a:prstGeom>
          <a:noFill/>
          <a:ln cap="flat" cmpd="sng" w="57150">
            <a:solidFill>
              <a:srgbClr val="92D050"/>
            </a:solidFill>
            <a:prstDash val="solid"/>
            <a:round/>
            <a:headEnd len="sm" w="sm" type="none"/>
            <a:tailEnd len="sm" w="sm" type="none"/>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1800"/>
              <a:buChar char="•"/>
            </a:pPr>
            <a:r>
              <a:rPr b="1" lang="en-US">
                <a:solidFill>
                  <a:srgbClr val="548135"/>
                </a:solidFill>
                <a:latin typeface="Times New Roman"/>
                <a:ea typeface="Times New Roman"/>
                <a:cs typeface="Times New Roman"/>
                <a:sym typeface="Times New Roman"/>
              </a:rPr>
              <a:t>Register Mode – </a:t>
            </a:r>
            <a:r>
              <a:rPr b="1" lang="en-US" sz="2600">
                <a:solidFill>
                  <a:schemeClr val="accent2"/>
                </a:solidFill>
                <a:latin typeface="Times New Roman"/>
                <a:ea typeface="Times New Roman"/>
                <a:cs typeface="Times New Roman"/>
                <a:sym typeface="Times New Roman"/>
              </a:rPr>
              <a:t>operand is located in one of the general purpose register </a:t>
            </a:r>
            <a:endParaRPr/>
          </a:p>
          <a:p>
            <a:pPr indent="-342900" lvl="1" marL="914400" rtl="0" algn="l">
              <a:lnSpc>
                <a:spcPct val="90000"/>
              </a:lnSpc>
              <a:spcBef>
                <a:spcPts val="500"/>
              </a:spcBef>
              <a:spcAft>
                <a:spcPts val="0"/>
              </a:spcAft>
              <a:buSzPts val="1800"/>
              <a:buChar char="•"/>
            </a:pPr>
            <a:r>
              <a:rPr b="1" lang="en-US">
                <a:solidFill>
                  <a:srgbClr val="C00000"/>
                </a:solidFill>
                <a:latin typeface="Times New Roman"/>
                <a:ea typeface="Times New Roman"/>
                <a:cs typeface="Times New Roman"/>
                <a:sym typeface="Times New Roman"/>
              </a:rPr>
              <a:t>Ex – MOV EAX, EBX</a:t>
            </a:r>
            <a:endParaRPr b="1">
              <a:solidFill>
                <a:srgbClr val="C00000"/>
              </a:solidFill>
              <a:latin typeface="Times New Roman"/>
              <a:ea typeface="Times New Roman"/>
              <a:cs typeface="Times New Roman"/>
              <a:sym typeface="Times New Roman"/>
            </a:endParaRPr>
          </a:p>
          <a:p>
            <a:pPr indent="-342900" lvl="0" marL="457200" rtl="0" algn="l">
              <a:lnSpc>
                <a:spcPct val="90000"/>
              </a:lnSpc>
              <a:spcBef>
                <a:spcPts val="1000"/>
              </a:spcBef>
              <a:spcAft>
                <a:spcPts val="0"/>
              </a:spcAft>
              <a:buClr>
                <a:schemeClr val="dk1"/>
              </a:buClr>
              <a:buSzPts val="1800"/>
              <a:buChar char="•"/>
            </a:pPr>
            <a:r>
              <a:rPr b="1" lang="en-US">
                <a:solidFill>
                  <a:schemeClr val="accent5"/>
                </a:solidFill>
                <a:latin typeface="Times New Roman"/>
                <a:ea typeface="Times New Roman"/>
                <a:cs typeface="Times New Roman"/>
                <a:sym typeface="Times New Roman"/>
              </a:rPr>
              <a:t>Immediate Mode- operand is included in instruction itself.</a:t>
            </a:r>
            <a:endParaRPr/>
          </a:p>
          <a:p>
            <a:pPr indent="-342900" lvl="1" marL="914400" rtl="0" algn="l">
              <a:lnSpc>
                <a:spcPct val="90000"/>
              </a:lnSpc>
              <a:spcBef>
                <a:spcPts val="500"/>
              </a:spcBef>
              <a:spcAft>
                <a:spcPts val="0"/>
              </a:spcAft>
              <a:buSzPts val="1800"/>
              <a:buChar char="•"/>
            </a:pPr>
            <a:r>
              <a:rPr b="1" lang="en-US">
                <a:solidFill>
                  <a:schemeClr val="accent5"/>
                </a:solidFill>
                <a:latin typeface="Times New Roman"/>
                <a:ea typeface="Times New Roman"/>
                <a:cs typeface="Times New Roman"/>
                <a:sym typeface="Times New Roman"/>
              </a:rPr>
              <a:t>Ex – SHL Pattern, 2   or</a:t>
            </a:r>
            <a:endParaRPr b="1">
              <a:solidFill>
                <a:schemeClr val="accent5"/>
              </a:solidFill>
              <a:latin typeface="Times New Roman"/>
              <a:ea typeface="Times New Roman"/>
              <a:cs typeface="Times New Roman"/>
              <a:sym typeface="Times New Roman"/>
            </a:endParaRPr>
          </a:p>
          <a:p>
            <a:pPr indent="-342900" lvl="0" marL="457200" rtl="0" algn="l">
              <a:lnSpc>
                <a:spcPct val="90000"/>
              </a:lnSpc>
              <a:spcBef>
                <a:spcPts val="1000"/>
              </a:spcBef>
              <a:spcAft>
                <a:spcPts val="0"/>
              </a:spcAft>
              <a:buClr>
                <a:schemeClr val="dk1"/>
              </a:buClr>
              <a:buSzPts val="1800"/>
              <a:buChar char="•"/>
            </a:pPr>
            <a:r>
              <a:rPr b="1" lang="en-US">
                <a:solidFill>
                  <a:srgbClr val="C00000"/>
                </a:solidFill>
                <a:latin typeface="Times New Roman"/>
                <a:ea typeface="Times New Roman"/>
                <a:cs typeface="Times New Roman"/>
                <a:sym typeface="Times New Roman"/>
              </a:rPr>
              <a:t>Memory Mode need </a:t>
            </a:r>
            <a:r>
              <a:rPr b="1" lang="en-US">
                <a:latin typeface="Times New Roman"/>
                <a:ea typeface="Times New Roman"/>
                <a:cs typeface="Times New Roman"/>
                <a:sym typeface="Times New Roman"/>
              </a:rPr>
              <a:t>effective address calculations. </a:t>
            </a:r>
            <a:endParaRPr/>
          </a:p>
          <a:p>
            <a:pPr indent="-342900" lvl="0" marL="457200" rtl="0" algn="l">
              <a:lnSpc>
                <a:spcPct val="90000"/>
              </a:lnSpc>
              <a:spcBef>
                <a:spcPts val="1000"/>
              </a:spcBef>
              <a:spcAft>
                <a:spcPts val="0"/>
              </a:spcAft>
              <a:buClr>
                <a:schemeClr val="dk1"/>
              </a:buClr>
              <a:buSzPts val="1800"/>
              <a:buChar char="•"/>
            </a:pPr>
            <a:r>
              <a:rPr b="1" lang="en-US">
                <a:solidFill>
                  <a:srgbClr val="92D050"/>
                </a:solidFill>
                <a:latin typeface="Times New Roman"/>
                <a:ea typeface="Times New Roman"/>
                <a:cs typeface="Times New Roman"/>
                <a:sym typeface="Times New Roman"/>
              </a:rPr>
              <a:t>  </a:t>
            </a:r>
            <a:r>
              <a:rPr b="1" lang="en-US">
                <a:latin typeface="Times New Roman"/>
                <a:ea typeface="Times New Roman"/>
                <a:cs typeface="Times New Roman"/>
                <a:sym typeface="Times New Roman"/>
              </a:rPr>
              <a:t>EA =</a:t>
            </a:r>
            <a:r>
              <a:rPr b="1" lang="en-US">
                <a:solidFill>
                  <a:srgbClr val="92D050"/>
                </a:solidFill>
                <a:latin typeface="Times New Roman"/>
                <a:ea typeface="Times New Roman"/>
                <a:cs typeface="Times New Roman"/>
                <a:sym typeface="Times New Roman"/>
              </a:rPr>
              <a:t> Base </a:t>
            </a:r>
            <a:r>
              <a:rPr b="1" lang="en-US">
                <a:latin typeface="Times New Roman"/>
                <a:ea typeface="Times New Roman"/>
                <a:cs typeface="Times New Roman"/>
                <a:sym typeface="Times New Roman"/>
              </a:rPr>
              <a:t>+</a:t>
            </a:r>
            <a:r>
              <a:rPr b="1" lang="en-US">
                <a:solidFill>
                  <a:srgbClr val="92D050"/>
                </a:solidFill>
                <a:latin typeface="Times New Roman"/>
                <a:ea typeface="Times New Roman"/>
                <a:cs typeface="Times New Roman"/>
                <a:sym typeface="Times New Roman"/>
              </a:rPr>
              <a:t> (Index*Scaling)</a:t>
            </a:r>
            <a:r>
              <a:rPr b="1" lang="en-US">
                <a:latin typeface="Times New Roman"/>
                <a:ea typeface="Times New Roman"/>
                <a:cs typeface="Times New Roman"/>
                <a:sym typeface="Times New Roman"/>
              </a:rPr>
              <a:t>+</a:t>
            </a:r>
            <a:r>
              <a:rPr b="1" lang="en-US">
                <a:solidFill>
                  <a:srgbClr val="92D050"/>
                </a:solidFill>
                <a:latin typeface="Times New Roman"/>
                <a:ea typeface="Times New Roman"/>
                <a:cs typeface="Times New Roman"/>
                <a:sym typeface="Times New Roman"/>
              </a:rPr>
              <a:t> Displacement</a:t>
            </a:r>
            <a:endParaRPr b="1">
              <a:solidFill>
                <a:srgbClr val="92D050"/>
              </a:solidFill>
              <a:latin typeface="Times New Roman"/>
              <a:ea typeface="Times New Roman"/>
              <a:cs typeface="Times New Roman"/>
              <a:sym typeface="Times New Roman"/>
            </a:endParaRPr>
          </a:p>
        </p:txBody>
      </p:sp>
      <p:pic>
        <p:nvPicPr>
          <p:cNvPr id="2267" name="Google Shape;2267;p269"/>
          <p:cNvPicPr preferRelativeResize="0"/>
          <p:nvPr/>
        </p:nvPicPr>
        <p:blipFill rotWithShape="1">
          <a:blip r:embed="rId4">
            <a:alphaModFix/>
          </a:blip>
          <a:srcRect b="0" l="0" r="0" t="0"/>
          <a:stretch/>
        </p:blipFill>
        <p:spPr>
          <a:xfrm>
            <a:off x="1965726" y="4219303"/>
            <a:ext cx="6991350" cy="1965961"/>
          </a:xfrm>
          <a:prstGeom prst="rect">
            <a:avLst/>
          </a:prstGeom>
          <a:noFill/>
          <a:ln cap="flat" cmpd="sng" w="38100">
            <a:solidFill>
              <a:schemeClr val="dk1"/>
            </a:solidFill>
            <a:prstDash val="solid"/>
            <a:round/>
            <a:headEnd len="sm" w="sm" type="none"/>
            <a:tailEnd len="sm" w="sm" type="none"/>
          </a:ln>
        </p:spPr>
      </p:pic>
      <p:cxnSp>
        <p:nvCxnSpPr>
          <p:cNvPr id="2268" name="Google Shape;2268;p269"/>
          <p:cNvCxnSpPr/>
          <p:nvPr/>
        </p:nvCxnSpPr>
        <p:spPr>
          <a:xfrm flipH="1" rot="10800000">
            <a:off x="-10316" y="896539"/>
            <a:ext cx="12192000" cy="27709"/>
          </a:xfrm>
          <a:prstGeom prst="straightConnector1">
            <a:avLst/>
          </a:prstGeom>
          <a:noFill/>
          <a:ln cap="flat" cmpd="sng" w="9525">
            <a:solidFill>
              <a:srgbClr val="00B050"/>
            </a:solidFill>
            <a:prstDash val="solid"/>
            <a:round/>
            <a:headEnd len="sm" w="sm" type="none"/>
            <a:tailEnd len="sm" w="sm" type="none"/>
          </a:ln>
        </p:spPr>
      </p:cxnSp>
      <p:sp>
        <p:nvSpPr>
          <p:cNvPr id="2269" name="Google Shape;2269;p269"/>
          <p:cNvSpPr/>
          <p:nvPr/>
        </p:nvSpPr>
        <p:spPr>
          <a:xfrm>
            <a:off x="146051" y="6369413"/>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270" name="Google Shape;2270;p269"/>
          <p:cNvCxnSpPr/>
          <p:nvPr/>
        </p:nvCxnSpPr>
        <p:spPr>
          <a:xfrm flipH="1">
            <a:off x="773905" y="26126"/>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271" name="Google Shape;2271;p269"/>
          <p:cNvCxnSpPr/>
          <p:nvPr/>
        </p:nvCxnSpPr>
        <p:spPr>
          <a:xfrm>
            <a:off x="-10316" y="6277338"/>
            <a:ext cx="12192000" cy="0"/>
          </a:xfrm>
          <a:prstGeom prst="straightConnector1">
            <a:avLst/>
          </a:prstGeom>
          <a:noFill/>
          <a:ln cap="flat" cmpd="sng" w="15875">
            <a:solidFill>
              <a:srgbClr val="00B050"/>
            </a:solidFill>
            <a:prstDash val="solid"/>
            <a:round/>
            <a:headEnd len="sm" w="sm" type="none"/>
            <a:tailEnd len="sm" w="sm" type="none"/>
          </a:ln>
        </p:spPr>
      </p:cxnSp>
      <p:cxnSp>
        <p:nvCxnSpPr>
          <p:cNvPr id="2272" name="Google Shape;2272;p269"/>
          <p:cNvCxnSpPr/>
          <p:nvPr/>
        </p:nvCxnSpPr>
        <p:spPr>
          <a:xfrm flipH="1" rot="10800000">
            <a:off x="-10316" y="909602"/>
            <a:ext cx="12192000" cy="27709"/>
          </a:xfrm>
          <a:prstGeom prst="straightConnector1">
            <a:avLst/>
          </a:prstGeom>
          <a:noFill/>
          <a:ln cap="flat" cmpd="sng" w="9525">
            <a:solidFill>
              <a:srgbClr val="00B050"/>
            </a:solidFill>
            <a:prstDash val="solid"/>
            <a:round/>
            <a:headEnd len="sm" w="sm" type="none"/>
            <a:tailEnd len="sm" w="sm" type="none"/>
          </a:ln>
        </p:spPr>
      </p:cxnSp>
      <p:sp>
        <p:nvSpPr>
          <p:cNvPr id="2273" name="Google Shape;2273;p269"/>
          <p:cNvSpPr/>
          <p:nvPr/>
        </p:nvSpPr>
        <p:spPr>
          <a:xfrm>
            <a:off x="146051" y="6382476"/>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274" name="Google Shape;2274;p269"/>
          <p:cNvCxnSpPr/>
          <p:nvPr/>
        </p:nvCxnSpPr>
        <p:spPr>
          <a:xfrm flipH="1">
            <a:off x="773905" y="39189"/>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275" name="Google Shape;2275;p269"/>
          <p:cNvCxnSpPr/>
          <p:nvPr/>
        </p:nvCxnSpPr>
        <p:spPr>
          <a:xfrm>
            <a:off x="-10316" y="6290401"/>
            <a:ext cx="12192000" cy="0"/>
          </a:xfrm>
          <a:prstGeom prst="straightConnector1">
            <a:avLst/>
          </a:prstGeom>
          <a:noFill/>
          <a:ln cap="flat" cmpd="sng" w="15875">
            <a:solidFill>
              <a:srgbClr val="00B050"/>
            </a:solidFill>
            <a:prstDash val="solid"/>
            <a:round/>
            <a:headEnd len="sm" w="sm" type="none"/>
            <a:tailEnd len="sm" w="sm" type="none"/>
          </a:ln>
        </p:spPr>
      </p:cxnSp>
      <p:sp>
        <p:nvSpPr>
          <p:cNvPr id="2276" name="Google Shape;2276;p269"/>
          <p:cNvSpPr/>
          <p:nvPr/>
        </p:nvSpPr>
        <p:spPr>
          <a:xfrm>
            <a:off x="4926104" y="2479985"/>
            <a:ext cx="3117668" cy="309073"/>
          </a:xfrm>
          <a:prstGeom prst="rect">
            <a:avLst/>
          </a:prstGeom>
          <a:solidFill>
            <a:srgbClr val="EEEEEE"/>
          </a:solidFill>
          <a:ln>
            <a:noFill/>
          </a:ln>
        </p:spPr>
        <p:txBody>
          <a:bodyPr anchorCtr="0" anchor="ctr" bIns="45700" lIns="91425" spcFirstLastPara="1" rIns="91425" wrap="square" tIns="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Courier New"/>
                <a:ea typeface="Courier New"/>
                <a:cs typeface="Courier New"/>
                <a:sym typeface="Courier New"/>
              </a:rPr>
              <a:t>MOV AX</a:t>
            </a:r>
            <a:r>
              <a:rPr b="0" i="0" lang="en-US" sz="2000" u="none" cap="none" strike="noStrike">
                <a:solidFill>
                  <a:srgbClr val="666600"/>
                </a:solidFill>
                <a:latin typeface="Courier New"/>
                <a:ea typeface="Courier New"/>
                <a:cs typeface="Courier New"/>
                <a:sym typeface="Courier New"/>
              </a:rPr>
              <a:t>,</a:t>
            </a:r>
            <a:r>
              <a:rPr b="0" i="0" lang="en-US" sz="2000" u="none" cap="none" strike="noStrike">
                <a:solidFill>
                  <a:srgbClr val="000000"/>
                </a:solidFill>
                <a:latin typeface="Courier New"/>
                <a:ea typeface="Courier New"/>
                <a:cs typeface="Courier New"/>
                <a:sym typeface="Courier New"/>
              </a:rPr>
              <a:t> </a:t>
            </a:r>
            <a:r>
              <a:rPr b="0" i="0" lang="en-US" sz="2000" u="none" cap="none" strike="noStrike">
                <a:solidFill>
                  <a:srgbClr val="006666"/>
                </a:solidFill>
                <a:latin typeface="Courier New"/>
                <a:ea typeface="Courier New"/>
                <a:cs typeface="Courier New"/>
                <a:sym typeface="Courier New"/>
              </a:rPr>
              <a:t>45H</a:t>
            </a:r>
            <a:r>
              <a:rPr b="0" i="0" lang="en-US" sz="2000" u="none" cap="none" strike="noStrike">
                <a:solidFill>
                  <a:schemeClr val="dk1"/>
                </a:solidFill>
                <a:latin typeface="Arial"/>
                <a:ea typeface="Arial"/>
                <a:cs typeface="Arial"/>
                <a:sym typeface="Arial"/>
              </a:rPr>
              <a:t> </a:t>
            </a:r>
            <a:endParaRPr b="0" i="0" sz="3600" u="none" cap="none" strike="noStrike">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6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6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6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6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6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6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6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0" name="Shape 2280"/>
        <p:cNvGrpSpPr/>
        <p:nvPr/>
      </p:nvGrpSpPr>
      <p:grpSpPr>
        <a:xfrm>
          <a:off x="0" y="0"/>
          <a:ext cx="0" cy="0"/>
          <a:chOff x="0" y="0"/>
          <a:chExt cx="0" cy="0"/>
        </a:xfrm>
      </p:grpSpPr>
      <p:sp>
        <p:nvSpPr>
          <p:cNvPr id="2281" name="Google Shape;2281;p270"/>
          <p:cNvSpPr txBox="1"/>
          <p:nvPr>
            <p:ph type="title"/>
          </p:nvPr>
        </p:nvSpPr>
        <p:spPr>
          <a:xfrm>
            <a:off x="2433391" y="120756"/>
            <a:ext cx="7768701"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5400">
                <a:solidFill>
                  <a:srgbClr val="002060"/>
                </a:solidFill>
                <a:latin typeface="Times New Roman"/>
                <a:ea typeface="Times New Roman"/>
                <a:cs typeface="Times New Roman"/>
                <a:sym typeface="Times New Roman"/>
              </a:rPr>
              <a:t>Few</a:t>
            </a:r>
            <a:r>
              <a:rPr b="1" lang="en-US" sz="5400">
                <a:solidFill>
                  <a:srgbClr val="2501BF"/>
                </a:solidFill>
                <a:latin typeface="Times New Roman"/>
                <a:ea typeface="Times New Roman"/>
                <a:cs typeface="Times New Roman"/>
                <a:sym typeface="Times New Roman"/>
              </a:rPr>
              <a:t> Important Rules</a:t>
            </a:r>
            <a:endParaRPr b="1" sz="5400">
              <a:solidFill>
                <a:srgbClr val="2501BF"/>
              </a:solidFill>
              <a:latin typeface="Times New Roman"/>
              <a:ea typeface="Times New Roman"/>
              <a:cs typeface="Times New Roman"/>
              <a:sym typeface="Times New Roman"/>
            </a:endParaRPr>
          </a:p>
        </p:txBody>
      </p:sp>
      <p:pic>
        <p:nvPicPr>
          <p:cNvPr id="2282" name="Google Shape;2282;p270"/>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283" name="Google Shape;2283;p27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284" name="Google Shape;2284;p27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285" name="Google Shape;2285;p270"/>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286" name="Google Shape;2286;p270"/>
          <p:cNvSpPr txBox="1"/>
          <p:nvPr>
            <p:ph idx="1" type="body"/>
          </p:nvPr>
        </p:nvSpPr>
        <p:spPr>
          <a:xfrm>
            <a:off x="838199" y="861034"/>
            <a:ext cx="11205755" cy="5299730"/>
          </a:xfrm>
          <a:prstGeom prst="rect">
            <a:avLst/>
          </a:prstGeom>
          <a:noFill/>
          <a:ln cap="flat" cmpd="sng" w="38100">
            <a:solidFill>
              <a:srgbClr val="C55A11"/>
            </a:solidFill>
            <a:prstDash val="solid"/>
            <a:round/>
            <a:headEnd len="sm" w="sm" type="none"/>
            <a:tailEnd len="sm" w="sm" type="none"/>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Char char="•"/>
            </a:pPr>
            <a:r>
              <a:rPr lang="en-US" sz="3400">
                <a:latin typeface="Times New Roman"/>
                <a:ea typeface="Times New Roman"/>
                <a:cs typeface="Times New Roman"/>
                <a:sym typeface="Times New Roman"/>
              </a:rPr>
              <a:t>The </a:t>
            </a:r>
            <a:r>
              <a:rPr lang="en-US" sz="3400">
                <a:solidFill>
                  <a:srgbClr val="C00000"/>
                </a:solidFill>
                <a:latin typeface="Times New Roman"/>
                <a:ea typeface="Times New Roman"/>
                <a:cs typeface="Times New Roman"/>
                <a:sym typeface="Times New Roman"/>
              </a:rPr>
              <a:t>ESP</a:t>
            </a:r>
            <a:r>
              <a:rPr lang="en-US" sz="3400">
                <a:latin typeface="Times New Roman"/>
                <a:ea typeface="Times New Roman"/>
                <a:cs typeface="Times New Roman"/>
                <a:sym typeface="Times New Roman"/>
              </a:rPr>
              <a:t> register </a:t>
            </a:r>
            <a:r>
              <a:rPr b="1" lang="en-US" sz="3400">
                <a:latin typeface="Times New Roman"/>
                <a:ea typeface="Times New Roman"/>
                <a:cs typeface="Times New Roman"/>
                <a:sym typeface="Times New Roman"/>
              </a:rPr>
              <a:t>cannot</a:t>
            </a:r>
            <a:r>
              <a:rPr lang="en-US" sz="3400">
                <a:latin typeface="Times New Roman"/>
                <a:ea typeface="Times New Roman"/>
                <a:cs typeface="Times New Roman"/>
                <a:sym typeface="Times New Roman"/>
              </a:rPr>
              <a:t> be used as an </a:t>
            </a:r>
            <a:r>
              <a:rPr b="1" lang="en-US" sz="3400">
                <a:solidFill>
                  <a:srgbClr val="C00000"/>
                </a:solidFill>
                <a:latin typeface="Times New Roman"/>
                <a:ea typeface="Times New Roman"/>
                <a:cs typeface="Times New Roman"/>
                <a:sym typeface="Times New Roman"/>
              </a:rPr>
              <a:t>index register.</a:t>
            </a:r>
            <a:endParaRPr/>
          </a:p>
          <a:p>
            <a:pPr indent="-342900" lvl="0" marL="457200" rtl="0" algn="just">
              <a:lnSpc>
                <a:spcPct val="90000"/>
              </a:lnSpc>
              <a:spcBef>
                <a:spcPts val="1000"/>
              </a:spcBef>
              <a:spcAft>
                <a:spcPts val="0"/>
              </a:spcAft>
              <a:buSzPts val="1800"/>
              <a:buChar char="•"/>
            </a:pPr>
            <a:r>
              <a:rPr lang="en-US" sz="3400">
                <a:latin typeface="Times New Roman"/>
                <a:ea typeface="Times New Roman"/>
                <a:cs typeface="Times New Roman"/>
                <a:sym typeface="Times New Roman"/>
              </a:rPr>
              <a:t>When the </a:t>
            </a:r>
            <a:r>
              <a:rPr b="1" lang="en-US" sz="3400">
                <a:solidFill>
                  <a:srgbClr val="C00000"/>
                </a:solidFill>
                <a:latin typeface="Times New Roman"/>
                <a:ea typeface="Times New Roman"/>
                <a:cs typeface="Times New Roman"/>
                <a:sym typeface="Times New Roman"/>
              </a:rPr>
              <a:t>ESP or EBP </a:t>
            </a:r>
            <a:r>
              <a:rPr lang="en-US" sz="3400">
                <a:latin typeface="Times New Roman"/>
                <a:ea typeface="Times New Roman"/>
                <a:cs typeface="Times New Roman"/>
                <a:sym typeface="Times New Roman"/>
              </a:rPr>
              <a:t>register is used as </a:t>
            </a:r>
            <a:r>
              <a:rPr b="1" lang="en-US" sz="3400">
                <a:latin typeface="Times New Roman"/>
                <a:ea typeface="Times New Roman"/>
                <a:cs typeface="Times New Roman"/>
                <a:sym typeface="Times New Roman"/>
              </a:rPr>
              <a:t>the base</a:t>
            </a:r>
            <a:r>
              <a:rPr lang="en-US" sz="3400">
                <a:latin typeface="Times New Roman"/>
                <a:ea typeface="Times New Roman"/>
                <a:cs typeface="Times New Roman"/>
                <a:sym typeface="Times New Roman"/>
              </a:rPr>
              <a:t>, the </a:t>
            </a:r>
            <a:r>
              <a:rPr b="1" lang="en-US" sz="3400">
                <a:solidFill>
                  <a:srgbClr val="002060"/>
                </a:solidFill>
                <a:latin typeface="Times New Roman"/>
                <a:ea typeface="Times New Roman"/>
                <a:cs typeface="Times New Roman"/>
                <a:sym typeface="Times New Roman"/>
              </a:rPr>
              <a:t>SS segment is the default selection</a:t>
            </a:r>
            <a:r>
              <a:rPr lang="en-US" sz="3400">
                <a:latin typeface="Times New Roman"/>
                <a:ea typeface="Times New Roman"/>
                <a:cs typeface="Times New Roman"/>
                <a:sym typeface="Times New Roman"/>
              </a:rPr>
              <a:t>. In all other cases, the </a:t>
            </a:r>
            <a:r>
              <a:rPr b="1" lang="en-US" sz="3400">
                <a:latin typeface="Times New Roman"/>
                <a:ea typeface="Times New Roman"/>
                <a:cs typeface="Times New Roman"/>
                <a:sym typeface="Times New Roman"/>
              </a:rPr>
              <a:t>DS segment </a:t>
            </a:r>
            <a:r>
              <a:rPr lang="en-US" sz="3400">
                <a:latin typeface="Times New Roman"/>
                <a:ea typeface="Times New Roman"/>
                <a:cs typeface="Times New Roman"/>
                <a:sym typeface="Times New Roman"/>
              </a:rPr>
              <a:t>is the default selection.</a:t>
            </a:r>
            <a:endParaRPr/>
          </a:p>
          <a:p>
            <a:pPr indent="-342900" lvl="0" marL="457200" rtl="0" algn="just">
              <a:lnSpc>
                <a:spcPct val="90000"/>
              </a:lnSpc>
              <a:spcBef>
                <a:spcPts val="1000"/>
              </a:spcBef>
              <a:spcAft>
                <a:spcPts val="0"/>
              </a:spcAft>
              <a:buSzPts val="1800"/>
              <a:buChar char="•"/>
            </a:pPr>
            <a:r>
              <a:rPr lang="en-US" sz="3400">
                <a:solidFill>
                  <a:schemeClr val="accent6"/>
                </a:solidFill>
                <a:latin typeface="Times New Roman"/>
                <a:ea typeface="Times New Roman"/>
                <a:cs typeface="Times New Roman"/>
                <a:sym typeface="Times New Roman"/>
              </a:rPr>
              <a:t>The </a:t>
            </a:r>
            <a:r>
              <a:rPr b="1" lang="en-US" sz="3400">
                <a:solidFill>
                  <a:srgbClr val="002060"/>
                </a:solidFill>
                <a:latin typeface="Times New Roman"/>
                <a:ea typeface="Times New Roman"/>
                <a:cs typeface="Times New Roman"/>
                <a:sym typeface="Times New Roman"/>
              </a:rPr>
              <a:t>base, index, and displacement </a:t>
            </a:r>
            <a:r>
              <a:rPr lang="en-US" sz="3400">
                <a:solidFill>
                  <a:schemeClr val="accent6"/>
                </a:solidFill>
                <a:latin typeface="Times New Roman"/>
                <a:ea typeface="Times New Roman"/>
                <a:cs typeface="Times New Roman"/>
                <a:sym typeface="Times New Roman"/>
              </a:rPr>
              <a:t>components can be used in any combination; any of these components can be null. </a:t>
            </a:r>
            <a:r>
              <a:rPr b="1" lang="en-US" sz="3400">
                <a:solidFill>
                  <a:schemeClr val="accent6"/>
                </a:solidFill>
                <a:latin typeface="Times New Roman"/>
                <a:ea typeface="Times New Roman"/>
                <a:cs typeface="Times New Roman"/>
                <a:sym typeface="Times New Roman"/>
              </a:rPr>
              <a:t>A scale factor </a:t>
            </a:r>
            <a:r>
              <a:rPr lang="en-US" sz="3400">
                <a:solidFill>
                  <a:schemeClr val="accent6"/>
                </a:solidFill>
                <a:latin typeface="Times New Roman"/>
                <a:ea typeface="Times New Roman"/>
                <a:cs typeface="Times New Roman"/>
                <a:sym typeface="Times New Roman"/>
              </a:rPr>
              <a:t>can be used only when </a:t>
            </a:r>
            <a:r>
              <a:rPr b="1" lang="en-US" sz="3400">
                <a:solidFill>
                  <a:srgbClr val="002060"/>
                </a:solidFill>
                <a:latin typeface="Times New Roman"/>
                <a:ea typeface="Times New Roman"/>
                <a:cs typeface="Times New Roman"/>
                <a:sym typeface="Times New Roman"/>
              </a:rPr>
              <a:t>an index also is used.</a:t>
            </a:r>
            <a:endParaRPr/>
          </a:p>
          <a:p>
            <a:pPr indent="-342900" lvl="0" marL="457200" rtl="0" algn="just">
              <a:lnSpc>
                <a:spcPct val="90000"/>
              </a:lnSpc>
              <a:spcBef>
                <a:spcPts val="1000"/>
              </a:spcBef>
              <a:spcAft>
                <a:spcPts val="0"/>
              </a:spcAft>
              <a:buSzPts val="1800"/>
              <a:buChar char="•"/>
            </a:pPr>
            <a:r>
              <a:rPr lang="en-US" sz="3400">
                <a:solidFill>
                  <a:schemeClr val="accent1"/>
                </a:solidFill>
                <a:latin typeface="Times New Roman"/>
                <a:ea typeface="Times New Roman"/>
                <a:cs typeface="Times New Roman"/>
                <a:sym typeface="Times New Roman"/>
              </a:rPr>
              <a:t>The </a:t>
            </a:r>
            <a:r>
              <a:rPr b="1" lang="en-US" sz="3400">
                <a:solidFill>
                  <a:schemeClr val="accent1"/>
                </a:solidFill>
                <a:latin typeface="Times New Roman"/>
                <a:ea typeface="Times New Roman"/>
                <a:cs typeface="Times New Roman"/>
                <a:sym typeface="Times New Roman"/>
              </a:rPr>
              <a:t>displacement alone </a:t>
            </a:r>
            <a:r>
              <a:rPr lang="en-US" sz="3400">
                <a:solidFill>
                  <a:schemeClr val="accent1"/>
                </a:solidFill>
                <a:latin typeface="Times New Roman"/>
                <a:ea typeface="Times New Roman"/>
                <a:cs typeface="Times New Roman"/>
                <a:sym typeface="Times New Roman"/>
              </a:rPr>
              <a:t>indicates the </a:t>
            </a:r>
            <a:r>
              <a:rPr lang="en-US" sz="3400">
                <a:solidFill>
                  <a:srgbClr val="002060"/>
                </a:solidFill>
                <a:latin typeface="Times New Roman"/>
                <a:ea typeface="Times New Roman"/>
                <a:cs typeface="Times New Roman"/>
                <a:sym typeface="Times New Roman"/>
              </a:rPr>
              <a:t>offset </a:t>
            </a:r>
            <a:r>
              <a:rPr lang="en-US" sz="3400">
                <a:solidFill>
                  <a:schemeClr val="accent1"/>
                </a:solidFill>
                <a:latin typeface="Times New Roman"/>
                <a:ea typeface="Times New Roman"/>
                <a:cs typeface="Times New Roman"/>
                <a:sym typeface="Times New Roman"/>
              </a:rPr>
              <a:t>of the operand. </a:t>
            </a:r>
            <a:r>
              <a:rPr b="1" lang="en-US" sz="3400">
                <a:solidFill>
                  <a:schemeClr val="accent1"/>
                </a:solidFill>
                <a:latin typeface="Times New Roman"/>
                <a:ea typeface="Times New Roman"/>
                <a:cs typeface="Times New Roman"/>
                <a:sym typeface="Times New Roman"/>
              </a:rPr>
              <a:t>This form of addressing is used to access a statically allocated scalar operand. </a:t>
            </a:r>
            <a:endParaRPr/>
          </a:p>
          <a:p>
            <a:pPr indent="0" lvl="0" marL="0" rtl="0" algn="l">
              <a:lnSpc>
                <a:spcPct val="90000"/>
              </a:lnSpc>
              <a:spcBef>
                <a:spcPts val="1000"/>
              </a:spcBef>
              <a:spcAft>
                <a:spcPts val="0"/>
              </a:spcAft>
              <a:buSzPts val="1800"/>
              <a:buNone/>
            </a:pPr>
            <a:r>
              <a:t/>
            </a:r>
            <a:endParaRPr sz="3000">
              <a:latin typeface="Times New Roman"/>
              <a:ea typeface="Times New Roman"/>
              <a:cs typeface="Times New Roman"/>
              <a:sym typeface="Times New Roman"/>
            </a:endParaRPr>
          </a:p>
        </p:txBody>
      </p:sp>
      <p:cxnSp>
        <p:nvCxnSpPr>
          <p:cNvPr id="2287" name="Google Shape;2287;p270"/>
          <p:cNvCxnSpPr/>
          <p:nvPr/>
        </p:nvCxnSpPr>
        <p:spPr>
          <a:xfrm flipH="1" rot="10800000">
            <a:off x="45720" y="755105"/>
            <a:ext cx="12192000" cy="27709"/>
          </a:xfrm>
          <a:prstGeom prst="straightConnector1">
            <a:avLst/>
          </a:prstGeom>
          <a:noFill/>
          <a:ln cap="flat" cmpd="sng" w="9525">
            <a:solidFill>
              <a:srgbClr val="00B050"/>
            </a:solidFill>
            <a:prstDash val="solid"/>
            <a:round/>
            <a:headEnd len="sm" w="sm" type="none"/>
            <a:tailEnd len="sm" w="sm" type="none"/>
          </a:ln>
        </p:spPr>
      </p:cxnSp>
      <p:sp>
        <p:nvSpPr>
          <p:cNvPr id="2288" name="Google Shape;2288;p27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289" name="Google Shape;2289;p27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290" name="Google Shape;2290;p27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6">
                                            <p:txEl>
                                              <p:pRg end="0" st="0"/>
                                            </p:txEl>
                                          </p:spTgt>
                                        </p:tgtEl>
                                        <p:attrNameLst>
                                          <p:attrName>style.visibility</p:attrName>
                                        </p:attrNameLst>
                                      </p:cBhvr>
                                      <p:to>
                                        <p:strVal val="visible"/>
                                      </p:to>
                                    </p:set>
                                    <p:animEffect filter="fade" transition="in">
                                      <p:cBhvr>
                                        <p:cTn dur="1000"/>
                                        <p:tgtEl>
                                          <p:spTgt spid="228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6">
                                            <p:txEl>
                                              <p:pRg end="1" st="1"/>
                                            </p:txEl>
                                          </p:spTgt>
                                        </p:tgtEl>
                                        <p:attrNameLst>
                                          <p:attrName>style.visibility</p:attrName>
                                        </p:attrNameLst>
                                      </p:cBhvr>
                                      <p:to>
                                        <p:strVal val="visible"/>
                                      </p:to>
                                    </p:set>
                                    <p:animEffect filter="fade" transition="in">
                                      <p:cBhvr>
                                        <p:cTn dur="1000"/>
                                        <p:tgtEl>
                                          <p:spTgt spid="228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6">
                                            <p:txEl>
                                              <p:pRg end="2" st="2"/>
                                            </p:txEl>
                                          </p:spTgt>
                                        </p:tgtEl>
                                        <p:attrNameLst>
                                          <p:attrName>style.visibility</p:attrName>
                                        </p:attrNameLst>
                                      </p:cBhvr>
                                      <p:to>
                                        <p:strVal val="visible"/>
                                      </p:to>
                                    </p:set>
                                    <p:animEffect filter="fade" transition="in">
                                      <p:cBhvr>
                                        <p:cTn dur="1000"/>
                                        <p:tgtEl>
                                          <p:spTgt spid="228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6">
                                            <p:txEl>
                                              <p:pRg end="3" st="3"/>
                                            </p:txEl>
                                          </p:spTgt>
                                        </p:tgtEl>
                                        <p:attrNameLst>
                                          <p:attrName>style.visibility</p:attrName>
                                        </p:attrNameLst>
                                      </p:cBhvr>
                                      <p:to>
                                        <p:strVal val="visible"/>
                                      </p:to>
                                    </p:set>
                                    <p:animEffect filter="fade" transition="in">
                                      <p:cBhvr>
                                        <p:cTn dur="1000"/>
                                        <p:tgtEl>
                                          <p:spTgt spid="228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6">
                                            <p:txEl>
                                              <p:pRg end="4" st="4"/>
                                            </p:txEl>
                                          </p:spTgt>
                                        </p:tgtEl>
                                        <p:attrNameLst>
                                          <p:attrName>style.visibility</p:attrName>
                                        </p:attrNameLst>
                                      </p:cBhvr>
                                      <p:to>
                                        <p:strVal val="visible"/>
                                      </p:to>
                                    </p:set>
                                    <p:animEffect filter="fade" transition="in">
                                      <p:cBhvr>
                                        <p:cTn dur="1000"/>
                                        <p:tgtEl>
                                          <p:spTgt spid="2286">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4" name="Shape 2294"/>
        <p:cNvGrpSpPr/>
        <p:nvPr/>
      </p:nvGrpSpPr>
      <p:grpSpPr>
        <a:xfrm>
          <a:off x="0" y="0"/>
          <a:ext cx="0" cy="0"/>
          <a:chOff x="0" y="0"/>
          <a:chExt cx="0" cy="0"/>
        </a:xfrm>
      </p:grpSpPr>
      <p:sp>
        <p:nvSpPr>
          <p:cNvPr id="2295" name="Google Shape;2295;p271"/>
          <p:cNvSpPr txBox="1"/>
          <p:nvPr>
            <p:ph type="title"/>
          </p:nvPr>
        </p:nvSpPr>
        <p:spPr>
          <a:xfrm>
            <a:off x="3057525" y="278440"/>
            <a:ext cx="7172325"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2501BF"/>
                </a:solidFill>
                <a:latin typeface="Times New Roman"/>
                <a:ea typeface="Times New Roman"/>
                <a:cs typeface="Times New Roman"/>
                <a:sym typeface="Times New Roman"/>
              </a:rPr>
              <a:t>Few important Rules</a:t>
            </a:r>
            <a:endParaRPr b="1">
              <a:solidFill>
                <a:srgbClr val="2501BF"/>
              </a:solidFill>
              <a:latin typeface="Times New Roman"/>
              <a:ea typeface="Times New Roman"/>
              <a:cs typeface="Times New Roman"/>
              <a:sym typeface="Times New Roman"/>
            </a:endParaRPr>
          </a:p>
        </p:txBody>
      </p:sp>
      <p:pic>
        <p:nvPicPr>
          <p:cNvPr id="2296" name="Google Shape;2296;p271"/>
          <p:cNvPicPr preferRelativeResize="0"/>
          <p:nvPr/>
        </p:nvPicPr>
        <p:blipFill rotWithShape="1">
          <a:blip r:embed="rId3">
            <a:alphaModFix/>
          </a:blip>
          <a:srcRect b="0" l="0" r="0" t="0"/>
          <a:stretch/>
        </p:blipFill>
        <p:spPr>
          <a:xfrm>
            <a:off x="0" y="0"/>
            <a:ext cx="838200" cy="757523"/>
          </a:xfrm>
          <a:prstGeom prst="rect">
            <a:avLst/>
          </a:prstGeom>
          <a:noFill/>
          <a:ln>
            <a:noFill/>
          </a:ln>
        </p:spPr>
      </p:pic>
      <p:sp>
        <p:nvSpPr>
          <p:cNvPr id="2297" name="Google Shape;2297;p27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298" name="Google Shape;2298;p27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299" name="Google Shape;2299;p271"/>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300" name="Google Shape;2300;p271"/>
          <p:cNvSpPr txBox="1"/>
          <p:nvPr>
            <p:ph idx="1" type="body"/>
          </p:nvPr>
        </p:nvSpPr>
        <p:spPr>
          <a:xfrm>
            <a:off x="838200" y="933627"/>
            <a:ext cx="11231880" cy="5330648"/>
          </a:xfrm>
          <a:prstGeom prst="rect">
            <a:avLst/>
          </a:prstGeom>
          <a:solidFill>
            <a:srgbClr val="F7CAAC"/>
          </a:solidFill>
          <a:ln cap="flat" cmpd="sng" w="1905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Clr>
                <a:schemeClr val="dk1"/>
              </a:buClr>
              <a:buSzPts val="1800"/>
              <a:buChar char="•"/>
            </a:pPr>
            <a:r>
              <a:rPr lang="en-US" sz="3200">
                <a:latin typeface="Times New Roman"/>
                <a:ea typeface="Times New Roman"/>
                <a:cs typeface="Times New Roman"/>
                <a:sym typeface="Times New Roman"/>
              </a:rPr>
              <a:t>BASE + DISPLACEMENT</a:t>
            </a:r>
            <a:endParaRPr/>
          </a:p>
          <a:p>
            <a:pPr indent="0" lvl="0" marL="0" rtl="0" algn="l">
              <a:lnSpc>
                <a:spcPct val="90000"/>
              </a:lnSpc>
              <a:spcBef>
                <a:spcPts val="1000"/>
              </a:spcBef>
              <a:spcAft>
                <a:spcPts val="0"/>
              </a:spcAft>
              <a:buSzPts val="1800"/>
              <a:buNone/>
            </a:pPr>
            <a:r>
              <a:rPr lang="en-US" sz="3200">
                <a:latin typeface="Times New Roman"/>
                <a:ea typeface="Times New Roman"/>
                <a:cs typeface="Times New Roman"/>
                <a:sym typeface="Times New Roman"/>
              </a:rPr>
              <a:t>A register and a displacement can be used together for two distinct purposes:</a:t>
            </a:r>
            <a:endParaRPr/>
          </a:p>
          <a:p>
            <a:pPr indent="-514350" lvl="0" marL="514350" rtl="0" algn="l">
              <a:lnSpc>
                <a:spcPct val="90000"/>
              </a:lnSpc>
              <a:spcBef>
                <a:spcPts val="1000"/>
              </a:spcBef>
              <a:spcAft>
                <a:spcPts val="0"/>
              </a:spcAft>
              <a:buSzPts val="1800"/>
              <a:buAutoNum type="arabicPeriod"/>
            </a:pPr>
            <a:r>
              <a:rPr lang="en-US" sz="3200">
                <a:solidFill>
                  <a:srgbClr val="00B050"/>
                </a:solidFill>
                <a:latin typeface="Times New Roman"/>
                <a:ea typeface="Times New Roman"/>
                <a:cs typeface="Times New Roman"/>
                <a:sym typeface="Times New Roman"/>
              </a:rPr>
              <a:t>Index into an array when the element size is not 2, 4, or 8 bytes. The displacement component encodes the offset of the beginning of the array. The register holds the results of a calculation to determine the offset to a specific element within the array.</a:t>
            </a:r>
            <a:endParaRPr/>
          </a:p>
          <a:p>
            <a:pPr indent="-514350" lvl="0" marL="514350" rtl="0" algn="just">
              <a:lnSpc>
                <a:spcPct val="90000"/>
              </a:lnSpc>
              <a:spcBef>
                <a:spcPts val="1000"/>
              </a:spcBef>
              <a:spcAft>
                <a:spcPts val="0"/>
              </a:spcAft>
              <a:buSzPts val="1800"/>
              <a:buAutoNum type="arabicPeriod"/>
            </a:pPr>
            <a:r>
              <a:rPr lang="en-US" sz="3200">
                <a:solidFill>
                  <a:srgbClr val="FF0000"/>
                </a:solidFill>
                <a:latin typeface="Times New Roman"/>
                <a:ea typeface="Times New Roman"/>
                <a:cs typeface="Times New Roman"/>
                <a:sym typeface="Times New Roman"/>
              </a:rPr>
              <a:t>Access a field of a record. The base register holds the address of the beginning of the record, while the displacement is an offset to the field.</a:t>
            </a:r>
            <a:endParaRPr sz="3200">
              <a:solidFill>
                <a:srgbClr val="FF0000"/>
              </a:solidFill>
              <a:latin typeface="Times New Roman"/>
              <a:ea typeface="Times New Roman"/>
              <a:cs typeface="Times New Roman"/>
              <a:sym typeface="Times New Roman"/>
            </a:endParaRPr>
          </a:p>
        </p:txBody>
      </p:sp>
      <p:cxnSp>
        <p:nvCxnSpPr>
          <p:cNvPr id="2301" name="Google Shape;2301;p271"/>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302" name="Google Shape;2302;p27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303" name="Google Shape;2303;p27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304" name="Google Shape;2304;p27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8" name="Shape 2308"/>
        <p:cNvGrpSpPr/>
        <p:nvPr/>
      </p:nvGrpSpPr>
      <p:grpSpPr>
        <a:xfrm>
          <a:off x="0" y="0"/>
          <a:ext cx="0" cy="0"/>
          <a:chOff x="0" y="0"/>
          <a:chExt cx="0" cy="0"/>
        </a:xfrm>
      </p:grpSpPr>
      <p:sp>
        <p:nvSpPr>
          <p:cNvPr id="2309" name="Google Shape;2309;p272"/>
          <p:cNvSpPr txBox="1"/>
          <p:nvPr>
            <p:ph type="title"/>
          </p:nvPr>
        </p:nvSpPr>
        <p:spPr>
          <a:xfrm>
            <a:off x="3581400" y="185738"/>
            <a:ext cx="5343525" cy="571785"/>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5454"/>
              <a:buNone/>
            </a:pPr>
            <a:r>
              <a:rPr b="1" lang="en-US">
                <a:solidFill>
                  <a:srgbClr val="2501BF"/>
                </a:solidFill>
                <a:latin typeface="Times New Roman"/>
                <a:ea typeface="Times New Roman"/>
                <a:cs typeface="Times New Roman"/>
                <a:sym typeface="Times New Roman"/>
              </a:rPr>
              <a:t>Few important Rules</a:t>
            </a:r>
            <a:endParaRPr/>
          </a:p>
        </p:txBody>
      </p:sp>
      <p:sp>
        <p:nvSpPr>
          <p:cNvPr id="2310" name="Google Shape;2310;p272"/>
          <p:cNvSpPr txBox="1"/>
          <p:nvPr>
            <p:ph idx="1" type="body"/>
          </p:nvPr>
        </p:nvSpPr>
        <p:spPr>
          <a:xfrm>
            <a:off x="944560" y="1037138"/>
            <a:ext cx="11034080" cy="5135063"/>
          </a:xfrm>
          <a:prstGeom prst="rect">
            <a:avLst/>
          </a:prstGeom>
          <a:solidFill>
            <a:srgbClr val="BBD6EE"/>
          </a:solidFill>
          <a:ln cap="flat" cmpd="sng" w="57150">
            <a:solidFill>
              <a:srgbClr val="C00000"/>
            </a:solidFill>
            <a:prstDash val="solid"/>
            <a:round/>
            <a:headEnd len="sm" w="sm" type="none"/>
            <a:tailEnd len="sm" w="sm" type="none"/>
          </a:ln>
        </p:spPr>
        <p:txBody>
          <a:bodyPr anchorCtr="0" anchor="t" bIns="45700" lIns="91425" spcFirstLastPara="1" rIns="91425" wrap="square" tIns="45700">
            <a:noAutofit/>
          </a:bodyPr>
          <a:lstStyle/>
          <a:p>
            <a:pPr indent="0" lvl="0" marL="0" rtl="0" algn="just">
              <a:lnSpc>
                <a:spcPct val="120000"/>
              </a:lnSpc>
              <a:spcBef>
                <a:spcPts val="1200"/>
              </a:spcBef>
              <a:spcAft>
                <a:spcPts val="0"/>
              </a:spcAft>
              <a:buSzPts val="1800"/>
              <a:buNone/>
            </a:pPr>
            <a:r>
              <a:rPr lang="en-US" sz="2000">
                <a:latin typeface="Times New Roman"/>
                <a:ea typeface="Times New Roman"/>
                <a:cs typeface="Times New Roman"/>
                <a:sym typeface="Times New Roman"/>
              </a:rPr>
              <a:t>(INDEX * SCALE) + DISPLACEMENT </a:t>
            </a:r>
            <a:endParaRPr/>
          </a:p>
          <a:p>
            <a:pPr indent="-114300" lvl="0" marL="0" rtl="0" algn="just">
              <a:lnSpc>
                <a:spcPct val="120000"/>
              </a:lnSpc>
              <a:spcBef>
                <a:spcPts val="1200"/>
              </a:spcBef>
              <a:spcAft>
                <a:spcPts val="0"/>
              </a:spcAft>
              <a:buSzPts val="1800"/>
              <a:buChar char="•"/>
            </a:pPr>
            <a:r>
              <a:rPr lang="en-US" sz="2000">
                <a:latin typeface="Times New Roman"/>
                <a:ea typeface="Times New Roman"/>
                <a:cs typeface="Times New Roman"/>
                <a:sym typeface="Times New Roman"/>
              </a:rPr>
              <a:t>This combination is an efficient way to index into a static array when the element size is 2, 4, or 8 bytes. The displacement addresses the beginning of the array, the index register holds the subscript of the desired array element, and the processor automatically converts the subscript into an index by applying the scaling factor. </a:t>
            </a:r>
            <a:endParaRPr/>
          </a:p>
          <a:p>
            <a:pPr indent="0" lvl="0" marL="0" rtl="0" algn="just">
              <a:lnSpc>
                <a:spcPct val="120000"/>
              </a:lnSpc>
              <a:spcBef>
                <a:spcPts val="1200"/>
              </a:spcBef>
              <a:spcAft>
                <a:spcPts val="0"/>
              </a:spcAft>
              <a:buSzPts val="1800"/>
              <a:buNone/>
            </a:pPr>
            <a:r>
              <a:rPr lang="en-US" sz="2000">
                <a:latin typeface="Times New Roman"/>
                <a:ea typeface="Times New Roman"/>
                <a:cs typeface="Times New Roman"/>
                <a:sym typeface="Times New Roman"/>
              </a:rPr>
              <a:t>BASE + INDEX + DISPLACEMENT </a:t>
            </a:r>
            <a:endParaRPr/>
          </a:p>
          <a:p>
            <a:pPr indent="-114300" lvl="0" marL="0" rtl="0" algn="just">
              <a:lnSpc>
                <a:spcPct val="120000"/>
              </a:lnSpc>
              <a:spcBef>
                <a:spcPts val="1200"/>
              </a:spcBef>
              <a:spcAft>
                <a:spcPts val="0"/>
              </a:spcAft>
              <a:buSzPts val="1800"/>
              <a:buChar char="•"/>
            </a:pPr>
            <a:r>
              <a:rPr lang="en-US" sz="2000">
                <a:latin typeface="Times New Roman"/>
                <a:ea typeface="Times New Roman"/>
                <a:cs typeface="Times New Roman"/>
                <a:sym typeface="Times New Roman"/>
              </a:rPr>
              <a:t>Two registers used together support either a two-dimensional array (the displacement holds the address of the beginning of the array) or one of several instances of an array of records (the displacement is an offset to a field within the record).</a:t>
            </a:r>
            <a:endParaRPr/>
          </a:p>
          <a:p>
            <a:pPr indent="0" lvl="0" marL="0" rtl="0" algn="just">
              <a:lnSpc>
                <a:spcPct val="120000"/>
              </a:lnSpc>
              <a:spcBef>
                <a:spcPts val="1200"/>
              </a:spcBef>
              <a:spcAft>
                <a:spcPts val="0"/>
              </a:spcAft>
              <a:buSzPts val="1800"/>
              <a:buNone/>
            </a:pPr>
            <a:r>
              <a:rPr lang="en-US" sz="2000">
                <a:latin typeface="Times New Roman"/>
                <a:ea typeface="Times New Roman"/>
                <a:cs typeface="Times New Roman"/>
                <a:sym typeface="Times New Roman"/>
              </a:rPr>
              <a:t>BASE + (INDEX * SCALE) + DISPLACEMENT </a:t>
            </a:r>
            <a:endParaRPr/>
          </a:p>
          <a:p>
            <a:pPr indent="-114300" lvl="0" marL="0" rtl="0" algn="just">
              <a:lnSpc>
                <a:spcPct val="120000"/>
              </a:lnSpc>
              <a:spcBef>
                <a:spcPts val="1200"/>
              </a:spcBef>
              <a:spcAft>
                <a:spcPts val="0"/>
              </a:spcAft>
              <a:buSzPts val="1800"/>
              <a:buChar char="•"/>
            </a:pPr>
            <a:r>
              <a:rPr lang="en-US" sz="2000">
                <a:latin typeface="Times New Roman"/>
                <a:ea typeface="Times New Roman"/>
                <a:cs typeface="Times New Roman"/>
                <a:sym typeface="Times New Roman"/>
              </a:rPr>
              <a:t>This combination provides efficient indexing of a two-dimensional array when the elements of the array are 2, 4, or 8 bytes in size</a:t>
            </a:r>
            <a:endParaRPr sz="2000">
              <a:latin typeface="Times New Roman"/>
              <a:ea typeface="Times New Roman"/>
              <a:cs typeface="Times New Roman"/>
              <a:sym typeface="Times New Roman"/>
            </a:endParaRPr>
          </a:p>
        </p:txBody>
      </p:sp>
      <p:sp>
        <p:nvSpPr>
          <p:cNvPr id="2311" name="Google Shape;2311;p27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312" name="Google Shape;2312;p27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313" name="Google Shape;2313;p27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314" name="Google Shape;2314;p272"/>
          <p:cNvPicPr preferRelativeResize="0"/>
          <p:nvPr/>
        </p:nvPicPr>
        <p:blipFill rotWithShape="1">
          <a:blip r:embed="rId3">
            <a:alphaModFix/>
          </a:blip>
          <a:srcRect b="0" l="0" r="0" t="0"/>
          <a:stretch/>
        </p:blipFill>
        <p:spPr>
          <a:xfrm>
            <a:off x="0" y="0"/>
            <a:ext cx="838200" cy="757523"/>
          </a:xfrm>
          <a:prstGeom prst="rect">
            <a:avLst/>
          </a:prstGeom>
          <a:noFill/>
          <a:ln>
            <a:noFill/>
          </a:ln>
        </p:spPr>
      </p:pic>
      <p:cxnSp>
        <p:nvCxnSpPr>
          <p:cNvPr id="2315" name="Google Shape;2315;p272"/>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316" name="Google Shape;2316;p27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317" name="Google Shape;2317;p27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318" name="Google Shape;2318;p27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10">
                                            <p:txEl>
                                              <p:pRg end="0" st="0"/>
                                            </p:txEl>
                                          </p:spTgt>
                                        </p:tgtEl>
                                        <p:attrNameLst>
                                          <p:attrName>style.visibility</p:attrName>
                                        </p:attrNameLst>
                                      </p:cBhvr>
                                      <p:to>
                                        <p:strVal val="visible"/>
                                      </p:to>
                                    </p:set>
                                    <p:anim calcmode="lin" valueType="num">
                                      <p:cBhvr additive="base">
                                        <p:cTn dur="500"/>
                                        <p:tgtEl>
                                          <p:spTgt spid="2310">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10">
                                            <p:txEl>
                                              <p:pRg end="1" st="1"/>
                                            </p:txEl>
                                          </p:spTgt>
                                        </p:tgtEl>
                                        <p:attrNameLst>
                                          <p:attrName>style.visibility</p:attrName>
                                        </p:attrNameLst>
                                      </p:cBhvr>
                                      <p:to>
                                        <p:strVal val="visible"/>
                                      </p:to>
                                    </p:set>
                                    <p:anim calcmode="lin" valueType="num">
                                      <p:cBhvr additive="base">
                                        <p:cTn dur="500"/>
                                        <p:tgtEl>
                                          <p:spTgt spid="2310">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10">
                                            <p:txEl>
                                              <p:pRg end="2" st="2"/>
                                            </p:txEl>
                                          </p:spTgt>
                                        </p:tgtEl>
                                        <p:attrNameLst>
                                          <p:attrName>style.visibility</p:attrName>
                                        </p:attrNameLst>
                                      </p:cBhvr>
                                      <p:to>
                                        <p:strVal val="visible"/>
                                      </p:to>
                                    </p:set>
                                    <p:anim calcmode="lin" valueType="num">
                                      <p:cBhvr additive="base">
                                        <p:cTn dur="500"/>
                                        <p:tgtEl>
                                          <p:spTgt spid="2310">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10">
                                            <p:txEl>
                                              <p:pRg end="3" st="3"/>
                                            </p:txEl>
                                          </p:spTgt>
                                        </p:tgtEl>
                                        <p:attrNameLst>
                                          <p:attrName>style.visibility</p:attrName>
                                        </p:attrNameLst>
                                      </p:cBhvr>
                                      <p:to>
                                        <p:strVal val="visible"/>
                                      </p:to>
                                    </p:set>
                                    <p:anim calcmode="lin" valueType="num">
                                      <p:cBhvr additive="base">
                                        <p:cTn dur="500"/>
                                        <p:tgtEl>
                                          <p:spTgt spid="2310">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10">
                                            <p:txEl>
                                              <p:pRg end="4" st="4"/>
                                            </p:txEl>
                                          </p:spTgt>
                                        </p:tgtEl>
                                        <p:attrNameLst>
                                          <p:attrName>style.visibility</p:attrName>
                                        </p:attrNameLst>
                                      </p:cBhvr>
                                      <p:to>
                                        <p:strVal val="visible"/>
                                      </p:to>
                                    </p:set>
                                    <p:anim calcmode="lin" valueType="num">
                                      <p:cBhvr additive="base">
                                        <p:cTn dur="500"/>
                                        <p:tgtEl>
                                          <p:spTgt spid="2310">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10">
                                            <p:txEl>
                                              <p:pRg end="5" st="5"/>
                                            </p:txEl>
                                          </p:spTgt>
                                        </p:tgtEl>
                                        <p:attrNameLst>
                                          <p:attrName>style.visibility</p:attrName>
                                        </p:attrNameLst>
                                      </p:cBhvr>
                                      <p:to>
                                        <p:strVal val="visible"/>
                                      </p:to>
                                    </p:set>
                                    <p:anim calcmode="lin" valueType="num">
                                      <p:cBhvr additive="base">
                                        <p:cTn dur="500"/>
                                        <p:tgtEl>
                                          <p:spTgt spid="2310">
                                            <p:txEl>
                                              <p:pRg end="5" st="5"/>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2" name="Shape 2322"/>
        <p:cNvGrpSpPr/>
        <p:nvPr/>
      </p:nvGrpSpPr>
      <p:grpSpPr>
        <a:xfrm>
          <a:off x="0" y="0"/>
          <a:ext cx="0" cy="0"/>
          <a:chOff x="0" y="0"/>
          <a:chExt cx="0" cy="0"/>
        </a:xfrm>
      </p:grpSpPr>
      <p:sp>
        <p:nvSpPr>
          <p:cNvPr id="2323" name="Google Shape;2323;p273"/>
          <p:cNvSpPr txBox="1"/>
          <p:nvPr>
            <p:ph type="title"/>
          </p:nvPr>
        </p:nvSpPr>
        <p:spPr>
          <a:xfrm>
            <a:off x="3228975" y="136526"/>
            <a:ext cx="5581650" cy="54451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5454"/>
              <a:buNone/>
            </a:pPr>
            <a:r>
              <a:rPr b="1" lang="en-US">
                <a:solidFill>
                  <a:srgbClr val="2501BF"/>
                </a:solidFill>
                <a:latin typeface="Times New Roman"/>
                <a:ea typeface="Times New Roman"/>
                <a:cs typeface="Times New Roman"/>
                <a:sym typeface="Times New Roman"/>
              </a:rPr>
              <a:t>Few important Rules</a:t>
            </a:r>
            <a:endParaRPr/>
          </a:p>
        </p:txBody>
      </p:sp>
      <p:sp>
        <p:nvSpPr>
          <p:cNvPr id="2324" name="Google Shape;2324;p27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325" name="Google Shape;2325;p27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326" name="Google Shape;2326;p27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327" name="Google Shape;2327;p273"/>
          <p:cNvPicPr preferRelativeResize="0"/>
          <p:nvPr/>
        </p:nvPicPr>
        <p:blipFill rotWithShape="1">
          <a:blip r:embed="rId3">
            <a:alphaModFix/>
          </a:blip>
          <a:srcRect b="0" l="0" r="0" t="0"/>
          <a:stretch/>
        </p:blipFill>
        <p:spPr>
          <a:xfrm>
            <a:off x="0" y="0"/>
            <a:ext cx="838200" cy="757523"/>
          </a:xfrm>
          <a:prstGeom prst="rect">
            <a:avLst/>
          </a:prstGeom>
          <a:noFill/>
          <a:ln>
            <a:noFill/>
          </a:ln>
        </p:spPr>
      </p:pic>
      <p:pic>
        <p:nvPicPr>
          <p:cNvPr id="2328" name="Google Shape;2328;p273"/>
          <p:cNvPicPr preferRelativeResize="0"/>
          <p:nvPr/>
        </p:nvPicPr>
        <p:blipFill rotWithShape="1">
          <a:blip r:embed="rId4">
            <a:alphaModFix/>
          </a:blip>
          <a:srcRect b="0" l="0" r="0" t="0"/>
          <a:stretch/>
        </p:blipFill>
        <p:spPr>
          <a:xfrm>
            <a:off x="1006781" y="1113624"/>
            <a:ext cx="10893482" cy="4580378"/>
          </a:xfrm>
          <a:prstGeom prst="rect">
            <a:avLst/>
          </a:prstGeom>
          <a:noFill/>
          <a:ln cap="sq" cmpd="sng" w="190500">
            <a:solidFill>
              <a:srgbClr val="548135"/>
            </a:solidFill>
            <a:prstDash val="solid"/>
            <a:miter lim="800000"/>
            <a:headEnd len="sm" w="sm" type="none"/>
            <a:tailEnd len="sm" w="sm" type="none"/>
          </a:ln>
          <a:effectLst>
            <a:outerShdw blurRad="254000" rotWithShape="0" algn="bl">
              <a:srgbClr val="000000">
                <a:alpha val="42745"/>
              </a:srgbClr>
            </a:outerShdw>
          </a:effectLst>
        </p:spPr>
      </p:pic>
      <p:sp>
        <p:nvSpPr>
          <p:cNvPr id="2329" name="Google Shape;2329;p273"/>
          <p:cNvSpPr txBox="1"/>
          <p:nvPr/>
        </p:nvSpPr>
        <p:spPr>
          <a:xfrm>
            <a:off x="625781" y="3955201"/>
            <a:ext cx="1068705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cxnSp>
        <p:nvCxnSpPr>
          <p:cNvPr id="2330" name="Google Shape;2330;p273"/>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331" name="Google Shape;2331;p27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332" name="Google Shape;2332;p273"/>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333" name="Google Shape;2333;p27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7" name="Shape 2337"/>
        <p:cNvGrpSpPr/>
        <p:nvPr/>
      </p:nvGrpSpPr>
      <p:grpSpPr>
        <a:xfrm>
          <a:off x="0" y="0"/>
          <a:ext cx="0" cy="0"/>
          <a:chOff x="0" y="0"/>
          <a:chExt cx="0" cy="0"/>
        </a:xfrm>
      </p:grpSpPr>
      <p:sp>
        <p:nvSpPr>
          <p:cNvPr id="2338" name="Google Shape;2338;p274"/>
          <p:cNvSpPr txBox="1"/>
          <p:nvPr>
            <p:ph type="title"/>
          </p:nvPr>
        </p:nvSpPr>
        <p:spPr>
          <a:xfrm>
            <a:off x="1572414" y="226847"/>
            <a:ext cx="9566564" cy="486526"/>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6000">
                <a:solidFill>
                  <a:srgbClr val="C00000"/>
                </a:solidFill>
                <a:latin typeface="Times New Roman"/>
                <a:ea typeface="Times New Roman"/>
                <a:cs typeface="Times New Roman"/>
                <a:sym typeface="Times New Roman"/>
              </a:rPr>
              <a:t>Addressing Modes</a:t>
            </a:r>
            <a:endParaRPr b="1" sz="6000">
              <a:solidFill>
                <a:srgbClr val="C00000"/>
              </a:solidFill>
              <a:latin typeface="Times New Roman"/>
              <a:ea typeface="Times New Roman"/>
              <a:cs typeface="Times New Roman"/>
              <a:sym typeface="Times New Roman"/>
            </a:endParaRPr>
          </a:p>
        </p:txBody>
      </p:sp>
      <p:sp>
        <p:nvSpPr>
          <p:cNvPr id="2339" name="Google Shape;2339;p27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340" name="Google Shape;2340;p27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341" name="Google Shape;2341;p27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sp>
        <p:nvSpPr>
          <p:cNvPr id="2342" name="Google Shape;2342;p274"/>
          <p:cNvSpPr txBox="1"/>
          <p:nvPr>
            <p:ph idx="1" type="body"/>
          </p:nvPr>
        </p:nvSpPr>
        <p:spPr>
          <a:xfrm>
            <a:off x="838200" y="1003259"/>
            <a:ext cx="3978441" cy="2706592"/>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1800"/>
              <a:buNone/>
            </a:pPr>
            <a:r>
              <a:rPr lang="en-US" sz="2400">
                <a:latin typeface="Times New Roman"/>
                <a:ea typeface="Times New Roman"/>
                <a:cs typeface="Times New Roman"/>
                <a:sym typeface="Times New Roman"/>
              </a:rPr>
              <a:t>Section .data</a:t>
            </a:r>
            <a:endParaRPr sz="2400">
              <a:latin typeface="Times New Roman"/>
              <a:ea typeface="Times New Roman"/>
              <a:cs typeface="Times New Roman"/>
              <a:sym typeface="Times New Roman"/>
            </a:endParaRPr>
          </a:p>
          <a:p>
            <a:pPr indent="0" lvl="0" marL="0" rtl="0" algn="l">
              <a:lnSpc>
                <a:spcPct val="90000"/>
              </a:lnSpc>
              <a:spcBef>
                <a:spcPts val="1000"/>
              </a:spcBef>
              <a:spcAft>
                <a:spcPts val="0"/>
              </a:spcAft>
              <a:buSzPts val="1800"/>
              <a:buNone/>
            </a:pPr>
            <a:r>
              <a:rPr lang="en-US" sz="2400">
                <a:latin typeface="Times New Roman"/>
                <a:ea typeface="Times New Roman"/>
                <a:cs typeface="Times New Roman"/>
                <a:sym typeface="Times New Roman"/>
              </a:rPr>
              <a:t>value DW 0</a:t>
            </a:r>
            <a:endParaRPr/>
          </a:p>
          <a:p>
            <a:pPr indent="0" lvl="0" marL="0" rtl="0" algn="l">
              <a:lnSpc>
                <a:spcPct val="90000"/>
              </a:lnSpc>
              <a:spcBef>
                <a:spcPts val="1000"/>
              </a:spcBef>
              <a:spcAft>
                <a:spcPts val="0"/>
              </a:spcAft>
              <a:buSzPts val="1800"/>
              <a:buNone/>
            </a:pPr>
            <a:r>
              <a:rPr lang="en-US" sz="2400">
                <a:latin typeface="Times New Roman"/>
                <a:ea typeface="Times New Roman"/>
                <a:cs typeface="Times New Roman"/>
                <a:sym typeface="Times New Roman"/>
              </a:rPr>
              <a:t>sum DD 0</a:t>
            </a:r>
            <a:endParaRPr/>
          </a:p>
          <a:p>
            <a:pPr indent="0" lvl="0" marL="0" rtl="0" algn="l">
              <a:lnSpc>
                <a:spcPct val="90000"/>
              </a:lnSpc>
              <a:spcBef>
                <a:spcPts val="1000"/>
              </a:spcBef>
              <a:spcAft>
                <a:spcPts val="0"/>
              </a:spcAft>
              <a:buSzPts val="1800"/>
              <a:buNone/>
            </a:pPr>
            <a:r>
              <a:rPr lang="en-US" sz="2400">
                <a:latin typeface="Times New Roman"/>
                <a:ea typeface="Times New Roman"/>
                <a:cs typeface="Times New Roman"/>
                <a:sym typeface="Times New Roman"/>
              </a:rPr>
              <a:t>marks TIMES 10 DW 0</a:t>
            </a:r>
            <a:endParaRPr/>
          </a:p>
          <a:p>
            <a:pPr indent="0" lvl="0" marL="0" rtl="0" algn="l">
              <a:lnSpc>
                <a:spcPct val="90000"/>
              </a:lnSpc>
              <a:spcBef>
                <a:spcPts val="1000"/>
              </a:spcBef>
              <a:spcAft>
                <a:spcPts val="0"/>
              </a:spcAft>
              <a:buSzPts val="1800"/>
              <a:buNone/>
            </a:pPr>
            <a:r>
              <a:rPr lang="en-US" sz="2400">
                <a:latin typeface="Times New Roman"/>
                <a:ea typeface="Times New Roman"/>
                <a:cs typeface="Times New Roman"/>
                <a:sym typeface="Times New Roman"/>
              </a:rPr>
              <a:t>message DB ’The grade is:’,0</a:t>
            </a:r>
            <a:endParaRPr/>
          </a:p>
          <a:p>
            <a:pPr indent="0" lvl="0" marL="0" rtl="0" algn="l">
              <a:lnSpc>
                <a:spcPct val="90000"/>
              </a:lnSpc>
              <a:spcBef>
                <a:spcPts val="1000"/>
              </a:spcBef>
              <a:spcAft>
                <a:spcPts val="0"/>
              </a:spcAft>
              <a:buSzPts val="1800"/>
              <a:buNone/>
            </a:pPr>
            <a:r>
              <a:rPr lang="en-US" sz="2400">
                <a:latin typeface="Times New Roman"/>
                <a:ea typeface="Times New Roman"/>
                <a:cs typeface="Times New Roman"/>
                <a:sym typeface="Times New Roman"/>
              </a:rPr>
              <a:t>char1 DB ?</a:t>
            </a:r>
            <a:endParaRPr/>
          </a:p>
        </p:txBody>
      </p:sp>
      <p:pic>
        <p:nvPicPr>
          <p:cNvPr id="2343" name="Google Shape;2343;p274"/>
          <p:cNvPicPr preferRelativeResize="0"/>
          <p:nvPr/>
        </p:nvPicPr>
        <p:blipFill rotWithShape="1">
          <a:blip r:embed="rId3">
            <a:alphaModFix/>
          </a:blip>
          <a:srcRect b="0" l="0" r="0" t="0"/>
          <a:stretch/>
        </p:blipFill>
        <p:spPr>
          <a:xfrm>
            <a:off x="773905" y="3579173"/>
            <a:ext cx="3685800" cy="2829648"/>
          </a:xfrm>
          <a:prstGeom prst="rect">
            <a:avLst/>
          </a:prstGeom>
          <a:noFill/>
          <a:ln>
            <a:noFill/>
          </a:ln>
        </p:spPr>
      </p:pic>
      <p:sp>
        <p:nvSpPr>
          <p:cNvPr id="2344" name="Google Shape;2344;p274"/>
          <p:cNvSpPr/>
          <p:nvPr/>
        </p:nvSpPr>
        <p:spPr>
          <a:xfrm>
            <a:off x="4516859" y="829879"/>
            <a:ext cx="7566284" cy="5693866"/>
          </a:xfrm>
          <a:prstGeom prst="rect">
            <a:avLst/>
          </a:prstGeom>
          <a:noFill/>
          <a:ln>
            <a:noFill/>
          </a:ln>
        </p:spPr>
        <p:txBody>
          <a:bodyPr anchorCtr="0" anchor="t" bIns="45700" lIns="91425" spcFirstLastPara="1" rIns="91425" wrap="square" tIns="45700">
            <a:spAutoFit/>
          </a:bodyPr>
          <a:lstStyle/>
          <a:p>
            <a:pPr indent="-457200" lvl="0" marL="457200" marR="0" rtl="0" algn="just">
              <a:lnSpc>
                <a:spcPct val="100000"/>
              </a:lnSpc>
              <a:spcBef>
                <a:spcPts val="0"/>
              </a:spcBef>
              <a:spcAft>
                <a:spcPts val="0"/>
              </a:spcAft>
              <a:buClr>
                <a:srgbClr val="000000"/>
              </a:buClr>
              <a:buSzPts val="2700"/>
              <a:buFont typeface="Noto Sans Symbols"/>
              <a:buChar char="⮚"/>
            </a:pPr>
            <a:r>
              <a:rPr b="0" i="0" lang="en-US" sz="2700" u="none" cap="none" strike="noStrike">
                <a:solidFill>
                  <a:srgbClr val="000000"/>
                </a:solidFill>
                <a:latin typeface="Times New Roman"/>
                <a:ea typeface="Times New Roman"/>
                <a:cs typeface="Times New Roman"/>
                <a:sym typeface="Times New Roman"/>
              </a:rPr>
              <a:t>The </a:t>
            </a:r>
            <a:r>
              <a:rPr b="0" i="0" lang="en-US" sz="2700" u="none" cap="none" strike="noStrike">
                <a:solidFill>
                  <a:srgbClr val="FF0000"/>
                </a:solidFill>
                <a:latin typeface="Times New Roman"/>
                <a:ea typeface="Times New Roman"/>
                <a:cs typeface="Times New Roman"/>
                <a:sym typeface="Times New Roman"/>
              </a:rPr>
              <a:t>assembler</a:t>
            </a:r>
            <a:r>
              <a:rPr b="0" i="0" lang="en-US" sz="2700" u="none" cap="none" strike="noStrike">
                <a:solidFill>
                  <a:srgbClr val="000000"/>
                </a:solidFill>
                <a:latin typeface="Times New Roman"/>
                <a:ea typeface="Times New Roman"/>
                <a:cs typeface="Times New Roman"/>
                <a:sym typeface="Times New Roman"/>
              </a:rPr>
              <a:t> </a:t>
            </a:r>
            <a:r>
              <a:rPr b="0" i="0" lang="en-US" sz="2700" u="none" cap="none" strike="noStrike">
                <a:solidFill>
                  <a:srgbClr val="FF0000"/>
                </a:solidFill>
                <a:latin typeface="Times New Roman"/>
                <a:ea typeface="Times New Roman"/>
                <a:cs typeface="Times New Roman"/>
                <a:sym typeface="Times New Roman"/>
              </a:rPr>
              <a:t>assigns</a:t>
            </a:r>
            <a:r>
              <a:rPr b="0" i="0" lang="en-US" sz="2700" u="none" cap="none" strike="noStrike">
                <a:solidFill>
                  <a:srgbClr val="000000"/>
                </a:solidFill>
                <a:latin typeface="Times New Roman"/>
                <a:ea typeface="Times New Roman"/>
                <a:cs typeface="Times New Roman"/>
                <a:sym typeface="Times New Roman"/>
              </a:rPr>
              <a:t> contiguous (offset addresses)  memory space for the variables. </a:t>
            </a:r>
            <a:endParaRPr b="0" i="0" sz="2700" u="none" cap="none" strike="noStrike">
              <a:solidFill>
                <a:srgbClr val="000000"/>
              </a:solidFill>
              <a:latin typeface="Times New Roman"/>
              <a:ea typeface="Times New Roman"/>
              <a:cs typeface="Times New Roman"/>
              <a:sym typeface="Times New Roman"/>
            </a:endParaRPr>
          </a:p>
          <a:p>
            <a:pPr indent="-285750" lvl="0" marL="457200" marR="0" rtl="0" algn="just">
              <a:lnSpc>
                <a:spcPct val="100000"/>
              </a:lnSpc>
              <a:spcBef>
                <a:spcPts val="0"/>
              </a:spcBef>
              <a:spcAft>
                <a:spcPts val="0"/>
              </a:spcAft>
              <a:buClr>
                <a:srgbClr val="000000"/>
              </a:buClr>
              <a:buSzPts val="2700"/>
              <a:buFont typeface="Noto Sans Symbols"/>
              <a:buNone/>
            </a:pPr>
            <a:r>
              <a:t/>
            </a:r>
            <a:endParaRPr b="0" i="0" sz="2700" u="none" cap="none" strike="noStrike">
              <a:solidFill>
                <a:srgbClr val="000000"/>
              </a:solidFill>
              <a:latin typeface="Times New Roman"/>
              <a:ea typeface="Times New Roman"/>
              <a:cs typeface="Times New Roman"/>
              <a:sym typeface="Times New Roman"/>
            </a:endParaRPr>
          </a:p>
          <a:p>
            <a:pPr indent="-457200" lvl="0" marL="457200" marR="0" rtl="0" algn="just">
              <a:lnSpc>
                <a:spcPct val="100000"/>
              </a:lnSpc>
              <a:spcBef>
                <a:spcPts val="0"/>
              </a:spcBef>
              <a:spcAft>
                <a:spcPts val="0"/>
              </a:spcAft>
              <a:buClr>
                <a:srgbClr val="000000"/>
              </a:buClr>
              <a:buSzPts val="2700"/>
              <a:buFont typeface="Noto Sans Symbols"/>
              <a:buChar char="⮚"/>
            </a:pPr>
            <a:r>
              <a:rPr b="0" i="0" lang="en-US" sz="2700" u="none" cap="none" strike="noStrike">
                <a:solidFill>
                  <a:srgbClr val="000000"/>
                </a:solidFill>
                <a:latin typeface="Times New Roman"/>
                <a:ea typeface="Times New Roman"/>
                <a:cs typeface="Times New Roman"/>
                <a:sym typeface="Times New Roman"/>
              </a:rPr>
              <a:t>It uses the same ordering of variables that is present in the source code. </a:t>
            </a:r>
            <a:endParaRPr b="0" i="0" sz="2700" u="none" cap="none" strike="noStrike">
              <a:solidFill>
                <a:srgbClr val="000000"/>
              </a:solidFill>
              <a:latin typeface="Times New Roman"/>
              <a:ea typeface="Times New Roman"/>
              <a:cs typeface="Times New Roman"/>
              <a:sym typeface="Times New Roman"/>
            </a:endParaRPr>
          </a:p>
          <a:p>
            <a:pPr indent="-285750" lvl="0" marL="457200" marR="0" rtl="0" algn="just">
              <a:lnSpc>
                <a:spcPct val="100000"/>
              </a:lnSpc>
              <a:spcBef>
                <a:spcPts val="0"/>
              </a:spcBef>
              <a:spcAft>
                <a:spcPts val="0"/>
              </a:spcAft>
              <a:buClr>
                <a:srgbClr val="000000"/>
              </a:buClr>
              <a:buSzPts val="2700"/>
              <a:buFont typeface="Noto Sans Symbols"/>
              <a:buNone/>
            </a:pPr>
            <a:r>
              <a:t/>
            </a:r>
            <a:endParaRPr b="0" i="0" sz="2700" u="none" cap="none" strike="noStrike">
              <a:solidFill>
                <a:srgbClr val="000000"/>
              </a:solidFill>
              <a:latin typeface="Times New Roman"/>
              <a:ea typeface="Times New Roman"/>
              <a:cs typeface="Times New Roman"/>
              <a:sym typeface="Times New Roman"/>
            </a:endParaRPr>
          </a:p>
          <a:p>
            <a:pPr indent="-457200" lvl="0" marL="457200" marR="0" rtl="0" algn="just">
              <a:lnSpc>
                <a:spcPct val="100000"/>
              </a:lnSpc>
              <a:spcBef>
                <a:spcPts val="0"/>
              </a:spcBef>
              <a:spcAft>
                <a:spcPts val="0"/>
              </a:spcAft>
              <a:buClr>
                <a:srgbClr val="000000"/>
              </a:buClr>
              <a:buSzPts val="2700"/>
              <a:buFont typeface="Noto Sans Symbols"/>
              <a:buChar char="⮚"/>
            </a:pPr>
            <a:r>
              <a:rPr b="0" i="0" lang="en-US" sz="2700" u="none" cap="none" strike="noStrike">
                <a:solidFill>
                  <a:srgbClr val="000000"/>
                </a:solidFill>
                <a:latin typeface="Times New Roman"/>
                <a:ea typeface="Times New Roman"/>
                <a:cs typeface="Times New Roman"/>
                <a:sym typeface="Times New Roman"/>
              </a:rPr>
              <a:t>Finding the offset value of a variable is counting the number of bytes allocated to all the variables preceding it. </a:t>
            </a:r>
            <a:endParaRPr b="0" i="0" sz="2700" u="none" cap="none" strike="noStrike">
              <a:solidFill>
                <a:srgbClr val="000000"/>
              </a:solidFill>
              <a:latin typeface="Times New Roman"/>
              <a:ea typeface="Times New Roman"/>
              <a:cs typeface="Times New Roman"/>
              <a:sym typeface="Times New Roman"/>
            </a:endParaRPr>
          </a:p>
          <a:p>
            <a:pPr indent="-285750" lvl="0" marL="457200" marR="0" rtl="0" algn="just">
              <a:lnSpc>
                <a:spcPct val="100000"/>
              </a:lnSpc>
              <a:spcBef>
                <a:spcPts val="0"/>
              </a:spcBef>
              <a:spcAft>
                <a:spcPts val="0"/>
              </a:spcAft>
              <a:buClr>
                <a:srgbClr val="000000"/>
              </a:buClr>
              <a:buSzPts val="2700"/>
              <a:buFont typeface="Noto Sans Symbols"/>
              <a:buNone/>
            </a:pPr>
            <a:r>
              <a:t/>
            </a:r>
            <a:endParaRPr b="0" i="0" sz="2700" u="none" cap="none" strike="noStrike">
              <a:solidFill>
                <a:srgbClr val="000000"/>
              </a:solidFill>
              <a:latin typeface="Times New Roman"/>
              <a:ea typeface="Times New Roman"/>
              <a:cs typeface="Times New Roman"/>
              <a:sym typeface="Times New Roman"/>
            </a:endParaRPr>
          </a:p>
          <a:p>
            <a:pPr indent="-457200" lvl="0" marL="457200" marR="0" rtl="0" algn="just">
              <a:lnSpc>
                <a:spcPct val="100000"/>
              </a:lnSpc>
              <a:spcBef>
                <a:spcPts val="0"/>
              </a:spcBef>
              <a:spcAft>
                <a:spcPts val="0"/>
              </a:spcAft>
              <a:buClr>
                <a:srgbClr val="000000"/>
              </a:buClr>
              <a:buSzPts val="2700"/>
              <a:buFont typeface="Noto Sans Symbols"/>
              <a:buChar char="⮚"/>
            </a:pPr>
            <a:r>
              <a:rPr b="0" i="0" lang="en-US" sz="2700" u="none" cap="none" strike="noStrike">
                <a:solidFill>
                  <a:srgbClr val="000000"/>
                </a:solidFill>
                <a:latin typeface="Times New Roman"/>
                <a:ea typeface="Times New Roman"/>
                <a:cs typeface="Times New Roman"/>
                <a:sym typeface="Times New Roman"/>
              </a:rPr>
              <a:t>For example, the offset value of marks is 6 because value and sum are allocated 2 and 4 bytes, respectively. </a:t>
            </a:r>
            <a:endParaRPr b="0" i="0" sz="2700" u="none" cap="none" strike="noStrike">
              <a:solidFill>
                <a:srgbClr val="000000"/>
              </a:solidFill>
              <a:latin typeface="Times New Roman"/>
              <a:ea typeface="Times New Roman"/>
              <a:cs typeface="Times New Roman"/>
              <a:sym typeface="Times New Roman"/>
            </a:endParaRPr>
          </a:p>
        </p:txBody>
      </p:sp>
      <p:pic>
        <p:nvPicPr>
          <p:cNvPr id="2345" name="Google Shape;2345;p274"/>
          <p:cNvPicPr preferRelativeResize="0"/>
          <p:nvPr/>
        </p:nvPicPr>
        <p:blipFill rotWithShape="1">
          <a:blip r:embed="rId4">
            <a:alphaModFix/>
          </a:blip>
          <a:srcRect b="0" l="0" r="0" t="0"/>
          <a:stretch/>
        </p:blipFill>
        <p:spPr>
          <a:xfrm>
            <a:off x="121422" y="142793"/>
            <a:ext cx="659627" cy="596138"/>
          </a:xfrm>
          <a:prstGeom prst="rect">
            <a:avLst/>
          </a:prstGeom>
          <a:noFill/>
          <a:ln>
            <a:noFill/>
          </a:ln>
        </p:spPr>
      </p:pic>
      <p:cxnSp>
        <p:nvCxnSpPr>
          <p:cNvPr id="2346" name="Google Shape;2346;p274"/>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347" name="Google Shape;2347;p27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348" name="Google Shape;2348;p27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349" name="Google Shape;2349;p27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3" name="Shape 2353"/>
        <p:cNvGrpSpPr/>
        <p:nvPr/>
      </p:nvGrpSpPr>
      <p:grpSpPr>
        <a:xfrm>
          <a:off x="0" y="0"/>
          <a:ext cx="0" cy="0"/>
          <a:chOff x="0" y="0"/>
          <a:chExt cx="0" cy="0"/>
        </a:xfrm>
      </p:grpSpPr>
      <p:sp>
        <p:nvSpPr>
          <p:cNvPr id="2354" name="Google Shape;2354;p27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355" name="Google Shape;2355;p275"/>
          <p:cNvPicPr preferRelativeResize="0"/>
          <p:nvPr/>
        </p:nvPicPr>
        <p:blipFill rotWithShape="1">
          <a:blip r:embed="rId3">
            <a:alphaModFix/>
          </a:blip>
          <a:srcRect b="0" l="0" r="0" t="0"/>
          <a:stretch/>
        </p:blipFill>
        <p:spPr>
          <a:xfrm>
            <a:off x="107218" y="54830"/>
            <a:ext cx="641684" cy="736571"/>
          </a:xfrm>
          <a:prstGeom prst="rect">
            <a:avLst/>
          </a:prstGeom>
          <a:noFill/>
          <a:ln>
            <a:noFill/>
          </a:ln>
        </p:spPr>
      </p:pic>
      <p:sp>
        <p:nvSpPr>
          <p:cNvPr id="2356" name="Google Shape;2356;p275"/>
          <p:cNvSpPr txBox="1"/>
          <p:nvPr>
            <p:ph type="title"/>
          </p:nvPr>
        </p:nvSpPr>
        <p:spPr>
          <a:xfrm>
            <a:off x="838200" y="162604"/>
            <a:ext cx="10515600" cy="591744"/>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50000"/>
              <a:buNone/>
            </a:pPr>
            <a:r>
              <a:rPr b="1" lang="en-US" sz="4000">
                <a:solidFill>
                  <a:srgbClr val="2501BF"/>
                </a:solidFill>
                <a:latin typeface="Times New Roman"/>
                <a:ea typeface="Times New Roman"/>
                <a:cs typeface="Times New Roman"/>
                <a:sym typeface="Times New Roman"/>
              </a:rPr>
              <a:t>Addressing mode with example </a:t>
            </a:r>
            <a:endParaRPr b="1" sz="4000">
              <a:solidFill>
                <a:srgbClr val="2501BF"/>
              </a:solidFill>
              <a:latin typeface="Times New Roman"/>
              <a:ea typeface="Times New Roman"/>
              <a:cs typeface="Times New Roman"/>
              <a:sym typeface="Times New Roman"/>
            </a:endParaRPr>
          </a:p>
        </p:txBody>
      </p:sp>
      <p:sp>
        <p:nvSpPr>
          <p:cNvPr id="2357" name="Google Shape;2357;p275"/>
          <p:cNvSpPr txBox="1"/>
          <p:nvPr/>
        </p:nvSpPr>
        <p:spPr>
          <a:xfrm>
            <a:off x="838200" y="6161043"/>
            <a:ext cx="2743200" cy="37787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1/23/2023</a:t>
            </a:r>
            <a:endParaRPr b="0" i="0" sz="1200" u="none" cap="none" strike="noStrike">
              <a:solidFill>
                <a:srgbClr val="888888"/>
              </a:solidFill>
              <a:latin typeface="Arial"/>
              <a:ea typeface="Arial"/>
              <a:cs typeface="Arial"/>
              <a:sym typeface="Arial"/>
            </a:endParaRPr>
          </a:p>
        </p:txBody>
      </p:sp>
      <p:pic>
        <p:nvPicPr>
          <p:cNvPr id="2358" name="Google Shape;2358;p275"/>
          <p:cNvPicPr preferRelativeResize="0"/>
          <p:nvPr>
            <p:ph idx="1" type="body"/>
          </p:nvPr>
        </p:nvPicPr>
        <p:blipFill rotWithShape="1">
          <a:blip r:embed="rId4">
            <a:alphaModFix/>
          </a:blip>
          <a:srcRect b="0" l="0" r="0" t="0"/>
          <a:stretch/>
        </p:blipFill>
        <p:spPr>
          <a:xfrm>
            <a:off x="944560" y="1068810"/>
            <a:ext cx="10325100" cy="4968997"/>
          </a:xfrm>
          <a:prstGeom prst="rect">
            <a:avLst/>
          </a:prstGeom>
          <a:noFill/>
          <a:ln cap="flat" cmpd="sng" w="57150">
            <a:solidFill>
              <a:srgbClr val="C55A11"/>
            </a:solidFill>
            <a:prstDash val="solid"/>
            <a:round/>
            <a:headEnd len="sm" w="sm" type="none"/>
            <a:tailEnd len="sm" w="sm" type="none"/>
          </a:ln>
        </p:spPr>
      </p:pic>
      <p:sp>
        <p:nvSpPr>
          <p:cNvPr id="2359" name="Google Shape;2359;p275"/>
          <p:cNvSpPr txBox="1"/>
          <p:nvPr>
            <p:ph idx="11" type="ftr"/>
          </p:nvPr>
        </p:nvSpPr>
        <p:spPr>
          <a:xfrm>
            <a:off x="4256883" y="6487931"/>
            <a:ext cx="4114800" cy="339642"/>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2360" name="Google Shape;2360;p275"/>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361" name="Google Shape;2361;p27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362" name="Google Shape;2362;p27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363" name="Google Shape;2363;p27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2364" name="Google Shape;2364;p27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8" name="Shape 2368"/>
        <p:cNvGrpSpPr/>
        <p:nvPr/>
      </p:nvGrpSpPr>
      <p:grpSpPr>
        <a:xfrm>
          <a:off x="0" y="0"/>
          <a:ext cx="0" cy="0"/>
          <a:chOff x="0" y="0"/>
          <a:chExt cx="0" cy="0"/>
        </a:xfrm>
      </p:grpSpPr>
      <p:sp>
        <p:nvSpPr>
          <p:cNvPr id="2369" name="Google Shape;2369;p276"/>
          <p:cNvSpPr txBox="1"/>
          <p:nvPr>
            <p:ph type="title"/>
          </p:nvPr>
        </p:nvSpPr>
        <p:spPr>
          <a:xfrm>
            <a:off x="838200" y="365125"/>
            <a:ext cx="10515600" cy="571785"/>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45454"/>
              <a:buNone/>
            </a:pPr>
            <a:r>
              <a:rPr b="1" lang="en-US" sz="4400">
                <a:solidFill>
                  <a:srgbClr val="2501BF"/>
                </a:solidFill>
                <a:latin typeface="Times New Roman"/>
                <a:ea typeface="Times New Roman"/>
                <a:cs typeface="Times New Roman"/>
                <a:sym typeface="Times New Roman"/>
              </a:rPr>
              <a:t>Addressing mode with example </a:t>
            </a:r>
            <a:endParaRPr/>
          </a:p>
        </p:txBody>
      </p:sp>
      <p:sp>
        <p:nvSpPr>
          <p:cNvPr id="2370" name="Google Shape;2370;p27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371" name="Google Shape;2371;p27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372" name="Google Shape;2372;p276"/>
          <p:cNvPicPr preferRelativeResize="0"/>
          <p:nvPr/>
        </p:nvPicPr>
        <p:blipFill rotWithShape="1">
          <a:blip r:embed="rId3">
            <a:alphaModFix/>
          </a:blip>
          <a:srcRect b="0" l="0" r="0" t="0"/>
          <a:stretch/>
        </p:blipFill>
        <p:spPr>
          <a:xfrm>
            <a:off x="0" y="0"/>
            <a:ext cx="838200" cy="757523"/>
          </a:xfrm>
          <a:prstGeom prst="rect">
            <a:avLst/>
          </a:prstGeom>
          <a:noFill/>
          <a:ln>
            <a:noFill/>
          </a:ln>
        </p:spPr>
      </p:pic>
      <p:pic>
        <p:nvPicPr>
          <p:cNvPr id="2373" name="Google Shape;2373;p276"/>
          <p:cNvPicPr preferRelativeResize="0"/>
          <p:nvPr>
            <p:ph idx="1" type="body"/>
          </p:nvPr>
        </p:nvPicPr>
        <p:blipFill rotWithShape="1">
          <a:blip r:embed="rId4">
            <a:alphaModFix/>
          </a:blip>
          <a:srcRect b="0" l="0" r="0" t="0"/>
          <a:stretch/>
        </p:blipFill>
        <p:spPr>
          <a:xfrm>
            <a:off x="994571" y="1066800"/>
            <a:ext cx="10182225" cy="4968240"/>
          </a:xfrm>
          <a:prstGeom prst="rect">
            <a:avLst/>
          </a:prstGeom>
          <a:noFill/>
          <a:ln cap="flat" cmpd="sng" w="38100">
            <a:solidFill>
              <a:srgbClr val="7030A0"/>
            </a:solidFill>
            <a:prstDash val="solid"/>
            <a:round/>
            <a:headEnd len="sm" w="sm" type="none"/>
            <a:tailEnd len="sm" w="sm" type="none"/>
          </a:ln>
        </p:spPr>
      </p:pic>
      <p:cxnSp>
        <p:nvCxnSpPr>
          <p:cNvPr id="2374" name="Google Shape;2374;p276"/>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375" name="Google Shape;2375;p27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376" name="Google Shape;2376;p27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377" name="Google Shape;2377;p27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2378" name="Google Shape;2378;p276"/>
          <p:cNvSpPr txBox="1"/>
          <p:nvPr>
            <p:ph idx="11" type="ftr"/>
          </p:nvPr>
        </p:nvSpPr>
        <p:spPr>
          <a:xfrm>
            <a:off x="4028283" y="644842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2" name="Shape 2382"/>
        <p:cNvGrpSpPr/>
        <p:nvPr/>
      </p:nvGrpSpPr>
      <p:grpSpPr>
        <a:xfrm>
          <a:off x="0" y="0"/>
          <a:ext cx="0" cy="0"/>
          <a:chOff x="0" y="0"/>
          <a:chExt cx="0" cy="0"/>
        </a:xfrm>
      </p:grpSpPr>
      <p:sp>
        <p:nvSpPr>
          <p:cNvPr id="2383" name="Google Shape;2383;p277"/>
          <p:cNvSpPr txBox="1"/>
          <p:nvPr>
            <p:ph type="title"/>
          </p:nvPr>
        </p:nvSpPr>
        <p:spPr>
          <a:xfrm>
            <a:off x="838200" y="365125"/>
            <a:ext cx="10515600" cy="571785"/>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50000"/>
              <a:buNone/>
            </a:pPr>
            <a:r>
              <a:rPr b="1" lang="en-US" sz="4000">
                <a:solidFill>
                  <a:srgbClr val="2501BF"/>
                </a:solidFill>
                <a:latin typeface="Times New Roman"/>
                <a:ea typeface="Times New Roman"/>
                <a:cs typeface="Times New Roman"/>
                <a:sym typeface="Times New Roman"/>
              </a:rPr>
              <a:t>Addressing mode with example </a:t>
            </a:r>
            <a:endParaRPr b="1" sz="4000">
              <a:solidFill>
                <a:srgbClr val="2501BF"/>
              </a:solidFill>
              <a:latin typeface="Times New Roman"/>
              <a:ea typeface="Times New Roman"/>
              <a:cs typeface="Times New Roman"/>
              <a:sym typeface="Times New Roman"/>
            </a:endParaRPr>
          </a:p>
        </p:txBody>
      </p:sp>
      <p:sp>
        <p:nvSpPr>
          <p:cNvPr id="2384" name="Google Shape;2384;p27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385" name="Google Shape;2385;p27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386" name="Google Shape;2386;p27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387" name="Google Shape;2387;p277"/>
          <p:cNvPicPr preferRelativeResize="0"/>
          <p:nvPr/>
        </p:nvPicPr>
        <p:blipFill rotWithShape="1">
          <a:blip r:embed="rId3">
            <a:alphaModFix/>
          </a:blip>
          <a:srcRect b="0" l="0" r="0" t="0"/>
          <a:stretch/>
        </p:blipFill>
        <p:spPr>
          <a:xfrm>
            <a:off x="0" y="0"/>
            <a:ext cx="838200" cy="757523"/>
          </a:xfrm>
          <a:prstGeom prst="rect">
            <a:avLst/>
          </a:prstGeom>
          <a:noFill/>
          <a:ln>
            <a:noFill/>
          </a:ln>
        </p:spPr>
      </p:pic>
      <p:pic>
        <p:nvPicPr>
          <p:cNvPr id="2388" name="Google Shape;2388;p277"/>
          <p:cNvPicPr preferRelativeResize="0"/>
          <p:nvPr>
            <p:ph idx="1" type="body"/>
          </p:nvPr>
        </p:nvPicPr>
        <p:blipFill rotWithShape="1">
          <a:blip r:embed="rId4">
            <a:alphaModFix/>
          </a:blip>
          <a:srcRect b="0" l="0" r="0" t="0"/>
          <a:stretch/>
        </p:blipFill>
        <p:spPr>
          <a:xfrm>
            <a:off x="762000" y="1028302"/>
            <a:ext cx="10325100" cy="5131865"/>
          </a:xfrm>
          <a:prstGeom prst="rect">
            <a:avLst/>
          </a:prstGeom>
          <a:noFill/>
          <a:ln cap="flat" cmpd="sng" w="57150">
            <a:solidFill>
              <a:srgbClr val="C55A11"/>
            </a:solidFill>
            <a:prstDash val="solid"/>
            <a:round/>
            <a:headEnd len="sm" w="sm" type="none"/>
            <a:tailEnd len="sm" w="sm" type="none"/>
          </a:ln>
        </p:spPr>
      </p:pic>
      <p:cxnSp>
        <p:nvCxnSpPr>
          <p:cNvPr id="2389" name="Google Shape;2389;p277"/>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390" name="Google Shape;2390;p27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391" name="Google Shape;2391;p27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392" name="Google Shape;2392;p27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6" name="Shape 2396"/>
        <p:cNvGrpSpPr/>
        <p:nvPr/>
      </p:nvGrpSpPr>
      <p:grpSpPr>
        <a:xfrm>
          <a:off x="0" y="0"/>
          <a:ext cx="0" cy="0"/>
          <a:chOff x="0" y="0"/>
          <a:chExt cx="0" cy="0"/>
        </a:xfrm>
      </p:grpSpPr>
      <p:sp>
        <p:nvSpPr>
          <p:cNvPr id="2397" name="Google Shape;2397;p278"/>
          <p:cNvSpPr txBox="1"/>
          <p:nvPr>
            <p:ph type="title"/>
          </p:nvPr>
        </p:nvSpPr>
        <p:spPr>
          <a:xfrm>
            <a:off x="838200" y="365125"/>
            <a:ext cx="10515600" cy="571785"/>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45454"/>
              <a:buNone/>
            </a:pPr>
            <a:r>
              <a:rPr b="1" lang="en-US" sz="4400">
                <a:solidFill>
                  <a:srgbClr val="2501BF"/>
                </a:solidFill>
                <a:latin typeface="Times New Roman"/>
                <a:ea typeface="Times New Roman"/>
                <a:cs typeface="Times New Roman"/>
                <a:sym typeface="Times New Roman"/>
              </a:rPr>
              <a:t>Addressing mode with example </a:t>
            </a:r>
            <a:endParaRPr/>
          </a:p>
        </p:txBody>
      </p:sp>
      <p:sp>
        <p:nvSpPr>
          <p:cNvPr id="2398" name="Google Shape;2398;p27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399" name="Google Shape;2399;p27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400" name="Google Shape;2400;p27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401" name="Google Shape;2401;p278"/>
          <p:cNvPicPr preferRelativeResize="0"/>
          <p:nvPr/>
        </p:nvPicPr>
        <p:blipFill rotWithShape="1">
          <a:blip r:embed="rId3">
            <a:alphaModFix/>
          </a:blip>
          <a:srcRect b="0" l="0" r="0" t="0"/>
          <a:stretch/>
        </p:blipFill>
        <p:spPr>
          <a:xfrm>
            <a:off x="0" y="0"/>
            <a:ext cx="838200" cy="757523"/>
          </a:xfrm>
          <a:prstGeom prst="rect">
            <a:avLst/>
          </a:prstGeom>
          <a:noFill/>
          <a:ln>
            <a:noFill/>
          </a:ln>
        </p:spPr>
      </p:pic>
      <p:pic>
        <p:nvPicPr>
          <p:cNvPr id="2402" name="Google Shape;2402;p278"/>
          <p:cNvPicPr preferRelativeResize="0"/>
          <p:nvPr>
            <p:ph idx="1" type="body"/>
          </p:nvPr>
        </p:nvPicPr>
        <p:blipFill rotWithShape="1">
          <a:blip r:embed="rId4">
            <a:alphaModFix/>
          </a:blip>
          <a:srcRect b="0" l="0" r="0" t="0"/>
          <a:stretch/>
        </p:blipFill>
        <p:spPr>
          <a:xfrm>
            <a:off x="923924" y="1020762"/>
            <a:ext cx="10182225" cy="5001215"/>
          </a:xfrm>
          <a:prstGeom prst="rect">
            <a:avLst/>
          </a:prstGeom>
          <a:noFill/>
          <a:ln cap="flat" cmpd="sng" w="38100">
            <a:solidFill>
              <a:srgbClr val="7030A0"/>
            </a:solidFill>
            <a:prstDash val="solid"/>
            <a:round/>
            <a:headEnd len="sm" w="sm" type="none"/>
            <a:tailEnd len="sm" w="sm" type="none"/>
          </a:ln>
        </p:spPr>
      </p:pic>
      <p:cxnSp>
        <p:nvCxnSpPr>
          <p:cNvPr id="2403" name="Google Shape;2403;p278"/>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404" name="Google Shape;2404;p27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405" name="Google Shape;2405;p27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406" name="Google Shape;2406;p27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5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98" name="Google Shape;298;p153"/>
          <p:cNvSpPr txBox="1"/>
          <p:nvPr>
            <p:ph idx="11" type="ftr"/>
          </p:nvPr>
        </p:nvSpPr>
        <p:spPr>
          <a:xfrm>
            <a:off x="2968051" y="6356350"/>
            <a:ext cx="6115987"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299" name="Google Shape;299;p15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300" name="Google Shape;300;p153"/>
          <p:cNvPicPr preferRelativeResize="0"/>
          <p:nvPr/>
        </p:nvPicPr>
        <p:blipFill rotWithShape="1">
          <a:blip r:embed="rId3">
            <a:alphaModFix/>
          </a:blip>
          <a:srcRect b="0" l="0" r="0" t="0"/>
          <a:stretch/>
        </p:blipFill>
        <p:spPr>
          <a:xfrm>
            <a:off x="50223" y="81338"/>
            <a:ext cx="787977" cy="749936"/>
          </a:xfrm>
          <a:prstGeom prst="rect">
            <a:avLst/>
          </a:prstGeom>
          <a:noFill/>
          <a:ln>
            <a:noFill/>
          </a:ln>
        </p:spPr>
      </p:pic>
      <p:cxnSp>
        <p:nvCxnSpPr>
          <p:cNvPr id="301" name="Google Shape;301;p153"/>
          <p:cNvCxnSpPr/>
          <p:nvPr/>
        </p:nvCxnSpPr>
        <p:spPr>
          <a:xfrm flipH="1" rot="10800000">
            <a:off x="-38857" y="831274"/>
            <a:ext cx="12192000" cy="27709"/>
          </a:xfrm>
          <a:prstGeom prst="straightConnector1">
            <a:avLst/>
          </a:prstGeom>
          <a:noFill/>
          <a:ln cap="flat" cmpd="sng" w="9525">
            <a:solidFill>
              <a:srgbClr val="00B050"/>
            </a:solidFill>
            <a:prstDash val="solid"/>
            <a:round/>
            <a:headEnd len="sm" w="sm" type="none"/>
            <a:tailEnd len="sm" w="sm" type="none"/>
          </a:ln>
        </p:spPr>
      </p:cxnSp>
      <p:sp>
        <p:nvSpPr>
          <p:cNvPr id="302" name="Google Shape;302;p15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303" name="Google Shape;303;p153"/>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304" name="Google Shape;304;p153"/>
          <p:cNvCxnSpPr/>
          <p:nvPr/>
        </p:nvCxnSpPr>
        <p:spPr>
          <a:xfrm>
            <a:off x="0" y="6356350"/>
            <a:ext cx="12192000" cy="0"/>
          </a:xfrm>
          <a:prstGeom prst="straightConnector1">
            <a:avLst/>
          </a:prstGeom>
          <a:noFill/>
          <a:ln cap="flat" cmpd="sng" w="15875">
            <a:solidFill>
              <a:srgbClr val="00B050"/>
            </a:solidFill>
            <a:prstDash val="solid"/>
            <a:round/>
            <a:headEnd len="sm" w="sm" type="none"/>
            <a:tailEnd len="sm" w="sm" type="none"/>
          </a:ln>
        </p:spPr>
      </p:cxnSp>
      <p:pic>
        <p:nvPicPr>
          <p:cNvPr id="305" name="Google Shape;305;p153"/>
          <p:cNvPicPr preferRelativeResize="0"/>
          <p:nvPr/>
        </p:nvPicPr>
        <p:blipFill rotWithShape="1">
          <a:blip r:embed="rId4">
            <a:alphaModFix/>
          </a:blip>
          <a:srcRect b="0" l="0" r="0" t="0"/>
          <a:stretch/>
        </p:blipFill>
        <p:spPr>
          <a:xfrm>
            <a:off x="2546033" y="38954"/>
            <a:ext cx="5819775" cy="723900"/>
          </a:xfrm>
          <a:prstGeom prst="rect">
            <a:avLst/>
          </a:prstGeom>
          <a:noFill/>
          <a:ln>
            <a:noFill/>
          </a:ln>
        </p:spPr>
      </p:pic>
      <p:pic>
        <p:nvPicPr>
          <p:cNvPr id="306" name="Google Shape;306;p153"/>
          <p:cNvPicPr preferRelativeResize="0"/>
          <p:nvPr/>
        </p:nvPicPr>
        <p:blipFill rotWithShape="1">
          <a:blip r:embed="rId5">
            <a:alphaModFix/>
          </a:blip>
          <a:srcRect b="0" l="0" r="0" t="0"/>
          <a:stretch/>
        </p:blipFill>
        <p:spPr>
          <a:xfrm>
            <a:off x="788193" y="1046459"/>
            <a:ext cx="10511566" cy="506699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0" name="Shape 2410"/>
        <p:cNvGrpSpPr/>
        <p:nvPr/>
      </p:nvGrpSpPr>
      <p:grpSpPr>
        <a:xfrm>
          <a:off x="0" y="0"/>
          <a:ext cx="0" cy="0"/>
          <a:chOff x="0" y="0"/>
          <a:chExt cx="0" cy="0"/>
        </a:xfrm>
      </p:grpSpPr>
      <p:sp>
        <p:nvSpPr>
          <p:cNvPr id="2411" name="Google Shape;2411;p27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412" name="Google Shape;2412;p279"/>
          <p:cNvSpPr txBox="1"/>
          <p:nvPr>
            <p:ph idx="11" type="ftr"/>
          </p:nvPr>
        </p:nvSpPr>
        <p:spPr>
          <a:xfrm>
            <a:off x="1925781" y="6356350"/>
            <a:ext cx="8118763"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2413" name="Google Shape;2413;p27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414" name="Google Shape;2414;p279"/>
          <p:cNvPicPr preferRelativeResize="0"/>
          <p:nvPr/>
        </p:nvPicPr>
        <p:blipFill rotWithShape="1">
          <a:blip r:embed="rId3">
            <a:alphaModFix/>
          </a:blip>
          <a:srcRect b="0" l="0" r="0" t="0"/>
          <a:stretch/>
        </p:blipFill>
        <p:spPr>
          <a:xfrm>
            <a:off x="98571" y="133883"/>
            <a:ext cx="709175" cy="640917"/>
          </a:xfrm>
          <a:prstGeom prst="rect">
            <a:avLst/>
          </a:prstGeom>
          <a:noFill/>
          <a:ln>
            <a:noFill/>
          </a:ln>
        </p:spPr>
      </p:pic>
      <p:cxnSp>
        <p:nvCxnSpPr>
          <p:cNvPr id="2415" name="Google Shape;2415;p279"/>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416" name="Google Shape;2416;p27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417" name="Google Shape;2417;p279"/>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418" name="Google Shape;2418;p27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2419" name="Google Shape;2419;p279"/>
          <p:cNvSpPr/>
          <p:nvPr/>
        </p:nvSpPr>
        <p:spPr>
          <a:xfrm>
            <a:off x="2200274" y="1962150"/>
            <a:ext cx="8239125" cy="2200275"/>
          </a:xfrm>
          <a:prstGeom prst="ellipse">
            <a:avLst/>
          </a:prstGeom>
          <a:solidFill>
            <a:srgbClr val="548135"/>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5400" u="none" cap="none" strike="noStrike">
                <a:solidFill>
                  <a:schemeClr val="lt1"/>
                </a:solidFill>
                <a:latin typeface="Arial"/>
                <a:ea typeface="Arial"/>
                <a:cs typeface="Arial"/>
                <a:sym typeface="Arial"/>
              </a:rPr>
              <a:t>Instruction Set </a:t>
            </a:r>
            <a:endParaRPr b="0" i="0" sz="5400" u="none" cap="none" strike="noStrike">
              <a:solidFill>
                <a:schemeClr val="lt1"/>
              </a:solidFill>
              <a:latin typeface="Arial"/>
              <a:ea typeface="Arial"/>
              <a:cs typeface="Arial"/>
              <a:sym typeface="Arial"/>
            </a:endParaRPr>
          </a:p>
        </p:txBody>
      </p:sp>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3" name="Shape 2423"/>
        <p:cNvGrpSpPr/>
        <p:nvPr/>
      </p:nvGrpSpPr>
      <p:grpSpPr>
        <a:xfrm>
          <a:off x="0" y="0"/>
          <a:ext cx="0" cy="0"/>
          <a:chOff x="0" y="0"/>
          <a:chExt cx="0" cy="0"/>
        </a:xfrm>
      </p:grpSpPr>
      <p:sp>
        <p:nvSpPr>
          <p:cNvPr id="2424" name="Google Shape;2424;p280"/>
          <p:cNvSpPr txBox="1"/>
          <p:nvPr>
            <p:ph type="title"/>
          </p:nvPr>
        </p:nvSpPr>
        <p:spPr>
          <a:xfrm>
            <a:off x="1676400" y="274638"/>
            <a:ext cx="9906000" cy="43194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br>
              <a:rPr b="1" lang="en-US" sz="6600">
                <a:solidFill>
                  <a:srgbClr val="C00000"/>
                </a:solidFill>
                <a:latin typeface="Times New Roman"/>
                <a:ea typeface="Times New Roman"/>
                <a:cs typeface="Times New Roman"/>
                <a:sym typeface="Times New Roman"/>
              </a:rPr>
            </a:br>
            <a:r>
              <a:rPr b="1" lang="en-US" sz="6600">
                <a:solidFill>
                  <a:srgbClr val="C00000"/>
                </a:solidFill>
                <a:latin typeface="Times New Roman"/>
                <a:ea typeface="Times New Roman"/>
                <a:cs typeface="Times New Roman"/>
                <a:sym typeface="Times New Roman"/>
              </a:rPr>
              <a:t>Data Transfer Instructions</a:t>
            </a:r>
            <a:br>
              <a:rPr b="1" lang="en-US" sz="6600">
                <a:solidFill>
                  <a:srgbClr val="C00000"/>
                </a:solidFill>
                <a:latin typeface="Times New Roman"/>
                <a:ea typeface="Times New Roman"/>
                <a:cs typeface="Times New Roman"/>
                <a:sym typeface="Times New Roman"/>
              </a:rPr>
            </a:br>
            <a:endParaRPr sz="6600">
              <a:solidFill>
                <a:srgbClr val="C00000"/>
              </a:solidFill>
              <a:latin typeface="Times New Roman"/>
              <a:ea typeface="Times New Roman"/>
              <a:cs typeface="Times New Roman"/>
              <a:sym typeface="Times New Roman"/>
            </a:endParaRPr>
          </a:p>
        </p:txBody>
      </p:sp>
      <p:sp>
        <p:nvSpPr>
          <p:cNvPr id="2425" name="Google Shape;2425;p280"/>
          <p:cNvSpPr txBox="1"/>
          <p:nvPr>
            <p:ph idx="1" type="body"/>
          </p:nvPr>
        </p:nvSpPr>
        <p:spPr>
          <a:xfrm>
            <a:off x="1946565" y="1088079"/>
            <a:ext cx="9407235" cy="4934673"/>
          </a:xfrm>
          <a:prstGeom prst="rect">
            <a:avLst/>
          </a:prstGeom>
          <a:noFill/>
          <a:ln>
            <a:noFill/>
          </a:ln>
        </p:spPr>
        <p:txBody>
          <a:bodyPr anchorCtr="0" anchor="t" bIns="45700" lIns="91425" spcFirstLastPara="1" rIns="91425" wrap="square" tIns="45700">
            <a:normAutofit fontScale="92500" lnSpcReduction="20000"/>
          </a:bodyPr>
          <a:lstStyle/>
          <a:p>
            <a:pPr indent="-342900" lvl="0" marL="457200" rtl="0" algn="l">
              <a:lnSpc>
                <a:spcPct val="90000"/>
              </a:lnSpc>
              <a:spcBef>
                <a:spcPts val="1000"/>
              </a:spcBef>
              <a:spcAft>
                <a:spcPts val="0"/>
              </a:spcAft>
              <a:buSzPct val="69498"/>
              <a:buFont typeface="Noto Sans Symbols"/>
              <a:buChar char="⮚"/>
            </a:pPr>
            <a:r>
              <a:rPr b="1" lang="en-US">
                <a:solidFill>
                  <a:srgbClr val="1E4E79"/>
                </a:solidFill>
                <a:latin typeface="Times New Roman"/>
                <a:ea typeface="Times New Roman"/>
                <a:cs typeface="Times New Roman"/>
                <a:sym typeface="Times New Roman"/>
              </a:rPr>
              <a:t>MOV 			Move</a:t>
            </a:r>
            <a:endParaRPr/>
          </a:p>
          <a:p>
            <a:pPr indent="-342900" lvl="0" marL="457200" rtl="0" algn="l">
              <a:lnSpc>
                <a:spcPct val="90000"/>
              </a:lnSpc>
              <a:spcBef>
                <a:spcPts val="1000"/>
              </a:spcBef>
              <a:spcAft>
                <a:spcPts val="0"/>
              </a:spcAft>
              <a:buSzPct val="69498"/>
              <a:buFont typeface="Noto Sans Symbols"/>
              <a:buChar char="⮚"/>
            </a:pPr>
            <a:r>
              <a:rPr b="1" lang="en-US">
                <a:latin typeface="Times New Roman"/>
                <a:ea typeface="Times New Roman"/>
                <a:cs typeface="Times New Roman"/>
                <a:sym typeface="Times New Roman"/>
              </a:rPr>
              <a:t>XCHG 			Exchange</a:t>
            </a:r>
            <a:endParaRPr/>
          </a:p>
          <a:p>
            <a:pPr indent="-342900" lvl="0" marL="457200" rtl="0" algn="l">
              <a:lnSpc>
                <a:spcPct val="90000"/>
              </a:lnSpc>
              <a:spcBef>
                <a:spcPts val="1000"/>
              </a:spcBef>
              <a:spcAft>
                <a:spcPts val="0"/>
              </a:spcAft>
              <a:buSzPct val="69498"/>
              <a:buFont typeface="Noto Sans Symbols"/>
              <a:buChar char="⮚"/>
            </a:pPr>
            <a:r>
              <a:rPr b="1" lang="en-US">
                <a:solidFill>
                  <a:srgbClr val="1E4E79"/>
                </a:solidFill>
                <a:latin typeface="Times New Roman"/>
                <a:ea typeface="Times New Roman"/>
                <a:cs typeface="Times New Roman"/>
                <a:sym typeface="Times New Roman"/>
              </a:rPr>
              <a:t>PUSH/PUSHF		 Push onto stack</a:t>
            </a:r>
            <a:endParaRPr/>
          </a:p>
          <a:p>
            <a:pPr indent="-342900" lvl="0" marL="457200" rtl="0" algn="l">
              <a:lnSpc>
                <a:spcPct val="90000"/>
              </a:lnSpc>
              <a:spcBef>
                <a:spcPts val="1000"/>
              </a:spcBef>
              <a:spcAft>
                <a:spcPts val="0"/>
              </a:spcAft>
              <a:buSzPct val="69498"/>
              <a:buFont typeface="Noto Sans Symbols"/>
              <a:buChar char="⮚"/>
            </a:pPr>
            <a:r>
              <a:rPr b="1" lang="en-US">
                <a:latin typeface="Times New Roman"/>
                <a:ea typeface="Times New Roman"/>
                <a:cs typeface="Times New Roman"/>
                <a:sym typeface="Times New Roman"/>
              </a:rPr>
              <a:t>POP /POPF		Pop off of stack</a:t>
            </a:r>
            <a:endParaRPr/>
          </a:p>
          <a:p>
            <a:pPr indent="-342900" lvl="0" marL="457200" rtl="0" algn="l">
              <a:lnSpc>
                <a:spcPct val="90000"/>
              </a:lnSpc>
              <a:spcBef>
                <a:spcPts val="1000"/>
              </a:spcBef>
              <a:spcAft>
                <a:spcPts val="0"/>
              </a:spcAft>
              <a:buSzPct val="69498"/>
              <a:buFont typeface="Noto Sans Symbols"/>
              <a:buChar char="⮚"/>
            </a:pPr>
            <a:r>
              <a:rPr b="1" lang="en-US">
                <a:solidFill>
                  <a:srgbClr val="002060"/>
                </a:solidFill>
                <a:latin typeface="Times New Roman"/>
                <a:ea typeface="Times New Roman"/>
                <a:cs typeface="Times New Roman"/>
                <a:sym typeface="Times New Roman"/>
              </a:rPr>
              <a:t>SAHF			store AH into flags</a:t>
            </a:r>
            <a:endParaRPr/>
          </a:p>
          <a:p>
            <a:pPr indent="-342900" lvl="0" marL="457200" rtl="0" algn="l">
              <a:lnSpc>
                <a:spcPct val="90000"/>
              </a:lnSpc>
              <a:spcBef>
                <a:spcPts val="1000"/>
              </a:spcBef>
              <a:spcAft>
                <a:spcPts val="0"/>
              </a:spcAft>
              <a:buSzPct val="69498"/>
              <a:buFont typeface="Noto Sans Symbols"/>
              <a:buChar char="⮚"/>
            </a:pPr>
            <a:r>
              <a:rPr b="1" lang="en-US">
                <a:latin typeface="Times New Roman"/>
                <a:ea typeface="Times New Roman"/>
                <a:cs typeface="Times New Roman"/>
                <a:sym typeface="Times New Roman"/>
              </a:rPr>
              <a:t>IN 				Read from a port</a:t>
            </a:r>
            <a:endParaRPr/>
          </a:p>
          <a:p>
            <a:pPr indent="-342900" lvl="0" marL="457200" rtl="0" algn="l">
              <a:lnSpc>
                <a:spcPct val="90000"/>
              </a:lnSpc>
              <a:spcBef>
                <a:spcPts val="1000"/>
              </a:spcBef>
              <a:spcAft>
                <a:spcPts val="0"/>
              </a:spcAft>
              <a:buSzPct val="69498"/>
              <a:buFont typeface="Noto Sans Symbols"/>
              <a:buChar char="⮚"/>
            </a:pPr>
            <a:r>
              <a:rPr b="1" lang="en-US">
                <a:solidFill>
                  <a:srgbClr val="002060"/>
                </a:solidFill>
                <a:latin typeface="Times New Roman"/>
                <a:ea typeface="Times New Roman"/>
                <a:cs typeface="Times New Roman"/>
                <a:sym typeface="Times New Roman"/>
              </a:rPr>
              <a:t>OUT 			Write to a p</a:t>
            </a:r>
            <a:r>
              <a:rPr b="1" lang="en-US">
                <a:latin typeface="Times New Roman"/>
                <a:ea typeface="Times New Roman"/>
                <a:cs typeface="Times New Roman"/>
                <a:sym typeface="Times New Roman"/>
              </a:rPr>
              <a:t>ort</a:t>
            </a:r>
            <a:endParaRPr/>
          </a:p>
          <a:p>
            <a:pPr indent="-342900" lvl="0" marL="457200" rtl="0" algn="l">
              <a:lnSpc>
                <a:spcPct val="90000"/>
              </a:lnSpc>
              <a:spcBef>
                <a:spcPts val="1000"/>
              </a:spcBef>
              <a:spcAft>
                <a:spcPts val="0"/>
              </a:spcAft>
              <a:buSzPct val="69498"/>
              <a:buFont typeface="Noto Sans Symbols"/>
              <a:buChar char="⮚"/>
            </a:pPr>
            <a:r>
              <a:rPr b="1" lang="en-US">
                <a:latin typeface="Times New Roman"/>
                <a:ea typeface="Times New Roman"/>
                <a:cs typeface="Times New Roman"/>
                <a:sym typeface="Times New Roman"/>
              </a:rPr>
              <a:t>LDS 			Load far pointer using DS</a:t>
            </a:r>
            <a:endParaRPr/>
          </a:p>
          <a:p>
            <a:pPr indent="-342900" lvl="0" marL="457200" rtl="0" algn="l">
              <a:lnSpc>
                <a:spcPct val="90000"/>
              </a:lnSpc>
              <a:spcBef>
                <a:spcPts val="1000"/>
              </a:spcBef>
              <a:spcAft>
                <a:spcPts val="0"/>
              </a:spcAft>
              <a:buSzPct val="69498"/>
              <a:buFont typeface="Noto Sans Symbols"/>
              <a:buChar char="⮚"/>
            </a:pPr>
            <a:r>
              <a:rPr b="1" lang="en-US">
                <a:solidFill>
                  <a:srgbClr val="002060"/>
                </a:solidFill>
                <a:latin typeface="Times New Roman"/>
                <a:ea typeface="Times New Roman"/>
                <a:cs typeface="Times New Roman"/>
                <a:sym typeface="Times New Roman"/>
              </a:rPr>
              <a:t>LES 			Load far pointer using ES</a:t>
            </a:r>
            <a:endParaRPr/>
          </a:p>
          <a:p>
            <a:pPr indent="-342900" lvl="0" marL="457200" rtl="0" algn="l">
              <a:lnSpc>
                <a:spcPct val="90000"/>
              </a:lnSpc>
              <a:spcBef>
                <a:spcPts val="1000"/>
              </a:spcBef>
              <a:spcAft>
                <a:spcPts val="0"/>
              </a:spcAft>
              <a:buSzPct val="69498"/>
              <a:buFont typeface="Noto Sans Symbols"/>
              <a:buChar char="⮚"/>
            </a:pPr>
            <a:r>
              <a:rPr b="1" lang="en-US">
                <a:latin typeface="Times New Roman"/>
                <a:ea typeface="Times New Roman"/>
                <a:cs typeface="Times New Roman"/>
                <a:sym typeface="Times New Roman"/>
              </a:rPr>
              <a:t>LEA			Load effective address</a:t>
            </a:r>
            <a:endParaRPr/>
          </a:p>
          <a:p>
            <a:pPr indent="-342900" lvl="0" marL="457200" rtl="0" algn="l">
              <a:lnSpc>
                <a:spcPct val="90000"/>
              </a:lnSpc>
              <a:spcBef>
                <a:spcPts val="1000"/>
              </a:spcBef>
              <a:spcAft>
                <a:spcPts val="0"/>
              </a:spcAft>
              <a:buSzPct val="69498"/>
              <a:buFont typeface="Noto Sans Symbols"/>
              <a:buChar char="⮚"/>
            </a:pPr>
            <a:r>
              <a:rPr b="1" lang="en-US">
                <a:solidFill>
                  <a:srgbClr val="002060"/>
                </a:solidFill>
                <a:latin typeface="Times New Roman"/>
                <a:ea typeface="Times New Roman"/>
                <a:cs typeface="Times New Roman"/>
                <a:sym typeface="Times New Roman"/>
              </a:rPr>
              <a:t>XLAT			Exchange byte/word</a:t>
            </a:r>
            <a:endParaRPr/>
          </a:p>
          <a:p>
            <a:pPr indent="-228600" lvl="0" marL="457200" rtl="0" algn="l">
              <a:lnSpc>
                <a:spcPct val="90000"/>
              </a:lnSpc>
              <a:spcBef>
                <a:spcPts val="1000"/>
              </a:spcBef>
              <a:spcAft>
                <a:spcPts val="0"/>
              </a:spcAft>
              <a:buClr>
                <a:schemeClr val="dk1"/>
              </a:buClr>
              <a:buSzPct val="69498"/>
              <a:buNone/>
            </a:pPr>
            <a:r>
              <a:t/>
            </a:r>
            <a:endParaRPr b="1">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ct val="69498"/>
              <a:buNone/>
            </a:pPr>
            <a:r>
              <a:t/>
            </a:r>
            <a:endParaRPr b="1">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ct val="69498"/>
              <a:buNone/>
            </a:pPr>
            <a:r>
              <a:t/>
            </a:r>
            <a:endParaRPr b="1">
              <a:latin typeface="Times New Roman"/>
              <a:ea typeface="Times New Roman"/>
              <a:cs typeface="Times New Roman"/>
              <a:sym typeface="Times New Roman"/>
            </a:endParaRPr>
          </a:p>
        </p:txBody>
      </p:sp>
      <p:sp>
        <p:nvSpPr>
          <p:cNvPr id="2426" name="Google Shape;2426;p28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427" name="Google Shape;2427;p28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428" name="Google Shape;2428;p28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2429" name="Google Shape;2429;p280"/>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430" name="Google Shape;2430;p280"/>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431" name="Google Shape;2431;p28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432" name="Google Shape;2432;p28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433" name="Google Shape;2433;p28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5">
                                            <p:txEl>
                                              <p:pRg end="13" st="1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7" name="Shape 2437"/>
        <p:cNvGrpSpPr/>
        <p:nvPr/>
      </p:nvGrpSpPr>
      <p:grpSpPr>
        <a:xfrm>
          <a:off x="0" y="0"/>
          <a:ext cx="0" cy="0"/>
          <a:chOff x="0" y="0"/>
          <a:chExt cx="0" cy="0"/>
        </a:xfrm>
      </p:grpSpPr>
      <p:sp>
        <p:nvSpPr>
          <p:cNvPr id="2438" name="Google Shape;2438;p281"/>
          <p:cNvSpPr txBox="1"/>
          <p:nvPr>
            <p:ph type="title"/>
          </p:nvPr>
        </p:nvSpPr>
        <p:spPr>
          <a:xfrm>
            <a:off x="1801090" y="274637"/>
            <a:ext cx="9781309" cy="586581"/>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5454"/>
              <a:buNone/>
            </a:pPr>
            <a:br>
              <a:rPr b="1" lang="en-US">
                <a:solidFill>
                  <a:srgbClr val="FF0000"/>
                </a:solidFill>
                <a:latin typeface="Times New Roman"/>
                <a:ea typeface="Times New Roman"/>
                <a:cs typeface="Times New Roman"/>
                <a:sym typeface="Times New Roman"/>
              </a:rPr>
            </a:br>
            <a:r>
              <a:rPr b="1" lang="en-US">
                <a:solidFill>
                  <a:srgbClr val="FF0000"/>
                </a:solidFill>
                <a:latin typeface="Times New Roman"/>
                <a:ea typeface="Times New Roman"/>
                <a:cs typeface="Times New Roman"/>
                <a:sym typeface="Times New Roman"/>
              </a:rPr>
              <a:t>Data Transfer Instructions</a:t>
            </a:r>
            <a:br>
              <a:rPr b="1" lang="en-US">
                <a:solidFill>
                  <a:srgbClr val="FF0000"/>
                </a:solidFill>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sp>
        <p:nvSpPr>
          <p:cNvPr id="2439" name="Google Shape;2439;p281"/>
          <p:cNvSpPr txBox="1"/>
          <p:nvPr>
            <p:ph idx="1" type="body"/>
          </p:nvPr>
        </p:nvSpPr>
        <p:spPr>
          <a:xfrm>
            <a:off x="944560" y="911185"/>
            <a:ext cx="9809018" cy="5562599"/>
          </a:xfrm>
          <a:prstGeom prst="rect">
            <a:avLst/>
          </a:prstGeom>
          <a:noFill/>
          <a:ln>
            <a:noFill/>
          </a:ln>
        </p:spPr>
        <p:txBody>
          <a:bodyPr anchorCtr="0" anchor="t" bIns="45700" lIns="91425" spcFirstLastPara="1" rIns="91425" wrap="square" tIns="45700">
            <a:normAutofit fontScale="85000" lnSpcReduction="10000"/>
          </a:bodyPr>
          <a:lstStyle/>
          <a:p>
            <a:pPr indent="0" lvl="0" marL="0" rtl="0" algn="l">
              <a:lnSpc>
                <a:spcPct val="90000"/>
              </a:lnSpc>
              <a:spcBef>
                <a:spcPts val="1000"/>
              </a:spcBef>
              <a:spcAft>
                <a:spcPts val="0"/>
              </a:spcAft>
              <a:buSzPct val="75630"/>
              <a:buNone/>
            </a:pPr>
            <a:r>
              <a:rPr lang="en-US">
                <a:solidFill>
                  <a:srgbClr val="FF0000"/>
                </a:solidFill>
                <a:latin typeface="Times New Roman"/>
                <a:ea typeface="Times New Roman"/>
                <a:cs typeface="Times New Roman"/>
                <a:sym typeface="Times New Roman"/>
              </a:rPr>
              <a:t>Additional Pentium instructions:</a:t>
            </a:r>
            <a:endParaRPr/>
          </a:p>
          <a:p>
            <a:pPr indent="-228600" lvl="1" marL="914400" rtl="0" algn="l">
              <a:lnSpc>
                <a:spcPct val="90000"/>
              </a:lnSpc>
              <a:spcBef>
                <a:spcPts val="500"/>
              </a:spcBef>
              <a:spcAft>
                <a:spcPts val="0"/>
              </a:spcAft>
              <a:buSzPct val="81447"/>
              <a:buNone/>
            </a:pPr>
            <a:r>
              <a:t/>
            </a:r>
            <a:endParaRPr b="1" sz="2600">
              <a:latin typeface="Times New Roman"/>
              <a:ea typeface="Times New Roman"/>
              <a:cs typeface="Times New Roman"/>
              <a:sym typeface="Times New Roman"/>
            </a:endParaRPr>
          </a:p>
          <a:p>
            <a:pPr indent="-342900" lvl="1" marL="914400" rtl="0" algn="l">
              <a:lnSpc>
                <a:spcPct val="90000"/>
              </a:lnSpc>
              <a:spcBef>
                <a:spcPts val="500"/>
              </a:spcBef>
              <a:spcAft>
                <a:spcPts val="0"/>
              </a:spcAft>
              <a:buSzPct val="81447"/>
              <a:buFont typeface="Noto Sans Symbols"/>
              <a:buChar char="⮚"/>
            </a:pPr>
            <a:r>
              <a:rPr b="1" lang="en-US" sz="2600">
                <a:latin typeface="Times New Roman"/>
                <a:ea typeface="Times New Roman"/>
                <a:cs typeface="Times New Roman"/>
                <a:sym typeface="Times New Roman"/>
              </a:rPr>
              <a:t>PUSHA</a:t>
            </a:r>
            <a:r>
              <a:rPr lang="en-US" sz="2600">
                <a:latin typeface="Times New Roman"/>
                <a:ea typeface="Times New Roman"/>
                <a:cs typeface="Times New Roman"/>
                <a:sym typeface="Times New Roman"/>
              </a:rPr>
              <a:t>				Push ALL  registers</a:t>
            </a:r>
            <a:endParaRPr/>
          </a:p>
          <a:p>
            <a:pPr indent="-342900" lvl="1" marL="914400" rtl="0" algn="l">
              <a:lnSpc>
                <a:spcPct val="90000"/>
              </a:lnSpc>
              <a:spcBef>
                <a:spcPts val="500"/>
              </a:spcBef>
              <a:spcAft>
                <a:spcPts val="0"/>
              </a:spcAft>
              <a:buSzPct val="81447"/>
              <a:buFont typeface="Noto Sans Symbols"/>
              <a:buChar char="⮚"/>
            </a:pPr>
            <a:r>
              <a:rPr b="1" lang="en-US" sz="2600">
                <a:latin typeface="Times New Roman"/>
                <a:ea typeface="Times New Roman"/>
                <a:cs typeface="Times New Roman"/>
                <a:sym typeface="Times New Roman"/>
              </a:rPr>
              <a:t>POPA	</a:t>
            </a:r>
            <a:r>
              <a:rPr lang="en-US" sz="2600">
                <a:latin typeface="Times New Roman"/>
                <a:ea typeface="Times New Roman"/>
                <a:cs typeface="Times New Roman"/>
                <a:sym typeface="Times New Roman"/>
              </a:rPr>
              <a:t>			Pop ALL registers</a:t>
            </a:r>
            <a:endParaRPr/>
          </a:p>
          <a:p>
            <a:pPr indent="-342900" lvl="1" marL="914400" rtl="0" algn="l">
              <a:lnSpc>
                <a:spcPct val="90000"/>
              </a:lnSpc>
              <a:spcBef>
                <a:spcPts val="500"/>
              </a:spcBef>
              <a:spcAft>
                <a:spcPts val="0"/>
              </a:spcAft>
              <a:buSzPct val="81447"/>
              <a:buFont typeface="Noto Sans Symbols"/>
              <a:buChar char="⮚"/>
            </a:pPr>
            <a:r>
              <a:rPr lang="en-US" sz="2600">
                <a:latin typeface="Times New Roman"/>
                <a:ea typeface="Times New Roman"/>
                <a:cs typeface="Times New Roman"/>
                <a:sym typeface="Times New Roman"/>
              </a:rPr>
              <a:t>INS				Input  string from port</a:t>
            </a:r>
            <a:endParaRPr/>
          </a:p>
          <a:p>
            <a:pPr indent="-342900" lvl="1" marL="914400" rtl="0" algn="l">
              <a:lnSpc>
                <a:spcPct val="90000"/>
              </a:lnSpc>
              <a:spcBef>
                <a:spcPts val="500"/>
              </a:spcBef>
              <a:spcAft>
                <a:spcPts val="0"/>
              </a:spcAft>
              <a:buSzPct val="81447"/>
              <a:buFont typeface="Noto Sans Symbols"/>
              <a:buChar char="⮚"/>
            </a:pPr>
            <a:r>
              <a:rPr lang="en-US" sz="2600">
                <a:latin typeface="Times New Roman"/>
                <a:ea typeface="Times New Roman"/>
                <a:cs typeface="Times New Roman"/>
                <a:sym typeface="Times New Roman"/>
              </a:rPr>
              <a:t>OUTS				Output string from port</a:t>
            </a:r>
            <a:endParaRPr/>
          </a:p>
          <a:p>
            <a:pPr indent="-342900" lvl="1" marL="914400" rtl="0" algn="l">
              <a:lnSpc>
                <a:spcPct val="90000"/>
              </a:lnSpc>
              <a:spcBef>
                <a:spcPts val="500"/>
              </a:spcBef>
              <a:spcAft>
                <a:spcPts val="0"/>
              </a:spcAft>
              <a:buSzPct val="81447"/>
              <a:buFont typeface="Noto Sans Symbols"/>
              <a:buChar char="⮚"/>
            </a:pPr>
            <a:r>
              <a:rPr b="1" lang="en-US" sz="2600">
                <a:latin typeface="Times New Roman"/>
                <a:ea typeface="Times New Roman"/>
                <a:cs typeface="Times New Roman"/>
                <a:sym typeface="Times New Roman"/>
              </a:rPr>
              <a:t>LFS</a:t>
            </a:r>
            <a:r>
              <a:rPr lang="en-US" sz="2600">
                <a:latin typeface="Times New Roman"/>
                <a:ea typeface="Times New Roman"/>
                <a:cs typeface="Times New Roman"/>
                <a:sym typeface="Times New Roman"/>
              </a:rPr>
              <a:t> 				Load far pointer using FS</a:t>
            </a:r>
            <a:endParaRPr/>
          </a:p>
          <a:p>
            <a:pPr indent="-342900" lvl="1" marL="914400" rtl="0" algn="l">
              <a:lnSpc>
                <a:spcPct val="90000"/>
              </a:lnSpc>
              <a:spcBef>
                <a:spcPts val="500"/>
              </a:spcBef>
              <a:spcAft>
                <a:spcPts val="0"/>
              </a:spcAft>
              <a:buSzPct val="81447"/>
              <a:buFont typeface="Noto Sans Symbols"/>
              <a:buChar char="⮚"/>
            </a:pPr>
            <a:r>
              <a:rPr b="1" lang="en-US" sz="2600">
                <a:latin typeface="Times New Roman"/>
                <a:ea typeface="Times New Roman"/>
                <a:cs typeface="Times New Roman"/>
                <a:sym typeface="Times New Roman"/>
              </a:rPr>
              <a:t>LGS </a:t>
            </a:r>
            <a:r>
              <a:rPr lang="en-US" sz="2600">
                <a:latin typeface="Times New Roman"/>
                <a:ea typeface="Times New Roman"/>
                <a:cs typeface="Times New Roman"/>
                <a:sym typeface="Times New Roman"/>
              </a:rPr>
              <a:t>				Load far pointer using GS</a:t>
            </a:r>
            <a:endParaRPr/>
          </a:p>
          <a:p>
            <a:pPr indent="-342900" lvl="1" marL="914400" rtl="0" algn="l">
              <a:lnSpc>
                <a:spcPct val="90000"/>
              </a:lnSpc>
              <a:spcBef>
                <a:spcPts val="500"/>
              </a:spcBef>
              <a:spcAft>
                <a:spcPts val="0"/>
              </a:spcAft>
              <a:buSzPct val="81447"/>
              <a:buFont typeface="Noto Sans Symbols"/>
              <a:buChar char="⮚"/>
            </a:pPr>
            <a:r>
              <a:rPr b="1" lang="en-US" sz="2600">
                <a:latin typeface="Times New Roman"/>
                <a:ea typeface="Times New Roman"/>
                <a:cs typeface="Times New Roman"/>
                <a:sym typeface="Times New Roman"/>
              </a:rPr>
              <a:t>LSS </a:t>
            </a:r>
            <a:r>
              <a:rPr lang="en-US" sz="2600">
                <a:latin typeface="Times New Roman"/>
                <a:ea typeface="Times New Roman"/>
                <a:cs typeface="Times New Roman"/>
                <a:sym typeface="Times New Roman"/>
              </a:rPr>
              <a:t>				Load far pointer using SS</a:t>
            </a:r>
            <a:endParaRPr/>
          </a:p>
          <a:p>
            <a:pPr indent="-342900" lvl="1" marL="914400" rtl="0" algn="l">
              <a:lnSpc>
                <a:spcPct val="90000"/>
              </a:lnSpc>
              <a:spcBef>
                <a:spcPts val="500"/>
              </a:spcBef>
              <a:spcAft>
                <a:spcPts val="0"/>
              </a:spcAft>
              <a:buSzPct val="81447"/>
              <a:buFont typeface="Noto Sans Symbols"/>
              <a:buChar char="⮚"/>
            </a:pPr>
            <a:r>
              <a:rPr b="1" lang="en-US" sz="2600">
                <a:latin typeface="Times New Roman"/>
                <a:ea typeface="Times New Roman"/>
                <a:cs typeface="Times New Roman"/>
                <a:sym typeface="Times New Roman"/>
              </a:rPr>
              <a:t>MOVSX </a:t>
            </a:r>
            <a:r>
              <a:rPr lang="en-US" sz="2600">
                <a:latin typeface="Times New Roman"/>
                <a:ea typeface="Times New Roman"/>
                <a:cs typeface="Times New Roman"/>
                <a:sym typeface="Times New Roman"/>
              </a:rPr>
              <a:t>			Move and sign extend</a:t>
            </a:r>
            <a:endParaRPr/>
          </a:p>
          <a:p>
            <a:pPr indent="-342900" lvl="1" marL="914400" rtl="0" algn="l">
              <a:lnSpc>
                <a:spcPct val="90000"/>
              </a:lnSpc>
              <a:spcBef>
                <a:spcPts val="500"/>
              </a:spcBef>
              <a:spcAft>
                <a:spcPts val="0"/>
              </a:spcAft>
              <a:buSzPct val="81447"/>
              <a:buFont typeface="Noto Sans Symbols"/>
              <a:buChar char="⮚"/>
            </a:pPr>
            <a:r>
              <a:rPr b="1" lang="en-US" sz="2600">
                <a:latin typeface="Times New Roman"/>
                <a:ea typeface="Times New Roman"/>
                <a:cs typeface="Times New Roman"/>
                <a:sym typeface="Times New Roman"/>
              </a:rPr>
              <a:t>MOVZX	</a:t>
            </a:r>
            <a:r>
              <a:rPr lang="en-US" sz="2600">
                <a:latin typeface="Times New Roman"/>
                <a:ea typeface="Times New Roman"/>
                <a:cs typeface="Times New Roman"/>
                <a:sym typeface="Times New Roman"/>
              </a:rPr>
              <a:t>	 	Move and zero extend</a:t>
            </a:r>
            <a:endParaRPr/>
          </a:p>
          <a:p>
            <a:pPr indent="-342900" lvl="1" marL="914400" rtl="0" algn="l">
              <a:lnSpc>
                <a:spcPct val="90000"/>
              </a:lnSpc>
              <a:spcBef>
                <a:spcPts val="500"/>
              </a:spcBef>
              <a:spcAft>
                <a:spcPts val="0"/>
              </a:spcAft>
              <a:buSzPct val="81447"/>
              <a:buFont typeface="Noto Sans Symbols"/>
              <a:buChar char="⮚"/>
            </a:pPr>
            <a:r>
              <a:rPr b="1" lang="en-US" sz="2600">
                <a:latin typeface="Times New Roman"/>
                <a:ea typeface="Times New Roman"/>
                <a:cs typeface="Times New Roman"/>
                <a:sym typeface="Times New Roman"/>
              </a:rPr>
              <a:t>PUSHD/PUSHAD/PUSHFD</a:t>
            </a:r>
            <a:r>
              <a:rPr lang="en-US" sz="2600">
                <a:latin typeface="Times New Roman"/>
                <a:ea typeface="Times New Roman"/>
                <a:cs typeface="Times New Roman"/>
                <a:sym typeface="Times New Roman"/>
              </a:rPr>
              <a:t> 	Push DOUBLE registers onto stack</a:t>
            </a:r>
            <a:endParaRPr/>
          </a:p>
          <a:p>
            <a:pPr indent="-342900" lvl="1" marL="914400" rtl="0" algn="l">
              <a:lnSpc>
                <a:spcPct val="90000"/>
              </a:lnSpc>
              <a:spcBef>
                <a:spcPts val="500"/>
              </a:spcBef>
              <a:spcAft>
                <a:spcPts val="0"/>
              </a:spcAft>
              <a:buSzPct val="81447"/>
              <a:buFont typeface="Noto Sans Symbols"/>
              <a:buChar char="⮚"/>
            </a:pPr>
            <a:r>
              <a:rPr b="1" lang="en-US" sz="2600">
                <a:latin typeface="Times New Roman"/>
                <a:ea typeface="Times New Roman"/>
                <a:cs typeface="Times New Roman"/>
                <a:sym typeface="Times New Roman"/>
              </a:rPr>
              <a:t>POPD/POPAD /POPF</a:t>
            </a:r>
            <a:r>
              <a:rPr lang="en-US" sz="2600">
                <a:latin typeface="Times New Roman"/>
                <a:ea typeface="Times New Roman"/>
                <a:cs typeface="Times New Roman"/>
                <a:sym typeface="Times New Roman"/>
              </a:rPr>
              <a:t>D	Pop DOUBLE registers from stack</a:t>
            </a:r>
            <a:endParaRPr/>
          </a:p>
          <a:p>
            <a:pPr indent="-228600" lvl="1" marL="914400" rtl="0" algn="l">
              <a:lnSpc>
                <a:spcPct val="90000"/>
              </a:lnSpc>
              <a:spcBef>
                <a:spcPts val="500"/>
              </a:spcBef>
              <a:spcAft>
                <a:spcPts val="0"/>
              </a:spcAft>
              <a:buSzPct val="88235"/>
              <a:buFont typeface="Noto Sans Symbols"/>
              <a:buNone/>
            </a:pPr>
            <a:r>
              <a:t/>
            </a:r>
            <a:endParaRPr>
              <a:latin typeface="Times New Roman"/>
              <a:ea typeface="Times New Roman"/>
              <a:cs typeface="Times New Roman"/>
              <a:sym typeface="Times New Roman"/>
            </a:endParaRPr>
          </a:p>
          <a:p>
            <a:pPr indent="-342900" lvl="1" marL="914400" rtl="0" algn="l">
              <a:lnSpc>
                <a:spcPct val="90000"/>
              </a:lnSpc>
              <a:spcBef>
                <a:spcPts val="500"/>
              </a:spcBef>
              <a:spcAft>
                <a:spcPts val="0"/>
              </a:spcAft>
              <a:buSzPct val="73022"/>
              <a:buFont typeface="Noto Sans Symbols"/>
              <a:buChar char="⮚"/>
            </a:pPr>
            <a:r>
              <a:rPr lang="en-US" sz="2900">
                <a:latin typeface="Times New Roman"/>
                <a:ea typeface="Times New Roman"/>
                <a:cs typeface="Times New Roman"/>
                <a:sym typeface="Times New Roman"/>
              </a:rPr>
              <a:t>BSWAP 			Byte swap</a:t>
            </a:r>
            <a:endParaRPr/>
          </a:p>
          <a:p>
            <a:pPr indent="-342900" lvl="1" marL="914400" rtl="0" algn="l">
              <a:lnSpc>
                <a:spcPct val="90000"/>
              </a:lnSpc>
              <a:spcBef>
                <a:spcPts val="500"/>
              </a:spcBef>
              <a:spcAft>
                <a:spcPts val="0"/>
              </a:spcAft>
              <a:buSzPct val="73022"/>
              <a:buFont typeface="Noto Sans Symbols"/>
              <a:buChar char="⮚"/>
            </a:pPr>
            <a:r>
              <a:rPr lang="en-US" sz="2900">
                <a:latin typeface="Times New Roman"/>
                <a:ea typeface="Times New Roman"/>
                <a:cs typeface="Times New Roman"/>
                <a:sym typeface="Times New Roman"/>
              </a:rPr>
              <a:t>MOV 				Move to/from control register</a:t>
            </a:r>
            <a:endParaRPr/>
          </a:p>
          <a:p>
            <a:pPr indent="-228600" lvl="0" marL="457200" rtl="0" algn="l">
              <a:lnSpc>
                <a:spcPct val="90000"/>
              </a:lnSpc>
              <a:spcBef>
                <a:spcPts val="1000"/>
              </a:spcBef>
              <a:spcAft>
                <a:spcPts val="0"/>
              </a:spcAft>
              <a:buClr>
                <a:schemeClr val="dk1"/>
              </a:buClr>
              <a:buSzPct val="75630"/>
              <a:buNone/>
            </a:pPr>
            <a:r>
              <a:t/>
            </a:r>
            <a:endParaRPr>
              <a:latin typeface="Times New Roman"/>
              <a:ea typeface="Times New Roman"/>
              <a:cs typeface="Times New Roman"/>
              <a:sym typeface="Times New Roman"/>
            </a:endParaRPr>
          </a:p>
        </p:txBody>
      </p:sp>
      <p:sp>
        <p:nvSpPr>
          <p:cNvPr id="2440" name="Google Shape;2440;p28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441" name="Google Shape;2441;p28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442" name="Google Shape;2442;p28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pic>
        <p:nvPicPr>
          <p:cNvPr id="2443" name="Google Shape;2443;p281"/>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444" name="Google Shape;2444;p281"/>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445" name="Google Shape;2445;p28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446" name="Google Shape;2446;p28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447" name="Google Shape;2447;p28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1" name="Shape 2451"/>
        <p:cNvGrpSpPr/>
        <p:nvPr/>
      </p:nvGrpSpPr>
      <p:grpSpPr>
        <a:xfrm>
          <a:off x="0" y="0"/>
          <a:ext cx="0" cy="0"/>
          <a:chOff x="0" y="0"/>
          <a:chExt cx="0" cy="0"/>
        </a:xfrm>
      </p:grpSpPr>
      <p:sp>
        <p:nvSpPr>
          <p:cNvPr id="2452" name="Google Shape;2452;p282"/>
          <p:cNvSpPr txBox="1"/>
          <p:nvPr>
            <p:ph type="title"/>
          </p:nvPr>
        </p:nvSpPr>
        <p:spPr>
          <a:xfrm>
            <a:off x="1673947" y="50183"/>
            <a:ext cx="9621982" cy="60469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5454"/>
              <a:buNone/>
            </a:pPr>
            <a:br>
              <a:rPr b="1" lang="en-US">
                <a:solidFill>
                  <a:srgbClr val="FF0000"/>
                </a:solidFill>
                <a:latin typeface="Times New Roman"/>
                <a:ea typeface="Times New Roman"/>
                <a:cs typeface="Times New Roman"/>
                <a:sym typeface="Times New Roman"/>
              </a:rPr>
            </a:br>
            <a:r>
              <a:rPr b="1" lang="en-US">
                <a:solidFill>
                  <a:srgbClr val="FF0000"/>
                </a:solidFill>
                <a:latin typeface="Times New Roman"/>
                <a:ea typeface="Times New Roman"/>
                <a:cs typeface="Times New Roman"/>
                <a:sym typeface="Times New Roman"/>
              </a:rPr>
              <a:t>Binary Arithmetic Instructions</a:t>
            </a:r>
            <a:br>
              <a:rPr b="1" lang="en-US">
                <a:solidFill>
                  <a:srgbClr val="FF0000"/>
                </a:solidFill>
                <a:latin typeface="Times New Roman"/>
                <a:ea typeface="Times New Roman"/>
                <a:cs typeface="Times New Roman"/>
                <a:sym typeface="Times New Roman"/>
              </a:rPr>
            </a:br>
            <a:endParaRPr>
              <a:solidFill>
                <a:srgbClr val="FF0000"/>
              </a:solidFill>
              <a:latin typeface="Times New Roman"/>
              <a:ea typeface="Times New Roman"/>
              <a:cs typeface="Times New Roman"/>
              <a:sym typeface="Times New Roman"/>
            </a:endParaRPr>
          </a:p>
        </p:txBody>
      </p:sp>
      <p:sp>
        <p:nvSpPr>
          <p:cNvPr id="2453" name="Google Shape;2453;p282"/>
          <p:cNvSpPr txBox="1"/>
          <p:nvPr>
            <p:ph idx="1" type="body"/>
          </p:nvPr>
        </p:nvSpPr>
        <p:spPr>
          <a:xfrm>
            <a:off x="1420515" y="710920"/>
            <a:ext cx="9615055" cy="5032416"/>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ADD		 Integer add</a:t>
            </a:r>
            <a:endParaRPr/>
          </a:p>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ADC 		Add with carry</a:t>
            </a:r>
            <a:endParaRPr/>
          </a:p>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SUB			 Subtract</a:t>
            </a:r>
            <a:endParaRPr/>
          </a:p>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SBB 		Subtract with borrow</a:t>
            </a:r>
            <a:endParaRPr/>
          </a:p>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IMUL 		Signed multiply</a:t>
            </a:r>
            <a:endParaRPr/>
          </a:p>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MUL		 Unsigned multiply</a:t>
            </a:r>
            <a:endParaRPr/>
          </a:p>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IDIV		 Signed divide</a:t>
            </a:r>
            <a:endParaRPr/>
          </a:p>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DIV 			Unsigned divide</a:t>
            </a:r>
            <a:endParaRPr/>
          </a:p>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INC			 Increment</a:t>
            </a:r>
            <a:endParaRPr/>
          </a:p>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DEC 		Decrement</a:t>
            </a:r>
            <a:endParaRPr b="1" sz="2500">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NEG 		Negate</a:t>
            </a:r>
            <a:endParaRPr b="1" sz="2500">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Font typeface="Noto Sans Symbols"/>
              <a:buChar char="⮚"/>
            </a:pPr>
            <a:r>
              <a:rPr b="1" lang="en-US" sz="2500">
                <a:latin typeface="Times New Roman"/>
                <a:ea typeface="Times New Roman"/>
                <a:cs typeface="Times New Roman"/>
                <a:sym typeface="Times New Roman"/>
              </a:rPr>
              <a:t>CMP 		Compare</a:t>
            </a:r>
            <a:endParaRPr b="1" sz="2500">
              <a:latin typeface="Times New Roman"/>
              <a:ea typeface="Times New Roman"/>
              <a:cs typeface="Times New Roman"/>
              <a:sym typeface="Times New Roman"/>
            </a:endParaRPr>
          </a:p>
        </p:txBody>
      </p:sp>
      <p:sp>
        <p:nvSpPr>
          <p:cNvPr id="2454" name="Google Shape;2454;p28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455" name="Google Shape;2455;p28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456" name="Google Shape;2456;p28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pic>
        <p:nvPicPr>
          <p:cNvPr id="2457" name="Google Shape;2457;p282"/>
          <p:cNvPicPr preferRelativeResize="0"/>
          <p:nvPr/>
        </p:nvPicPr>
        <p:blipFill rotWithShape="1">
          <a:blip r:embed="rId3">
            <a:alphaModFix/>
          </a:blip>
          <a:srcRect b="0" l="0" r="0" t="0"/>
          <a:stretch/>
        </p:blipFill>
        <p:spPr>
          <a:xfrm>
            <a:off x="141583" y="58738"/>
            <a:ext cx="659627" cy="596138"/>
          </a:xfrm>
          <a:prstGeom prst="rect">
            <a:avLst/>
          </a:prstGeom>
          <a:noFill/>
          <a:ln>
            <a:noFill/>
          </a:ln>
        </p:spPr>
      </p:pic>
      <p:cxnSp>
        <p:nvCxnSpPr>
          <p:cNvPr id="2458" name="Google Shape;2458;p282"/>
          <p:cNvCxnSpPr/>
          <p:nvPr/>
        </p:nvCxnSpPr>
        <p:spPr>
          <a:xfrm flipH="1" rot="10800000">
            <a:off x="-10316" y="641021"/>
            <a:ext cx="12192000" cy="27709"/>
          </a:xfrm>
          <a:prstGeom prst="straightConnector1">
            <a:avLst/>
          </a:prstGeom>
          <a:noFill/>
          <a:ln cap="flat" cmpd="sng" w="9525">
            <a:solidFill>
              <a:srgbClr val="00B050"/>
            </a:solidFill>
            <a:prstDash val="solid"/>
            <a:round/>
            <a:headEnd len="sm" w="sm" type="none"/>
            <a:tailEnd len="sm" w="sm" type="none"/>
          </a:ln>
        </p:spPr>
      </p:cxnSp>
      <p:sp>
        <p:nvSpPr>
          <p:cNvPr id="2459" name="Google Shape;2459;p28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460" name="Google Shape;2460;p28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461" name="Google Shape;2461;p28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5" name="Shape 2465"/>
        <p:cNvGrpSpPr/>
        <p:nvPr/>
      </p:nvGrpSpPr>
      <p:grpSpPr>
        <a:xfrm>
          <a:off x="0" y="0"/>
          <a:ext cx="0" cy="0"/>
          <a:chOff x="0" y="0"/>
          <a:chExt cx="0" cy="0"/>
        </a:xfrm>
      </p:grpSpPr>
      <p:sp>
        <p:nvSpPr>
          <p:cNvPr id="2466" name="Google Shape;2466;p283"/>
          <p:cNvSpPr txBox="1"/>
          <p:nvPr>
            <p:ph type="title"/>
          </p:nvPr>
        </p:nvSpPr>
        <p:spPr>
          <a:xfrm>
            <a:off x="1819386" y="65271"/>
            <a:ext cx="9324109" cy="77830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br>
              <a:rPr b="1" lang="en-US" sz="5400">
                <a:solidFill>
                  <a:srgbClr val="002060"/>
                </a:solidFill>
                <a:latin typeface="Times New Roman"/>
                <a:ea typeface="Times New Roman"/>
                <a:cs typeface="Times New Roman"/>
                <a:sym typeface="Times New Roman"/>
              </a:rPr>
            </a:br>
            <a:r>
              <a:rPr b="1" lang="en-US" sz="5400">
                <a:solidFill>
                  <a:srgbClr val="002060"/>
                </a:solidFill>
                <a:latin typeface="Times New Roman"/>
                <a:ea typeface="Times New Roman"/>
                <a:cs typeface="Times New Roman"/>
                <a:sym typeface="Times New Roman"/>
              </a:rPr>
              <a:t>Binary Arithmetic Instructions</a:t>
            </a:r>
            <a:br>
              <a:rPr b="1" lang="en-US" sz="5400">
                <a:solidFill>
                  <a:srgbClr val="002060"/>
                </a:solidFill>
                <a:latin typeface="Times New Roman"/>
                <a:ea typeface="Times New Roman"/>
                <a:cs typeface="Times New Roman"/>
                <a:sym typeface="Times New Roman"/>
              </a:rPr>
            </a:br>
            <a:endParaRPr sz="5400">
              <a:solidFill>
                <a:srgbClr val="002060"/>
              </a:solidFill>
              <a:latin typeface="Times New Roman"/>
              <a:ea typeface="Times New Roman"/>
              <a:cs typeface="Times New Roman"/>
              <a:sym typeface="Times New Roman"/>
            </a:endParaRPr>
          </a:p>
        </p:txBody>
      </p:sp>
      <p:sp>
        <p:nvSpPr>
          <p:cNvPr id="2467" name="Google Shape;2467;p283"/>
          <p:cNvSpPr txBox="1"/>
          <p:nvPr>
            <p:ph idx="1" type="body"/>
          </p:nvPr>
        </p:nvSpPr>
        <p:spPr>
          <a:xfrm>
            <a:off x="1049556" y="1025742"/>
            <a:ext cx="10863770" cy="479612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1800"/>
              <a:buNone/>
            </a:pPr>
            <a:r>
              <a:rPr lang="en-US" sz="3600">
                <a:solidFill>
                  <a:srgbClr val="FF0000"/>
                </a:solidFill>
                <a:latin typeface="Times New Roman"/>
                <a:ea typeface="Times New Roman"/>
                <a:cs typeface="Times New Roman"/>
                <a:sym typeface="Times New Roman"/>
              </a:rPr>
              <a:t>Additional Pentium instructions:</a:t>
            </a:r>
            <a:endParaRPr/>
          </a:p>
          <a:p>
            <a:pPr indent="-342900" lvl="1" marL="914400" rtl="0" algn="l">
              <a:lnSpc>
                <a:spcPct val="90000"/>
              </a:lnSpc>
              <a:spcBef>
                <a:spcPts val="500"/>
              </a:spcBef>
              <a:spcAft>
                <a:spcPts val="0"/>
              </a:spcAft>
              <a:buSzPts val="1800"/>
              <a:buFont typeface="Noto Sans Symbols"/>
              <a:buChar char="⮚"/>
            </a:pPr>
            <a:r>
              <a:rPr lang="en-US" sz="3600">
                <a:latin typeface="Times New Roman"/>
                <a:ea typeface="Times New Roman"/>
                <a:cs typeface="Times New Roman"/>
                <a:sym typeface="Times New Roman"/>
              </a:rPr>
              <a:t>CDQ      		convert double word to quad word</a:t>
            </a:r>
            <a:endParaRPr/>
          </a:p>
          <a:p>
            <a:pPr indent="-342900" lvl="1" marL="914400" rtl="0" algn="l">
              <a:lnSpc>
                <a:spcPct val="90000"/>
              </a:lnSpc>
              <a:spcBef>
                <a:spcPts val="500"/>
              </a:spcBef>
              <a:spcAft>
                <a:spcPts val="0"/>
              </a:spcAft>
              <a:buSzPts val="1800"/>
              <a:buFont typeface="Noto Sans Symbols"/>
              <a:buChar char="⮚"/>
            </a:pPr>
            <a:r>
              <a:rPr lang="en-US" sz="3600">
                <a:latin typeface="Times New Roman"/>
                <a:ea typeface="Times New Roman"/>
                <a:cs typeface="Times New Roman"/>
                <a:sym typeface="Times New Roman"/>
              </a:rPr>
              <a:t>CWDE 		convert word to double word </a:t>
            </a:r>
            <a:endParaRPr/>
          </a:p>
          <a:p>
            <a:pPr indent="-228600" lvl="0" marL="457200" rtl="0" algn="l">
              <a:lnSpc>
                <a:spcPct val="90000"/>
              </a:lnSpc>
              <a:spcBef>
                <a:spcPts val="1000"/>
              </a:spcBef>
              <a:spcAft>
                <a:spcPts val="0"/>
              </a:spcAft>
              <a:buSzPts val="1800"/>
              <a:buFont typeface="Noto Sans Symbols"/>
              <a:buNone/>
            </a:pPr>
            <a:r>
              <a:t/>
            </a:r>
            <a:endParaRPr sz="3600">
              <a:latin typeface="Times New Roman"/>
              <a:ea typeface="Times New Roman"/>
              <a:cs typeface="Times New Roman"/>
              <a:sym typeface="Times New Roman"/>
            </a:endParaRPr>
          </a:p>
          <a:p>
            <a:pPr indent="-342900" lvl="1" marL="914400" rtl="0" algn="l">
              <a:lnSpc>
                <a:spcPct val="90000"/>
              </a:lnSpc>
              <a:spcBef>
                <a:spcPts val="500"/>
              </a:spcBef>
              <a:spcAft>
                <a:spcPts val="0"/>
              </a:spcAft>
              <a:buSzPts val="1800"/>
              <a:buFont typeface="Noto Sans Symbols"/>
              <a:buChar char="⮚"/>
            </a:pPr>
            <a:r>
              <a:rPr lang="en-US" sz="3600">
                <a:latin typeface="Times New Roman"/>
                <a:ea typeface="Times New Roman"/>
                <a:cs typeface="Times New Roman"/>
                <a:sym typeface="Times New Roman"/>
              </a:rPr>
              <a:t>CMPXCHG      	compare and exchange</a:t>
            </a:r>
            <a:endParaRPr/>
          </a:p>
          <a:p>
            <a:pPr indent="-342900" lvl="1" marL="914400" rtl="0" algn="l">
              <a:lnSpc>
                <a:spcPct val="90000"/>
              </a:lnSpc>
              <a:spcBef>
                <a:spcPts val="500"/>
              </a:spcBef>
              <a:spcAft>
                <a:spcPts val="0"/>
              </a:spcAft>
              <a:buSzPts val="1800"/>
              <a:buFont typeface="Noto Sans Symbols"/>
              <a:buChar char="⮚"/>
            </a:pPr>
            <a:r>
              <a:rPr lang="en-US" sz="3600">
                <a:latin typeface="Times New Roman"/>
                <a:ea typeface="Times New Roman"/>
                <a:cs typeface="Times New Roman"/>
                <a:sym typeface="Times New Roman"/>
              </a:rPr>
              <a:t>XADD  	 	exchange and add</a:t>
            </a:r>
            <a:endParaRPr/>
          </a:p>
          <a:p>
            <a:pPr indent="-228600" lvl="0" marL="457200" rtl="0" algn="l">
              <a:lnSpc>
                <a:spcPct val="90000"/>
              </a:lnSpc>
              <a:spcBef>
                <a:spcPts val="1000"/>
              </a:spcBef>
              <a:spcAft>
                <a:spcPts val="0"/>
              </a:spcAft>
              <a:buSzPts val="1800"/>
              <a:buFont typeface="Noto Sans Symbols"/>
              <a:buNone/>
            </a:pPr>
            <a:r>
              <a:t/>
            </a:r>
            <a:endParaRPr sz="4000">
              <a:solidFill>
                <a:srgbClr val="FF0000"/>
              </a:solidFill>
              <a:latin typeface="Times New Roman"/>
              <a:ea typeface="Times New Roman"/>
              <a:cs typeface="Times New Roman"/>
              <a:sym typeface="Times New Roman"/>
            </a:endParaRPr>
          </a:p>
          <a:p>
            <a:pPr indent="-342900" lvl="1" marL="914400" rtl="0" algn="l">
              <a:lnSpc>
                <a:spcPct val="90000"/>
              </a:lnSpc>
              <a:spcBef>
                <a:spcPts val="500"/>
              </a:spcBef>
              <a:spcAft>
                <a:spcPts val="0"/>
              </a:spcAft>
              <a:buSzPts val="1800"/>
              <a:buFont typeface="Noto Sans Symbols"/>
              <a:buChar char="⮚"/>
            </a:pPr>
            <a:r>
              <a:rPr lang="en-US" sz="3600">
                <a:latin typeface="Times New Roman"/>
                <a:ea typeface="Times New Roman"/>
                <a:cs typeface="Times New Roman"/>
                <a:sym typeface="Times New Roman"/>
              </a:rPr>
              <a:t>CMPXCHG8B  	compare and exchange 8bytes</a:t>
            </a:r>
            <a:endParaRPr/>
          </a:p>
          <a:p>
            <a:pPr indent="-228600" lvl="1" marL="914400" rtl="0" algn="l">
              <a:lnSpc>
                <a:spcPct val="90000"/>
              </a:lnSpc>
              <a:spcBef>
                <a:spcPts val="500"/>
              </a:spcBef>
              <a:spcAft>
                <a:spcPts val="0"/>
              </a:spcAft>
              <a:buSzPts val="1800"/>
              <a:buNone/>
            </a:pPr>
            <a:r>
              <a:t/>
            </a:r>
            <a:endParaRPr sz="3200">
              <a:latin typeface="Times New Roman"/>
              <a:ea typeface="Times New Roman"/>
              <a:cs typeface="Times New Roman"/>
              <a:sym typeface="Times New Roman"/>
            </a:endParaRPr>
          </a:p>
        </p:txBody>
      </p:sp>
      <p:sp>
        <p:nvSpPr>
          <p:cNvPr id="2468" name="Google Shape;2468;p28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469" name="Google Shape;2469;p28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470" name="Google Shape;2470;p28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pic>
        <p:nvPicPr>
          <p:cNvPr id="2471" name="Google Shape;2471;p283"/>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472" name="Google Shape;2472;p283"/>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473" name="Google Shape;2473;p28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474" name="Google Shape;2474;p283"/>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475" name="Google Shape;2475;p28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9" name="Shape 2479"/>
        <p:cNvGrpSpPr/>
        <p:nvPr/>
      </p:nvGrpSpPr>
      <p:grpSpPr>
        <a:xfrm>
          <a:off x="0" y="0"/>
          <a:ext cx="0" cy="0"/>
          <a:chOff x="0" y="0"/>
          <a:chExt cx="0" cy="0"/>
        </a:xfrm>
      </p:grpSpPr>
      <p:sp>
        <p:nvSpPr>
          <p:cNvPr id="2480" name="Google Shape;2480;p284"/>
          <p:cNvSpPr txBox="1"/>
          <p:nvPr>
            <p:ph type="title"/>
          </p:nvPr>
        </p:nvSpPr>
        <p:spPr>
          <a:xfrm>
            <a:off x="1525011" y="150201"/>
            <a:ext cx="10401378" cy="4873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6000">
                <a:solidFill>
                  <a:srgbClr val="C00000"/>
                </a:solidFill>
                <a:latin typeface="Times New Roman"/>
                <a:ea typeface="Times New Roman"/>
                <a:cs typeface="Times New Roman"/>
                <a:sym typeface="Times New Roman"/>
              </a:rPr>
              <a:t>Bit Manipulation Instructions</a:t>
            </a:r>
            <a:endParaRPr b="1" sz="6000">
              <a:solidFill>
                <a:srgbClr val="C00000"/>
              </a:solidFill>
              <a:latin typeface="Times New Roman"/>
              <a:ea typeface="Times New Roman"/>
              <a:cs typeface="Times New Roman"/>
              <a:sym typeface="Times New Roman"/>
            </a:endParaRPr>
          </a:p>
        </p:txBody>
      </p:sp>
      <p:sp>
        <p:nvSpPr>
          <p:cNvPr id="2481" name="Google Shape;2481;p284"/>
          <p:cNvSpPr txBox="1"/>
          <p:nvPr>
            <p:ph idx="1" type="body"/>
          </p:nvPr>
        </p:nvSpPr>
        <p:spPr>
          <a:xfrm>
            <a:off x="944560" y="726595"/>
            <a:ext cx="9448800" cy="5522734"/>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AND		and</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OR		or</a:t>
            </a:r>
            <a:endParaRPr b="1" sz="2000">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XOR		 Exclusive or</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NOT 		Not</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SAR 		Shift arithmetic right</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SHR 		Shift logical right</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SAL/SHL 	Shift arithmetic left/Shift logical left</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SHRD 	Shift right double</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SHLD 	Shift left double</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ROR		 Rotate right</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ROL 		Rotate left</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RCR 		Rotate through carry right</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RCL 		Rotate through carry left</a:t>
            </a:r>
            <a:endParaRPr/>
          </a:p>
          <a:p>
            <a:pPr indent="-342900" lvl="0" marL="457200" rtl="0" algn="l">
              <a:lnSpc>
                <a:spcPct val="90000"/>
              </a:lnSpc>
              <a:spcBef>
                <a:spcPts val="1000"/>
              </a:spcBef>
              <a:spcAft>
                <a:spcPts val="0"/>
              </a:spcAft>
              <a:buSzPts val="1800"/>
              <a:buFont typeface="Noto Sans Symbols"/>
              <a:buChar char="⮚"/>
            </a:pPr>
            <a:r>
              <a:rPr b="1" lang="en-US" sz="2000">
                <a:latin typeface="Times New Roman"/>
                <a:ea typeface="Times New Roman"/>
                <a:cs typeface="Times New Roman"/>
                <a:sym typeface="Times New Roman"/>
              </a:rPr>
              <a:t>TEST		test byte/word</a:t>
            </a:r>
            <a:endParaRPr b="1" sz="2000">
              <a:latin typeface="Times New Roman"/>
              <a:ea typeface="Times New Roman"/>
              <a:cs typeface="Times New Roman"/>
              <a:sym typeface="Times New Roman"/>
            </a:endParaRPr>
          </a:p>
        </p:txBody>
      </p:sp>
      <p:sp>
        <p:nvSpPr>
          <p:cNvPr id="2482" name="Google Shape;2482;p28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483" name="Google Shape;2483;p28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484" name="Google Shape;2484;p28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pic>
        <p:nvPicPr>
          <p:cNvPr id="2485" name="Google Shape;2485;p284"/>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486" name="Google Shape;2486;p284"/>
          <p:cNvCxnSpPr/>
          <p:nvPr/>
        </p:nvCxnSpPr>
        <p:spPr>
          <a:xfrm flipH="1" rot="10800000">
            <a:off x="-10316" y="741541"/>
            <a:ext cx="12192000" cy="27709"/>
          </a:xfrm>
          <a:prstGeom prst="straightConnector1">
            <a:avLst/>
          </a:prstGeom>
          <a:noFill/>
          <a:ln cap="flat" cmpd="sng" w="9525">
            <a:solidFill>
              <a:srgbClr val="00B050"/>
            </a:solidFill>
            <a:prstDash val="solid"/>
            <a:round/>
            <a:headEnd len="sm" w="sm" type="none"/>
            <a:tailEnd len="sm" w="sm" type="none"/>
          </a:ln>
        </p:spPr>
      </p:cxnSp>
      <p:sp>
        <p:nvSpPr>
          <p:cNvPr id="2487" name="Google Shape;2487;p28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488" name="Google Shape;2488;p28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489" name="Google Shape;2489;p28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3" name="Shape 2493"/>
        <p:cNvGrpSpPr/>
        <p:nvPr/>
      </p:nvGrpSpPr>
      <p:grpSpPr>
        <a:xfrm>
          <a:off x="0" y="0"/>
          <a:ext cx="0" cy="0"/>
          <a:chOff x="0" y="0"/>
          <a:chExt cx="0" cy="0"/>
        </a:xfrm>
      </p:grpSpPr>
      <p:sp>
        <p:nvSpPr>
          <p:cNvPr id="2494" name="Google Shape;2494;p285"/>
          <p:cNvSpPr txBox="1"/>
          <p:nvPr>
            <p:ph type="title"/>
          </p:nvPr>
        </p:nvSpPr>
        <p:spPr>
          <a:xfrm>
            <a:off x="1308841" y="211516"/>
            <a:ext cx="9961418" cy="47350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6000">
                <a:solidFill>
                  <a:srgbClr val="C00000"/>
                </a:solidFill>
                <a:latin typeface="Times New Roman"/>
                <a:ea typeface="Times New Roman"/>
                <a:cs typeface="Times New Roman"/>
                <a:sym typeface="Times New Roman"/>
              </a:rPr>
              <a:t>Bit manipulation Instruction</a:t>
            </a:r>
            <a:r>
              <a:rPr lang="en-US" sz="6000">
                <a:solidFill>
                  <a:srgbClr val="C00000"/>
                </a:solidFill>
                <a:latin typeface="Times New Roman"/>
                <a:ea typeface="Times New Roman"/>
                <a:cs typeface="Times New Roman"/>
                <a:sym typeface="Times New Roman"/>
              </a:rPr>
              <a:t>s</a:t>
            </a:r>
            <a:endParaRPr/>
          </a:p>
        </p:txBody>
      </p:sp>
      <p:sp>
        <p:nvSpPr>
          <p:cNvPr id="2495" name="Google Shape;2495;p285"/>
          <p:cNvSpPr txBox="1"/>
          <p:nvPr>
            <p:ph idx="1" type="body"/>
          </p:nvPr>
        </p:nvSpPr>
        <p:spPr>
          <a:xfrm>
            <a:off x="944560" y="1003259"/>
            <a:ext cx="9836727" cy="50593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1800"/>
              <a:buNone/>
            </a:pPr>
            <a:r>
              <a:rPr lang="en-US" sz="3600">
                <a:solidFill>
                  <a:srgbClr val="FF0000"/>
                </a:solidFill>
                <a:latin typeface="Times New Roman"/>
                <a:ea typeface="Times New Roman"/>
                <a:cs typeface="Times New Roman"/>
                <a:sym typeface="Times New Roman"/>
              </a:rPr>
              <a:t>Additional Pentium instructions:</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BSF		Bit scan forward</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BSR		 Bit scan reverse</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BT		 Bit test</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BTC	 	Bit test and complement</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BTR	 	Bit test and reset</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BTS		 Bit test and set</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SHLD	shift left double precision</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SHRD	 shift right double precision</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SETcc	set byte on condition</a:t>
            </a:r>
            <a:endParaRPr sz="3200">
              <a:latin typeface="Times New Roman"/>
              <a:ea typeface="Times New Roman"/>
              <a:cs typeface="Times New Roman"/>
              <a:sym typeface="Times New Roman"/>
            </a:endParaRPr>
          </a:p>
        </p:txBody>
      </p:sp>
      <p:sp>
        <p:nvSpPr>
          <p:cNvPr id="2496" name="Google Shape;2496;p28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497" name="Google Shape;2497;p28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498" name="Google Shape;2498;p28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pic>
        <p:nvPicPr>
          <p:cNvPr id="2499" name="Google Shape;2499;p285"/>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500" name="Google Shape;2500;p285"/>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501" name="Google Shape;2501;p28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502" name="Google Shape;2502;p28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503" name="Google Shape;2503;p28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7" name="Shape 2507"/>
        <p:cNvGrpSpPr/>
        <p:nvPr/>
      </p:nvGrpSpPr>
      <p:grpSpPr>
        <a:xfrm>
          <a:off x="0" y="0"/>
          <a:ext cx="0" cy="0"/>
          <a:chOff x="0" y="0"/>
          <a:chExt cx="0" cy="0"/>
        </a:xfrm>
      </p:grpSpPr>
      <p:sp>
        <p:nvSpPr>
          <p:cNvPr id="2508" name="Google Shape;2508;p286"/>
          <p:cNvSpPr txBox="1"/>
          <p:nvPr>
            <p:ph type="title"/>
          </p:nvPr>
        </p:nvSpPr>
        <p:spPr>
          <a:xfrm>
            <a:off x="1551708" y="274638"/>
            <a:ext cx="10030691" cy="5635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br>
              <a:rPr b="1" lang="en-US" sz="5400">
                <a:solidFill>
                  <a:srgbClr val="C00000"/>
                </a:solidFill>
                <a:latin typeface="Times New Roman"/>
                <a:ea typeface="Times New Roman"/>
                <a:cs typeface="Times New Roman"/>
                <a:sym typeface="Times New Roman"/>
              </a:rPr>
            </a:br>
            <a:r>
              <a:rPr b="1" lang="en-US" sz="5400">
                <a:solidFill>
                  <a:srgbClr val="C00000"/>
                </a:solidFill>
                <a:latin typeface="Times New Roman"/>
                <a:ea typeface="Times New Roman"/>
                <a:cs typeface="Times New Roman"/>
                <a:sym typeface="Times New Roman"/>
              </a:rPr>
              <a:t>Control Transfer Instructions</a:t>
            </a:r>
            <a:br>
              <a:rPr b="1" lang="en-US" sz="5400">
                <a:solidFill>
                  <a:srgbClr val="C00000"/>
                </a:solidFill>
                <a:latin typeface="Times New Roman"/>
                <a:ea typeface="Times New Roman"/>
                <a:cs typeface="Times New Roman"/>
                <a:sym typeface="Times New Roman"/>
              </a:rPr>
            </a:br>
            <a:endParaRPr sz="5400">
              <a:solidFill>
                <a:srgbClr val="C00000"/>
              </a:solidFill>
              <a:latin typeface="Times New Roman"/>
              <a:ea typeface="Times New Roman"/>
              <a:cs typeface="Times New Roman"/>
              <a:sym typeface="Times New Roman"/>
            </a:endParaRPr>
          </a:p>
        </p:txBody>
      </p:sp>
      <p:sp>
        <p:nvSpPr>
          <p:cNvPr id="2509" name="Google Shape;2509;p286"/>
          <p:cNvSpPr txBox="1"/>
          <p:nvPr>
            <p:ph idx="1" type="body"/>
          </p:nvPr>
        </p:nvSpPr>
        <p:spPr>
          <a:xfrm>
            <a:off x="1087582" y="1055563"/>
            <a:ext cx="10266218" cy="4918364"/>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JMP		 Jump</a:t>
            </a:r>
            <a:endParaRPr/>
          </a:p>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JE/JZ		 Jump if equal/Jump if zero</a:t>
            </a:r>
            <a:endParaRPr/>
          </a:p>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JA/JNBE	 Jump if above/Jump if not below or equal</a:t>
            </a:r>
            <a:endParaRPr/>
          </a:p>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JL/JNGE 	Jump if less/Jump if not greater or equal</a:t>
            </a:r>
            <a:endParaRPr/>
          </a:p>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JC 		Jump if carry</a:t>
            </a:r>
            <a:endParaRPr/>
          </a:p>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JO 		Jump if overflow</a:t>
            </a:r>
            <a:endParaRPr/>
          </a:p>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JS		Jump if sign (negative)</a:t>
            </a:r>
            <a:endParaRPr/>
          </a:p>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RET 		Return</a:t>
            </a:r>
            <a:endParaRPr sz="2100">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IRET		 Return from interrupt</a:t>
            </a:r>
            <a:endParaRPr/>
          </a:p>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INT 		Software interrupt</a:t>
            </a:r>
            <a:endParaRPr/>
          </a:p>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INTO		 Interrupt on overflow</a:t>
            </a:r>
            <a:endParaRPr/>
          </a:p>
          <a:p>
            <a:pPr indent="-342900" lvl="0" marL="457200" rtl="0" algn="l">
              <a:lnSpc>
                <a:spcPct val="90000"/>
              </a:lnSpc>
              <a:spcBef>
                <a:spcPts val="1000"/>
              </a:spcBef>
              <a:spcAft>
                <a:spcPts val="0"/>
              </a:spcAft>
              <a:buSzPts val="1800"/>
              <a:buFont typeface="Noto Sans Symbols"/>
              <a:buChar char="⮚"/>
            </a:pPr>
            <a:r>
              <a:rPr lang="en-US" sz="2100">
                <a:latin typeface="Times New Roman"/>
                <a:ea typeface="Times New Roman"/>
                <a:cs typeface="Times New Roman"/>
                <a:sym typeface="Times New Roman"/>
              </a:rPr>
              <a:t>LOOPZ/LOOPE 	Loop with ECX and zero/Loop with ECX and equal</a:t>
            </a:r>
            <a:endParaRPr/>
          </a:p>
          <a:p>
            <a:pPr indent="-228600" lvl="0" marL="457200" rtl="0" algn="l">
              <a:lnSpc>
                <a:spcPct val="90000"/>
              </a:lnSpc>
              <a:spcBef>
                <a:spcPts val="1000"/>
              </a:spcBef>
              <a:spcAft>
                <a:spcPts val="0"/>
              </a:spcAft>
              <a:buSzPts val="1800"/>
              <a:buFont typeface="Noto Sans Symbols"/>
              <a:buNone/>
            </a:pPr>
            <a:r>
              <a:t/>
            </a:r>
            <a:endParaRPr sz="2100">
              <a:latin typeface="Times New Roman"/>
              <a:ea typeface="Times New Roman"/>
              <a:cs typeface="Times New Roman"/>
              <a:sym typeface="Times New Roman"/>
            </a:endParaRPr>
          </a:p>
          <a:p>
            <a:pPr indent="-228600" lvl="0" marL="457200" rtl="0" algn="l">
              <a:lnSpc>
                <a:spcPct val="90000"/>
              </a:lnSpc>
              <a:spcBef>
                <a:spcPts val="1000"/>
              </a:spcBef>
              <a:spcAft>
                <a:spcPts val="0"/>
              </a:spcAft>
              <a:buSzPts val="1800"/>
              <a:buFont typeface="Noto Sans Symbols"/>
              <a:buNone/>
            </a:pPr>
            <a:r>
              <a:t/>
            </a:r>
            <a:endParaRPr sz="2100">
              <a:latin typeface="Times New Roman"/>
              <a:ea typeface="Times New Roman"/>
              <a:cs typeface="Times New Roman"/>
              <a:sym typeface="Times New Roman"/>
            </a:endParaRPr>
          </a:p>
        </p:txBody>
      </p:sp>
      <p:sp>
        <p:nvSpPr>
          <p:cNvPr id="2510" name="Google Shape;2510;p28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511" name="Google Shape;2511;p28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512" name="Google Shape;2512;p28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pic>
        <p:nvPicPr>
          <p:cNvPr id="2513" name="Google Shape;2513;p286"/>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514" name="Google Shape;2514;p286"/>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515" name="Google Shape;2515;p28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516" name="Google Shape;2516;p28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517" name="Google Shape;2517;p28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1" name="Shape 2521"/>
        <p:cNvGrpSpPr/>
        <p:nvPr/>
      </p:nvGrpSpPr>
      <p:grpSpPr>
        <a:xfrm>
          <a:off x="0" y="0"/>
          <a:ext cx="0" cy="0"/>
          <a:chOff x="0" y="0"/>
          <a:chExt cx="0" cy="0"/>
        </a:xfrm>
      </p:grpSpPr>
      <p:sp>
        <p:nvSpPr>
          <p:cNvPr id="2522" name="Google Shape;2522;p287"/>
          <p:cNvSpPr txBox="1"/>
          <p:nvPr>
            <p:ph type="title"/>
          </p:nvPr>
        </p:nvSpPr>
        <p:spPr>
          <a:xfrm>
            <a:off x="1640102" y="-194942"/>
            <a:ext cx="9767455" cy="833726"/>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5454"/>
              <a:buNone/>
            </a:pPr>
            <a:br>
              <a:rPr b="1" lang="en-US">
                <a:solidFill>
                  <a:srgbClr val="C00000"/>
                </a:solidFill>
                <a:latin typeface="Times New Roman"/>
                <a:ea typeface="Times New Roman"/>
                <a:cs typeface="Times New Roman"/>
                <a:sym typeface="Times New Roman"/>
              </a:rPr>
            </a:br>
            <a:br>
              <a:rPr b="1" lang="en-US">
                <a:solidFill>
                  <a:srgbClr val="C00000"/>
                </a:solidFill>
                <a:latin typeface="Times New Roman"/>
                <a:ea typeface="Times New Roman"/>
                <a:cs typeface="Times New Roman"/>
                <a:sym typeface="Times New Roman"/>
              </a:rPr>
            </a:br>
            <a:r>
              <a:rPr b="1" lang="en-US">
                <a:solidFill>
                  <a:srgbClr val="C00000"/>
                </a:solidFill>
                <a:latin typeface="Times New Roman"/>
                <a:ea typeface="Times New Roman"/>
                <a:cs typeface="Times New Roman"/>
                <a:sym typeface="Times New Roman"/>
              </a:rPr>
              <a:t>String Instructions</a:t>
            </a:r>
            <a:br>
              <a:rPr b="1" lang="en-US">
                <a:solidFill>
                  <a:srgbClr val="C00000"/>
                </a:solidFill>
                <a:latin typeface="Times New Roman"/>
                <a:ea typeface="Times New Roman"/>
                <a:cs typeface="Times New Roman"/>
                <a:sym typeface="Times New Roman"/>
              </a:rPr>
            </a:br>
            <a:endParaRPr>
              <a:solidFill>
                <a:srgbClr val="C00000"/>
              </a:solidFill>
              <a:latin typeface="Times New Roman"/>
              <a:ea typeface="Times New Roman"/>
              <a:cs typeface="Times New Roman"/>
              <a:sym typeface="Times New Roman"/>
            </a:endParaRPr>
          </a:p>
        </p:txBody>
      </p:sp>
      <p:sp>
        <p:nvSpPr>
          <p:cNvPr id="2523" name="Google Shape;2523;p287"/>
          <p:cNvSpPr txBox="1"/>
          <p:nvPr>
            <p:ph idx="1" type="body"/>
          </p:nvPr>
        </p:nvSpPr>
        <p:spPr>
          <a:xfrm>
            <a:off x="838200" y="987765"/>
            <a:ext cx="11353800" cy="4655127"/>
          </a:xfrm>
          <a:prstGeom prst="rect">
            <a:avLst/>
          </a:prstGeom>
          <a:noFill/>
          <a:ln>
            <a:noFill/>
          </a:ln>
        </p:spPr>
        <p:txBody>
          <a:bodyPr anchorCtr="0" anchor="t" bIns="45700" lIns="91425" spcFirstLastPara="1" rIns="91425" wrap="square" tIns="45700">
            <a:noAutofit/>
          </a:bodyPr>
          <a:lstStyle/>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MOVS/MOVSB		 Move string/Move byte string</a:t>
            </a:r>
            <a:endParaRPr sz="3200">
              <a:latin typeface="Times New Roman"/>
              <a:ea typeface="Times New Roman"/>
              <a:cs typeface="Times New Roman"/>
              <a:sym typeface="Times New Roman"/>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CMPS/CMPSB 		Compare string</a:t>
            </a:r>
            <a:endParaRPr sz="3200">
              <a:latin typeface="Times New Roman"/>
              <a:ea typeface="Times New Roman"/>
              <a:cs typeface="Times New Roman"/>
              <a:sym typeface="Times New Roman"/>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SCAS/SCASB 		Scan string/Scan byte string</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LODS/LODSB 		Load string/Load byte string</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STOS/STOSB 		Store string/Store byte string</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REP 			Repeat while ECX not zero</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REPE/REPZ	 Repeat while equal/Repeat while zero</a:t>
            </a:r>
            <a:endParaRPr/>
          </a:p>
          <a:p>
            <a:pPr indent="-342900" lvl="1" marL="914400" rtl="0" algn="l">
              <a:lnSpc>
                <a:spcPct val="90000"/>
              </a:lnSpc>
              <a:spcBef>
                <a:spcPts val="500"/>
              </a:spcBef>
              <a:spcAft>
                <a:spcPts val="0"/>
              </a:spcAft>
              <a:buSzPts val="1800"/>
              <a:buFont typeface="Noto Sans Symbols"/>
              <a:buChar char="⮚"/>
            </a:pPr>
            <a:r>
              <a:rPr lang="en-US" sz="3200">
                <a:latin typeface="Times New Roman"/>
                <a:ea typeface="Times New Roman"/>
                <a:cs typeface="Times New Roman"/>
                <a:sym typeface="Times New Roman"/>
              </a:rPr>
              <a:t>REPNE/REPNZ 	  </a:t>
            </a:r>
            <a:r>
              <a:rPr lang="en-US" sz="2800">
                <a:latin typeface="Times New Roman"/>
                <a:ea typeface="Times New Roman"/>
                <a:cs typeface="Times New Roman"/>
                <a:sym typeface="Times New Roman"/>
              </a:rPr>
              <a:t>Repeat while not equal/Repeat while not zero</a:t>
            </a:r>
            <a:endParaRPr sz="2800">
              <a:latin typeface="Times New Roman"/>
              <a:ea typeface="Times New Roman"/>
              <a:cs typeface="Times New Roman"/>
              <a:sym typeface="Times New Roman"/>
            </a:endParaRPr>
          </a:p>
        </p:txBody>
      </p:sp>
      <p:sp>
        <p:nvSpPr>
          <p:cNvPr id="2524" name="Google Shape;2524;p28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525" name="Google Shape;2525;p28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526" name="Google Shape;2526;p28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pic>
        <p:nvPicPr>
          <p:cNvPr id="2527" name="Google Shape;2527;p287"/>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528" name="Google Shape;2528;p287"/>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529" name="Google Shape;2529;p28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530" name="Google Shape;2530;p28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531" name="Google Shape;2531;p28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5" name="Shape 2535"/>
        <p:cNvGrpSpPr/>
        <p:nvPr/>
      </p:nvGrpSpPr>
      <p:grpSpPr>
        <a:xfrm>
          <a:off x="0" y="0"/>
          <a:ext cx="0" cy="0"/>
          <a:chOff x="0" y="0"/>
          <a:chExt cx="0" cy="0"/>
        </a:xfrm>
      </p:grpSpPr>
      <p:sp>
        <p:nvSpPr>
          <p:cNvPr id="2536" name="Google Shape;2536;p288"/>
          <p:cNvSpPr txBox="1"/>
          <p:nvPr>
            <p:ph type="title"/>
          </p:nvPr>
        </p:nvSpPr>
        <p:spPr>
          <a:xfrm>
            <a:off x="1842655" y="274638"/>
            <a:ext cx="9739744" cy="5635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br>
              <a:rPr b="1" lang="en-US" sz="6000">
                <a:solidFill>
                  <a:srgbClr val="C00000"/>
                </a:solidFill>
                <a:latin typeface="Times New Roman"/>
                <a:ea typeface="Times New Roman"/>
                <a:cs typeface="Times New Roman"/>
                <a:sym typeface="Times New Roman"/>
              </a:rPr>
            </a:br>
            <a:r>
              <a:rPr b="1" lang="en-US" sz="6000">
                <a:solidFill>
                  <a:srgbClr val="C00000"/>
                </a:solidFill>
                <a:latin typeface="Times New Roman"/>
                <a:ea typeface="Times New Roman"/>
                <a:cs typeface="Times New Roman"/>
                <a:sym typeface="Times New Roman"/>
              </a:rPr>
              <a:t>Flag Control Instructions</a:t>
            </a:r>
            <a:br>
              <a:rPr b="1" lang="en-US" sz="6000">
                <a:solidFill>
                  <a:srgbClr val="C00000"/>
                </a:solidFill>
                <a:latin typeface="Times New Roman"/>
                <a:ea typeface="Times New Roman"/>
                <a:cs typeface="Times New Roman"/>
                <a:sym typeface="Times New Roman"/>
              </a:rPr>
            </a:br>
            <a:endParaRPr sz="6000">
              <a:solidFill>
                <a:srgbClr val="C00000"/>
              </a:solidFill>
              <a:latin typeface="Times New Roman"/>
              <a:ea typeface="Times New Roman"/>
              <a:cs typeface="Times New Roman"/>
              <a:sym typeface="Times New Roman"/>
            </a:endParaRPr>
          </a:p>
        </p:txBody>
      </p:sp>
      <p:sp>
        <p:nvSpPr>
          <p:cNvPr id="2537" name="Google Shape;2537;p288"/>
          <p:cNvSpPr txBox="1"/>
          <p:nvPr>
            <p:ph idx="1" type="body"/>
          </p:nvPr>
        </p:nvSpPr>
        <p:spPr>
          <a:xfrm>
            <a:off x="1129145" y="1140546"/>
            <a:ext cx="9933709" cy="5031655"/>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SzPts val="1800"/>
              <a:buFont typeface="Noto Sans Symbols"/>
              <a:buChar char="⮚"/>
            </a:pPr>
            <a:r>
              <a:rPr lang="en-US" sz="3200">
                <a:latin typeface="Times New Roman"/>
                <a:ea typeface="Times New Roman"/>
                <a:cs typeface="Times New Roman"/>
                <a:sym typeface="Times New Roman"/>
              </a:rPr>
              <a:t>STC 	Set carry flag</a:t>
            </a:r>
            <a:endParaRPr/>
          </a:p>
          <a:p>
            <a:pPr indent="-342900" lvl="0" marL="457200" rtl="0" algn="l">
              <a:lnSpc>
                <a:spcPct val="90000"/>
              </a:lnSpc>
              <a:spcBef>
                <a:spcPts val="1000"/>
              </a:spcBef>
              <a:spcAft>
                <a:spcPts val="0"/>
              </a:spcAft>
              <a:buSzPts val="1800"/>
              <a:buFont typeface="Noto Sans Symbols"/>
              <a:buChar char="⮚"/>
            </a:pPr>
            <a:r>
              <a:rPr lang="en-US" sz="3200">
                <a:latin typeface="Times New Roman"/>
                <a:ea typeface="Times New Roman"/>
                <a:cs typeface="Times New Roman"/>
                <a:sym typeface="Times New Roman"/>
              </a:rPr>
              <a:t>CLC 	Clear the carry flag</a:t>
            </a:r>
            <a:endParaRPr/>
          </a:p>
          <a:p>
            <a:pPr indent="-342900" lvl="0" marL="457200" rtl="0" algn="l">
              <a:lnSpc>
                <a:spcPct val="90000"/>
              </a:lnSpc>
              <a:spcBef>
                <a:spcPts val="1000"/>
              </a:spcBef>
              <a:spcAft>
                <a:spcPts val="0"/>
              </a:spcAft>
              <a:buSzPts val="1800"/>
              <a:buFont typeface="Noto Sans Symbols"/>
              <a:buChar char="⮚"/>
            </a:pPr>
            <a:r>
              <a:rPr lang="en-US" sz="3200">
                <a:latin typeface="Times New Roman"/>
                <a:ea typeface="Times New Roman"/>
                <a:cs typeface="Times New Roman"/>
                <a:sym typeface="Times New Roman"/>
              </a:rPr>
              <a:t>CMC 	Complement the carry flag</a:t>
            </a:r>
            <a:endParaRPr/>
          </a:p>
          <a:p>
            <a:pPr indent="-342900" lvl="0" marL="457200" rtl="0" algn="l">
              <a:lnSpc>
                <a:spcPct val="90000"/>
              </a:lnSpc>
              <a:spcBef>
                <a:spcPts val="1000"/>
              </a:spcBef>
              <a:spcAft>
                <a:spcPts val="0"/>
              </a:spcAft>
              <a:buSzPts val="1800"/>
              <a:buFont typeface="Noto Sans Symbols"/>
              <a:buChar char="⮚"/>
            </a:pPr>
            <a:r>
              <a:rPr lang="en-US" sz="3200">
                <a:latin typeface="Times New Roman"/>
                <a:ea typeface="Times New Roman"/>
                <a:cs typeface="Times New Roman"/>
                <a:sym typeface="Times New Roman"/>
              </a:rPr>
              <a:t>CLD 	Clear the direction flag</a:t>
            </a:r>
            <a:endParaRPr/>
          </a:p>
          <a:p>
            <a:pPr indent="-342900" lvl="0" marL="457200" rtl="0" algn="l">
              <a:lnSpc>
                <a:spcPct val="90000"/>
              </a:lnSpc>
              <a:spcBef>
                <a:spcPts val="1000"/>
              </a:spcBef>
              <a:spcAft>
                <a:spcPts val="0"/>
              </a:spcAft>
              <a:buSzPts val="1800"/>
              <a:buFont typeface="Noto Sans Symbols"/>
              <a:buChar char="⮚"/>
            </a:pPr>
            <a:r>
              <a:rPr lang="en-US" sz="3200">
                <a:latin typeface="Times New Roman"/>
                <a:ea typeface="Times New Roman"/>
                <a:cs typeface="Times New Roman"/>
                <a:sym typeface="Times New Roman"/>
              </a:rPr>
              <a:t>STD 	Set direction flag</a:t>
            </a:r>
            <a:endParaRPr/>
          </a:p>
          <a:p>
            <a:pPr indent="-342900" lvl="0" marL="457200" rtl="0" algn="l">
              <a:lnSpc>
                <a:spcPct val="90000"/>
              </a:lnSpc>
              <a:spcBef>
                <a:spcPts val="1000"/>
              </a:spcBef>
              <a:spcAft>
                <a:spcPts val="0"/>
              </a:spcAft>
              <a:buSzPts val="1800"/>
              <a:buFont typeface="Noto Sans Symbols"/>
              <a:buChar char="⮚"/>
            </a:pPr>
            <a:r>
              <a:rPr lang="en-US" sz="3200">
                <a:latin typeface="Times New Roman"/>
                <a:ea typeface="Times New Roman"/>
                <a:cs typeface="Times New Roman"/>
                <a:sym typeface="Times New Roman"/>
              </a:rPr>
              <a:t>LAHF	Load flags into AH register</a:t>
            </a:r>
            <a:endParaRPr/>
          </a:p>
          <a:p>
            <a:pPr indent="-342900" lvl="0" marL="457200" rtl="0" algn="l">
              <a:lnSpc>
                <a:spcPct val="90000"/>
              </a:lnSpc>
              <a:spcBef>
                <a:spcPts val="1000"/>
              </a:spcBef>
              <a:spcAft>
                <a:spcPts val="0"/>
              </a:spcAft>
              <a:buSzPts val="1800"/>
              <a:buFont typeface="Noto Sans Symbols"/>
              <a:buChar char="⮚"/>
            </a:pPr>
            <a:r>
              <a:rPr lang="en-US" sz="3200">
                <a:latin typeface="Times New Roman"/>
                <a:ea typeface="Times New Roman"/>
                <a:cs typeface="Times New Roman"/>
                <a:sym typeface="Times New Roman"/>
              </a:rPr>
              <a:t>SAHF 	Store AH register into flags</a:t>
            </a:r>
            <a:endParaRPr/>
          </a:p>
          <a:p>
            <a:pPr indent="-342900" lvl="0" marL="457200" rtl="0" algn="l">
              <a:lnSpc>
                <a:spcPct val="90000"/>
              </a:lnSpc>
              <a:spcBef>
                <a:spcPts val="1000"/>
              </a:spcBef>
              <a:spcAft>
                <a:spcPts val="0"/>
              </a:spcAft>
              <a:buSzPts val="1800"/>
              <a:buFont typeface="Noto Sans Symbols"/>
              <a:buChar char="⮚"/>
            </a:pPr>
            <a:r>
              <a:rPr lang="en-US" sz="3200">
                <a:latin typeface="Times New Roman"/>
                <a:ea typeface="Times New Roman"/>
                <a:cs typeface="Times New Roman"/>
                <a:sym typeface="Times New Roman"/>
              </a:rPr>
              <a:t>STI 	Set interrupt flag</a:t>
            </a:r>
            <a:endParaRPr/>
          </a:p>
          <a:p>
            <a:pPr indent="-342900" lvl="0" marL="457200" rtl="0" algn="l">
              <a:lnSpc>
                <a:spcPct val="90000"/>
              </a:lnSpc>
              <a:spcBef>
                <a:spcPts val="1000"/>
              </a:spcBef>
              <a:spcAft>
                <a:spcPts val="0"/>
              </a:spcAft>
              <a:buSzPts val="1800"/>
              <a:buFont typeface="Noto Sans Symbols"/>
              <a:buChar char="⮚"/>
            </a:pPr>
            <a:r>
              <a:rPr lang="en-US" sz="3200">
                <a:latin typeface="Times New Roman"/>
                <a:ea typeface="Times New Roman"/>
                <a:cs typeface="Times New Roman"/>
                <a:sym typeface="Times New Roman"/>
              </a:rPr>
              <a:t>CLI 	Clear the interrupt flag</a:t>
            </a:r>
            <a:endParaRPr sz="3200">
              <a:latin typeface="Times New Roman"/>
              <a:ea typeface="Times New Roman"/>
              <a:cs typeface="Times New Roman"/>
              <a:sym typeface="Times New Roman"/>
            </a:endParaRPr>
          </a:p>
        </p:txBody>
      </p:sp>
      <p:sp>
        <p:nvSpPr>
          <p:cNvPr id="2538" name="Google Shape;2538;p28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539" name="Google Shape;2539;p28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540" name="Google Shape;2540;p28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pic>
        <p:nvPicPr>
          <p:cNvPr id="2541" name="Google Shape;2541;p288"/>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542" name="Google Shape;2542;p288"/>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543" name="Google Shape;2543;p28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544" name="Google Shape;2544;p28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545" name="Google Shape;2545;p28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15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312" name="Google Shape;312;p154"/>
          <p:cNvSpPr txBox="1"/>
          <p:nvPr>
            <p:ph idx="11" type="ftr"/>
          </p:nvPr>
        </p:nvSpPr>
        <p:spPr>
          <a:xfrm>
            <a:off x="2968051" y="6356350"/>
            <a:ext cx="6115987"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313" name="Google Shape;313;p15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314" name="Google Shape;314;p154"/>
          <p:cNvPicPr preferRelativeResize="0"/>
          <p:nvPr/>
        </p:nvPicPr>
        <p:blipFill rotWithShape="1">
          <a:blip r:embed="rId3">
            <a:alphaModFix/>
          </a:blip>
          <a:srcRect b="0" l="0" r="0" t="0"/>
          <a:stretch/>
        </p:blipFill>
        <p:spPr>
          <a:xfrm>
            <a:off x="50223" y="81338"/>
            <a:ext cx="787977" cy="749936"/>
          </a:xfrm>
          <a:prstGeom prst="rect">
            <a:avLst/>
          </a:prstGeom>
          <a:noFill/>
          <a:ln>
            <a:noFill/>
          </a:ln>
        </p:spPr>
      </p:pic>
      <p:cxnSp>
        <p:nvCxnSpPr>
          <p:cNvPr id="315" name="Google Shape;315;p154"/>
          <p:cNvCxnSpPr/>
          <p:nvPr/>
        </p:nvCxnSpPr>
        <p:spPr>
          <a:xfrm flipH="1" rot="10800000">
            <a:off x="0" y="1162786"/>
            <a:ext cx="12192000" cy="27709"/>
          </a:xfrm>
          <a:prstGeom prst="straightConnector1">
            <a:avLst/>
          </a:prstGeom>
          <a:noFill/>
          <a:ln cap="flat" cmpd="sng" w="9525">
            <a:solidFill>
              <a:srgbClr val="00B050"/>
            </a:solidFill>
            <a:prstDash val="solid"/>
            <a:round/>
            <a:headEnd len="sm" w="sm" type="none"/>
            <a:tailEnd len="sm" w="sm" type="none"/>
          </a:ln>
        </p:spPr>
      </p:cxnSp>
      <p:sp>
        <p:nvSpPr>
          <p:cNvPr id="316" name="Google Shape;316;p15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317" name="Google Shape;317;p15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318" name="Google Shape;318;p154"/>
          <p:cNvCxnSpPr/>
          <p:nvPr/>
        </p:nvCxnSpPr>
        <p:spPr>
          <a:xfrm>
            <a:off x="0" y="6356350"/>
            <a:ext cx="12192000" cy="0"/>
          </a:xfrm>
          <a:prstGeom prst="straightConnector1">
            <a:avLst/>
          </a:prstGeom>
          <a:noFill/>
          <a:ln cap="flat" cmpd="sng" w="15875">
            <a:solidFill>
              <a:srgbClr val="00B050"/>
            </a:solidFill>
            <a:prstDash val="solid"/>
            <a:round/>
            <a:headEnd len="sm" w="sm" type="none"/>
            <a:tailEnd len="sm" w="sm" type="none"/>
          </a:ln>
        </p:spPr>
      </p:cxnSp>
      <p:pic>
        <p:nvPicPr>
          <p:cNvPr id="319" name="Google Shape;319;p154"/>
          <p:cNvPicPr preferRelativeResize="0"/>
          <p:nvPr/>
        </p:nvPicPr>
        <p:blipFill rotWithShape="1">
          <a:blip r:embed="rId4">
            <a:alphaModFix/>
          </a:blip>
          <a:srcRect b="0" l="0" r="0" t="0"/>
          <a:stretch/>
        </p:blipFill>
        <p:spPr>
          <a:xfrm>
            <a:off x="2585221" y="273130"/>
            <a:ext cx="5819775" cy="723900"/>
          </a:xfrm>
          <a:prstGeom prst="rect">
            <a:avLst/>
          </a:prstGeom>
          <a:noFill/>
          <a:ln>
            <a:noFill/>
          </a:ln>
        </p:spPr>
      </p:pic>
      <p:pic>
        <p:nvPicPr>
          <p:cNvPr id="320" name="Google Shape;320;p154"/>
          <p:cNvPicPr preferRelativeResize="0"/>
          <p:nvPr/>
        </p:nvPicPr>
        <p:blipFill rotWithShape="1">
          <a:blip r:embed="rId5">
            <a:alphaModFix/>
          </a:blip>
          <a:srcRect b="0" l="0" r="0" t="0"/>
          <a:stretch/>
        </p:blipFill>
        <p:spPr>
          <a:xfrm>
            <a:off x="944559" y="1356251"/>
            <a:ext cx="11073269" cy="2392789"/>
          </a:xfrm>
          <a:prstGeom prst="rect">
            <a:avLst/>
          </a:prstGeom>
          <a:noFill/>
          <a:ln>
            <a:noFill/>
          </a:ln>
        </p:spPr>
      </p:pic>
      <p:pic>
        <p:nvPicPr>
          <p:cNvPr id="321" name="Google Shape;321;p154"/>
          <p:cNvPicPr preferRelativeResize="0"/>
          <p:nvPr/>
        </p:nvPicPr>
        <p:blipFill rotWithShape="1">
          <a:blip r:embed="rId6">
            <a:alphaModFix/>
          </a:blip>
          <a:srcRect b="0" l="0" r="0" t="0"/>
          <a:stretch/>
        </p:blipFill>
        <p:spPr>
          <a:xfrm>
            <a:off x="944560" y="3797805"/>
            <a:ext cx="11073268" cy="236508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500"/>
                                        <p:tgtEl>
                                          <p:spTgt spid="3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9" name="Shape 2549"/>
        <p:cNvGrpSpPr/>
        <p:nvPr/>
      </p:nvGrpSpPr>
      <p:grpSpPr>
        <a:xfrm>
          <a:off x="0" y="0"/>
          <a:ext cx="0" cy="0"/>
          <a:chOff x="0" y="0"/>
          <a:chExt cx="0" cy="0"/>
        </a:xfrm>
      </p:grpSpPr>
      <p:sp>
        <p:nvSpPr>
          <p:cNvPr id="2550" name="Google Shape;2550;p289"/>
          <p:cNvSpPr txBox="1"/>
          <p:nvPr>
            <p:ph idx="1" type="body"/>
          </p:nvPr>
        </p:nvSpPr>
        <p:spPr>
          <a:xfrm>
            <a:off x="838200" y="150201"/>
            <a:ext cx="10972800" cy="4983163"/>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90000"/>
              </a:lnSpc>
              <a:spcBef>
                <a:spcPts val="1000"/>
              </a:spcBef>
              <a:spcAft>
                <a:spcPts val="0"/>
              </a:spcAft>
              <a:buSzPts val="1800"/>
              <a:buNone/>
            </a:pPr>
            <a:r>
              <a:rPr b="1" lang="en-US" sz="4000">
                <a:solidFill>
                  <a:srgbClr val="FF0000"/>
                </a:solidFill>
                <a:latin typeface="Times New Roman"/>
                <a:ea typeface="Times New Roman"/>
                <a:cs typeface="Times New Roman"/>
                <a:sym typeface="Times New Roman"/>
              </a:rPr>
              <a:t>	</a:t>
            </a:r>
            <a:r>
              <a:rPr b="1" lang="en-US" sz="4800">
                <a:solidFill>
                  <a:srgbClr val="C00000"/>
                </a:solidFill>
                <a:latin typeface="Times New Roman"/>
                <a:ea typeface="Times New Roman"/>
                <a:cs typeface="Times New Roman"/>
                <a:sym typeface="Times New Roman"/>
              </a:rPr>
              <a:t>Additional Pentium instructions:</a:t>
            </a:r>
            <a:endParaRPr/>
          </a:p>
          <a:p>
            <a:pPr indent="-228600" lvl="0" marL="457200" rtl="0" algn="l">
              <a:lnSpc>
                <a:spcPct val="90000"/>
              </a:lnSpc>
              <a:spcBef>
                <a:spcPts val="1000"/>
              </a:spcBef>
              <a:spcAft>
                <a:spcPts val="0"/>
              </a:spcAft>
              <a:buClr>
                <a:schemeClr val="dk1"/>
              </a:buClr>
              <a:buSzPts val="1800"/>
              <a:buNone/>
            </a:pPr>
            <a:r>
              <a:t/>
            </a:r>
            <a:endParaRPr>
              <a:solidFill>
                <a:srgbClr val="FF0000"/>
              </a:solidFill>
              <a:latin typeface="Times New Roman"/>
              <a:ea typeface="Times New Roman"/>
              <a:cs typeface="Times New Roman"/>
              <a:sym typeface="Times New Roman"/>
            </a:endParaRPr>
          </a:p>
          <a:p>
            <a:pPr indent="-342900" lvl="1" marL="914400" rtl="0" algn="l">
              <a:lnSpc>
                <a:spcPct val="90000"/>
              </a:lnSpc>
              <a:spcBef>
                <a:spcPts val="500"/>
              </a:spcBef>
              <a:spcAft>
                <a:spcPts val="0"/>
              </a:spcAft>
              <a:buSzPts val="1800"/>
              <a:buFont typeface="Noto Sans Symbols"/>
              <a:buChar char="⮚"/>
            </a:pPr>
            <a:r>
              <a:rPr lang="en-US" sz="4000">
                <a:latin typeface="Times New Roman"/>
                <a:ea typeface="Times New Roman"/>
                <a:cs typeface="Times New Roman"/>
                <a:sym typeface="Times New Roman"/>
              </a:rPr>
              <a:t>BOUND 	Detect value out of range</a:t>
            </a:r>
            <a:endParaRPr/>
          </a:p>
          <a:p>
            <a:pPr indent="-342900" lvl="1" marL="914400" rtl="0" algn="l">
              <a:lnSpc>
                <a:spcPct val="90000"/>
              </a:lnSpc>
              <a:spcBef>
                <a:spcPts val="500"/>
              </a:spcBef>
              <a:spcAft>
                <a:spcPts val="0"/>
              </a:spcAft>
              <a:buSzPts val="1800"/>
              <a:buFont typeface="Noto Sans Symbols"/>
              <a:buChar char="⮚"/>
            </a:pPr>
            <a:r>
              <a:rPr lang="en-US" sz="4000">
                <a:latin typeface="Times New Roman"/>
                <a:ea typeface="Times New Roman"/>
                <a:cs typeface="Times New Roman"/>
                <a:sym typeface="Times New Roman"/>
              </a:rPr>
              <a:t>ENTER 		High-level procedure entry</a:t>
            </a:r>
            <a:endParaRPr/>
          </a:p>
          <a:p>
            <a:pPr indent="-342900" lvl="1" marL="914400" rtl="0" algn="l">
              <a:lnSpc>
                <a:spcPct val="90000"/>
              </a:lnSpc>
              <a:spcBef>
                <a:spcPts val="500"/>
              </a:spcBef>
              <a:spcAft>
                <a:spcPts val="0"/>
              </a:spcAft>
              <a:buSzPts val="1800"/>
              <a:buFont typeface="Noto Sans Symbols"/>
              <a:buChar char="⮚"/>
            </a:pPr>
            <a:r>
              <a:rPr lang="en-US" sz="4000">
                <a:latin typeface="Times New Roman"/>
                <a:ea typeface="Times New Roman"/>
                <a:cs typeface="Times New Roman"/>
                <a:sym typeface="Times New Roman"/>
              </a:rPr>
              <a:t>LEAVE		 High-level procedure exit</a:t>
            </a:r>
            <a:endParaRPr/>
          </a:p>
          <a:p>
            <a:pPr indent="-228600" lvl="0" marL="457200" rtl="0" algn="l">
              <a:lnSpc>
                <a:spcPct val="90000"/>
              </a:lnSpc>
              <a:spcBef>
                <a:spcPts val="1000"/>
              </a:spcBef>
              <a:spcAft>
                <a:spcPts val="0"/>
              </a:spcAft>
              <a:buSzPts val="1800"/>
              <a:buFont typeface="Noto Sans Symbols"/>
              <a:buNone/>
            </a:pPr>
            <a:r>
              <a:t/>
            </a:r>
            <a:endParaRPr sz="4400">
              <a:solidFill>
                <a:srgbClr val="FF0000"/>
              </a:solidFill>
              <a:latin typeface="Times New Roman"/>
              <a:ea typeface="Times New Roman"/>
              <a:cs typeface="Times New Roman"/>
              <a:sym typeface="Times New Roman"/>
            </a:endParaRPr>
          </a:p>
          <a:p>
            <a:pPr indent="-342900" lvl="1" marL="914400" rtl="0" algn="l">
              <a:lnSpc>
                <a:spcPct val="90000"/>
              </a:lnSpc>
              <a:spcBef>
                <a:spcPts val="500"/>
              </a:spcBef>
              <a:spcAft>
                <a:spcPts val="0"/>
              </a:spcAft>
              <a:buSzPts val="1800"/>
              <a:buFont typeface="Noto Sans Symbols"/>
              <a:buChar char="⮚"/>
            </a:pPr>
            <a:r>
              <a:rPr lang="en-US" sz="4000">
                <a:latin typeface="Times New Roman"/>
                <a:ea typeface="Times New Roman"/>
                <a:cs typeface="Times New Roman"/>
                <a:sym typeface="Times New Roman"/>
              </a:rPr>
              <a:t>IRETD		interrupt return</a:t>
            </a:r>
            <a:endParaRPr/>
          </a:p>
          <a:p>
            <a:pPr indent="-342900" lvl="1" marL="914400" rtl="0" algn="l">
              <a:lnSpc>
                <a:spcPct val="90000"/>
              </a:lnSpc>
              <a:spcBef>
                <a:spcPts val="500"/>
              </a:spcBef>
              <a:spcAft>
                <a:spcPts val="0"/>
              </a:spcAft>
              <a:buSzPts val="1800"/>
              <a:buFont typeface="Noto Sans Symbols"/>
              <a:buChar char="⮚"/>
            </a:pPr>
            <a:r>
              <a:rPr lang="en-US" sz="4000">
                <a:latin typeface="Times New Roman"/>
                <a:ea typeface="Times New Roman"/>
                <a:cs typeface="Times New Roman"/>
                <a:sym typeface="Times New Roman"/>
              </a:rPr>
              <a:t>JECXZ		jump if ECX is zero</a:t>
            </a:r>
            <a:endParaRPr>
              <a:latin typeface="Times New Roman"/>
              <a:ea typeface="Times New Roman"/>
              <a:cs typeface="Times New Roman"/>
              <a:sym typeface="Times New Roman"/>
            </a:endParaRPr>
          </a:p>
        </p:txBody>
      </p:sp>
      <p:sp>
        <p:nvSpPr>
          <p:cNvPr id="2551" name="Google Shape;2551;p28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552" name="Google Shape;2552;p28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553" name="Google Shape;2553;p28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pic>
        <p:nvPicPr>
          <p:cNvPr id="2554" name="Google Shape;2554;p289"/>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555" name="Google Shape;2555;p289"/>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556" name="Google Shape;2556;p28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557" name="Google Shape;2557;p289"/>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558" name="Google Shape;2558;p28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2" name="Shape 2562"/>
        <p:cNvGrpSpPr/>
        <p:nvPr/>
      </p:nvGrpSpPr>
      <p:grpSpPr>
        <a:xfrm>
          <a:off x="0" y="0"/>
          <a:ext cx="0" cy="0"/>
          <a:chOff x="0" y="0"/>
          <a:chExt cx="0" cy="0"/>
        </a:xfrm>
      </p:grpSpPr>
      <p:sp>
        <p:nvSpPr>
          <p:cNvPr id="2563" name="Google Shape;2563;p290"/>
          <p:cNvSpPr txBox="1"/>
          <p:nvPr>
            <p:ph type="title"/>
          </p:nvPr>
        </p:nvSpPr>
        <p:spPr>
          <a:xfrm>
            <a:off x="1343891" y="-52251"/>
            <a:ext cx="10252364" cy="3463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br>
              <a:rPr lang="en-US" sz="5400">
                <a:solidFill>
                  <a:srgbClr val="C00000"/>
                </a:solidFill>
                <a:latin typeface="Times New Roman"/>
                <a:ea typeface="Times New Roman"/>
                <a:cs typeface="Times New Roman"/>
                <a:sym typeface="Times New Roman"/>
              </a:rPr>
            </a:br>
            <a:br>
              <a:rPr lang="en-US" sz="5400">
                <a:solidFill>
                  <a:srgbClr val="C00000"/>
                </a:solidFill>
                <a:latin typeface="Times New Roman"/>
                <a:ea typeface="Times New Roman"/>
                <a:cs typeface="Times New Roman"/>
                <a:sym typeface="Times New Roman"/>
              </a:rPr>
            </a:br>
            <a:br>
              <a:rPr lang="en-US" sz="5400">
                <a:solidFill>
                  <a:srgbClr val="C00000"/>
                </a:solidFill>
                <a:latin typeface="Times New Roman"/>
                <a:ea typeface="Times New Roman"/>
                <a:cs typeface="Times New Roman"/>
                <a:sym typeface="Times New Roman"/>
              </a:rPr>
            </a:br>
            <a:br>
              <a:rPr lang="en-US" sz="5400">
                <a:solidFill>
                  <a:srgbClr val="C00000"/>
                </a:solidFill>
                <a:latin typeface="Times New Roman"/>
                <a:ea typeface="Times New Roman"/>
                <a:cs typeface="Times New Roman"/>
                <a:sym typeface="Times New Roman"/>
              </a:rPr>
            </a:br>
            <a:r>
              <a:rPr b="1" lang="en-US" sz="5400">
                <a:solidFill>
                  <a:srgbClr val="C00000"/>
                </a:solidFill>
                <a:latin typeface="Times New Roman"/>
                <a:ea typeface="Times New Roman"/>
                <a:cs typeface="Times New Roman"/>
                <a:sym typeface="Times New Roman"/>
              </a:rPr>
              <a:t>Protected Mode Instructions</a:t>
            </a:r>
            <a:br>
              <a:rPr b="1" lang="en-US" sz="5400">
                <a:solidFill>
                  <a:srgbClr val="C00000"/>
                </a:solidFill>
                <a:latin typeface="Times New Roman"/>
                <a:ea typeface="Times New Roman"/>
                <a:cs typeface="Times New Roman"/>
                <a:sym typeface="Times New Roman"/>
              </a:rPr>
            </a:br>
            <a:br>
              <a:rPr b="1" lang="en-US" sz="5400">
                <a:solidFill>
                  <a:srgbClr val="C00000"/>
                </a:solidFill>
                <a:latin typeface="Times New Roman"/>
                <a:ea typeface="Times New Roman"/>
                <a:cs typeface="Times New Roman"/>
                <a:sym typeface="Times New Roman"/>
              </a:rPr>
            </a:br>
            <a:br>
              <a:rPr b="1" lang="en-US" sz="5400">
                <a:solidFill>
                  <a:srgbClr val="C00000"/>
                </a:solidFill>
                <a:latin typeface="Times New Roman"/>
                <a:ea typeface="Times New Roman"/>
                <a:cs typeface="Times New Roman"/>
                <a:sym typeface="Times New Roman"/>
              </a:rPr>
            </a:br>
            <a:endParaRPr sz="5400">
              <a:solidFill>
                <a:srgbClr val="C00000"/>
              </a:solidFill>
              <a:latin typeface="Times New Roman"/>
              <a:ea typeface="Times New Roman"/>
              <a:cs typeface="Times New Roman"/>
              <a:sym typeface="Times New Roman"/>
            </a:endParaRPr>
          </a:p>
        </p:txBody>
      </p:sp>
      <p:sp>
        <p:nvSpPr>
          <p:cNvPr id="2564" name="Google Shape;2564;p290"/>
          <p:cNvSpPr txBox="1"/>
          <p:nvPr>
            <p:ph idx="1" type="body"/>
          </p:nvPr>
        </p:nvSpPr>
        <p:spPr>
          <a:xfrm>
            <a:off x="1018309" y="1007455"/>
            <a:ext cx="10155382" cy="5164746"/>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SzPts val="1800"/>
              <a:buFont typeface="Noto Sans Symbols"/>
              <a:buChar char="⮚"/>
            </a:pPr>
            <a:r>
              <a:rPr lang="en-US">
                <a:latin typeface="Times New Roman"/>
                <a:ea typeface="Times New Roman"/>
                <a:cs typeface="Times New Roman"/>
                <a:sym typeface="Times New Roman"/>
              </a:rPr>
              <a:t>LGDT 		Load global descriptor table (GDT) register</a:t>
            </a:r>
            <a:endParaRPr/>
          </a:p>
          <a:p>
            <a:pPr indent="-342900" lvl="0" marL="457200" rtl="0" algn="l">
              <a:lnSpc>
                <a:spcPct val="90000"/>
              </a:lnSpc>
              <a:spcBef>
                <a:spcPts val="1000"/>
              </a:spcBef>
              <a:spcAft>
                <a:spcPts val="0"/>
              </a:spcAft>
              <a:buSzPts val="1800"/>
              <a:buFont typeface="Noto Sans Symbols"/>
              <a:buChar char="⮚"/>
            </a:pPr>
            <a:r>
              <a:rPr lang="en-US">
                <a:latin typeface="Times New Roman"/>
                <a:ea typeface="Times New Roman"/>
                <a:cs typeface="Times New Roman"/>
                <a:sym typeface="Times New Roman"/>
              </a:rPr>
              <a:t>SGDT 		Store global descriptor table (GDT) register</a:t>
            </a:r>
            <a:endParaRPr/>
          </a:p>
          <a:p>
            <a:pPr indent="-342900" lvl="0" marL="457200" rtl="0" algn="l">
              <a:lnSpc>
                <a:spcPct val="90000"/>
              </a:lnSpc>
              <a:spcBef>
                <a:spcPts val="1000"/>
              </a:spcBef>
              <a:spcAft>
                <a:spcPts val="0"/>
              </a:spcAft>
              <a:buSzPts val="1800"/>
              <a:buFont typeface="Noto Sans Symbols"/>
              <a:buChar char="⮚"/>
            </a:pPr>
            <a:r>
              <a:rPr lang="en-US">
                <a:latin typeface="Times New Roman"/>
                <a:ea typeface="Times New Roman"/>
                <a:cs typeface="Times New Roman"/>
                <a:sym typeface="Times New Roman"/>
              </a:rPr>
              <a:t>LLDT		 Load local descriptor table (LDT) register</a:t>
            </a:r>
            <a:endParaRPr/>
          </a:p>
          <a:p>
            <a:pPr indent="-342900" lvl="0" marL="457200" rtl="0" algn="l">
              <a:lnSpc>
                <a:spcPct val="90000"/>
              </a:lnSpc>
              <a:spcBef>
                <a:spcPts val="1000"/>
              </a:spcBef>
              <a:spcAft>
                <a:spcPts val="0"/>
              </a:spcAft>
              <a:buSzPts val="1800"/>
              <a:buFont typeface="Noto Sans Symbols"/>
              <a:buChar char="⮚"/>
            </a:pPr>
            <a:r>
              <a:rPr lang="en-US">
                <a:latin typeface="Times New Roman"/>
                <a:ea typeface="Times New Roman"/>
                <a:cs typeface="Times New Roman"/>
                <a:sym typeface="Times New Roman"/>
              </a:rPr>
              <a:t>SLDT 		Store local descriptor table (LDT) register</a:t>
            </a:r>
            <a:endParaRPr/>
          </a:p>
          <a:p>
            <a:pPr indent="-342900" lvl="0" marL="457200" rtl="0" algn="l">
              <a:lnSpc>
                <a:spcPct val="90000"/>
              </a:lnSpc>
              <a:spcBef>
                <a:spcPts val="1000"/>
              </a:spcBef>
              <a:spcAft>
                <a:spcPts val="0"/>
              </a:spcAft>
              <a:buSzPts val="1800"/>
              <a:buFont typeface="Noto Sans Symbols"/>
              <a:buChar char="⮚"/>
            </a:pPr>
            <a:r>
              <a:rPr lang="en-US">
                <a:latin typeface="Times New Roman"/>
                <a:ea typeface="Times New Roman"/>
                <a:cs typeface="Times New Roman"/>
                <a:sym typeface="Times New Roman"/>
              </a:rPr>
              <a:t>LTR 		Load task register</a:t>
            </a:r>
            <a:endParaRPr/>
          </a:p>
          <a:p>
            <a:pPr indent="-342900" lvl="0" marL="457200" rtl="0" algn="l">
              <a:lnSpc>
                <a:spcPct val="90000"/>
              </a:lnSpc>
              <a:spcBef>
                <a:spcPts val="1000"/>
              </a:spcBef>
              <a:spcAft>
                <a:spcPts val="0"/>
              </a:spcAft>
              <a:buSzPts val="1800"/>
              <a:buFont typeface="Noto Sans Symbols"/>
              <a:buChar char="⮚"/>
            </a:pPr>
            <a:r>
              <a:rPr lang="en-US">
                <a:latin typeface="Times New Roman"/>
                <a:ea typeface="Times New Roman"/>
                <a:cs typeface="Times New Roman"/>
                <a:sym typeface="Times New Roman"/>
              </a:rPr>
              <a:t>STR 		Store task register</a:t>
            </a:r>
            <a:endParaRPr/>
          </a:p>
          <a:p>
            <a:pPr indent="-342900" lvl="0" marL="457200" rtl="0" algn="l">
              <a:lnSpc>
                <a:spcPct val="90000"/>
              </a:lnSpc>
              <a:spcBef>
                <a:spcPts val="1000"/>
              </a:spcBef>
              <a:spcAft>
                <a:spcPts val="0"/>
              </a:spcAft>
              <a:buSzPts val="1800"/>
              <a:buFont typeface="Noto Sans Symbols"/>
              <a:buChar char="⮚"/>
            </a:pPr>
            <a:r>
              <a:rPr lang="en-US">
                <a:latin typeface="Times New Roman"/>
                <a:ea typeface="Times New Roman"/>
                <a:cs typeface="Times New Roman"/>
                <a:sym typeface="Times New Roman"/>
              </a:rPr>
              <a:t>LIDT		 Load interrupt descriptor table (IDT) register</a:t>
            </a:r>
            <a:endParaRPr/>
          </a:p>
          <a:p>
            <a:pPr indent="-342900" lvl="0" marL="457200" rtl="0" algn="l">
              <a:lnSpc>
                <a:spcPct val="90000"/>
              </a:lnSpc>
              <a:spcBef>
                <a:spcPts val="1000"/>
              </a:spcBef>
              <a:spcAft>
                <a:spcPts val="0"/>
              </a:spcAft>
              <a:buSzPts val="1800"/>
              <a:buFont typeface="Noto Sans Symbols"/>
              <a:buChar char="⮚"/>
            </a:pPr>
            <a:r>
              <a:rPr lang="en-US">
                <a:latin typeface="Times New Roman"/>
                <a:ea typeface="Times New Roman"/>
                <a:cs typeface="Times New Roman"/>
                <a:sym typeface="Times New Roman"/>
              </a:rPr>
              <a:t>SIDT		 Store interrupt descriptor table (IDT) register</a:t>
            </a:r>
            <a:endParaRPr/>
          </a:p>
          <a:p>
            <a:pPr indent="-342900" lvl="0" marL="457200" rtl="0" algn="l">
              <a:lnSpc>
                <a:spcPct val="90000"/>
              </a:lnSpc>
              <a:spcBef>
                <a:spcPts val="1000"/>
              </a:spcBef>
              <a:spcAft>
                <a:spcPts val="0"/>
              </a:spcAft>
              <a:buSzPts val="1800"/>
              <a:buFont typeface="Noto Sans Symbols"/>
              <a:buChar char="⮚"/>
            </a:pPr>
            <a:r>
              <a:rPr lang="en-US">
                <a:latin typeface="Times New Roman"/>
                <a:ea typeface="Times New Roman"/>
                <a:cs typeface="Times New Roman"/>
                <a:sym typeface="Times New Roman"/>
              </a:rPr>
              <a:t>MOV		 Load and store control registers</a:t>
            </a:r>
            <a:endParaRPr/>
          </a:p>
          <a:p>
            <a:pPr indent="-342900" lvl="0" marL="457200" rtl="0" algn="l">
              <a:lnSpc>
                <a:spcPct val="90000"/>
              </a:lnSpc>
              <a:spcBef>
                <a:spcPts val="1000"/>
              </a:spcBef>
              <a:spcAft>
                <a:spcPts val="0"/>
              </a:spcAft>
              <a:buSzPts val="1800"/>
              <a:buFont typeface="Noto Sans Symbols"/>
              <a:buChar char="⮚"/>
            </a:pPr>
            <a:r>
              <a:rPr lang="en-US">
                <a:latin typeface="Times New Roman"/>
                <a:ea typeface="Times New Roman"/>
                <a:cs typeface="Times New Roman"/>
                <a:sym typeface="Times New Roman"/>
              </a:rPr>
              <a:t>MOV 		Load and store debug registers</a:t>
            </a:r>
            <a:endParaRPr/>
          </a:p>
          <a:p>
            <a:pPr indent="-228600" lvl="0" marL="457200" rtl="0" algn="l">
              <a:lnSpc>
                <a:spcPct val="90000"/>
              </a:lnSpc>
              <a:spcBef>
                <a:spcPts val="1000"/>
              </a:spcBef>
              <a:spcAft>
                <a:spcPts val="0"/>
              </a:spcAft>
              <a:buSzPts val="1800"/>
              <a:buFont typeface="Noto Sans Symbols"/>
              <a:buNone/>
            </a:pPr>
            <a:r>
              <a:t/>
            </a:r>
            <a:endParaRPr>
              <a:latin typeface="Times New Roman"/>
              <a:ea typeface="Times New Roman"/>
              <a:cs typeface="Times New Roman"/>
              <a:sym typeface="Times New Roman"/>
            </a:endParaRPr>
          </a:p>
        </p:txBody>
      </p:sp>
      <p:sp>
        <p:nvSpPr>
          <p:cNvPr id="2565" name="Google Shape;2565;p29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566" name="Google Shape;2566;p29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567" name="Google Shape;2567;p29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pic>
        <p:nvPicPr>
          <p:cNvPr id="2568" name="Google Shape;2568;p290"/>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569" name="Google Shape;2569;p290"/>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570" name="Google Shape;2570;p29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571" name="Google Shape;2571;p29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572" name="Google Shape;2572;p29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6" name="Shape 2576"/>
        <p:cNvGrpSpPr/>
        <p:nvPr/>
      </p:nvGrpSpPr>
      <p:grpSpPr>
        <a:xfrm>
          <a:off x="0" y="0"/>
          <a:ext cx="0" cy="0"/>
          <a:chOff x="0" y="0"/>
          <a:chExt cx="0" cy="0"/>
        </a:xfrm>
      </p:grpSpPr>
      <p:sp>
        <p:nvSpPr>
          <p:cNvPr id="2577" name="Google Shape;2577;p291"/>
          <p:cNvSpPr txBox="1"/>
          <p:nvPr>
            <p:ph type="title"/>
          </p:nvPr>
        </p:nvSpPr>
        <p:spPr>
          <a:xfrm>
            <a:off x="1431315" y="285099"/>
            <a:ext cx="9774382" cy="97025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br>
              <a:rPr b="1" lang="en-US" sz="4800">
                <a:solidFill>
                  <a:srgbClr val="C00000"/>
                </a:solidFill>
                <a:latin typeface="Times New Roman"/>
                <a:ea typeface="Times New Roman"/>
                <a:cs typeface="Times New Roman"/>
                <a:sym typeface="Times New Roman"/>
              </a:rPr>
            </a:br>
            <a:br>
              <a:rPr b="1" lang="en-US" sz="4800">
                <a:solidFill>
                  <a:srgbClr val="C00000"/>
                </a:solidFill>
                <a:latin typeface="Times New Roman"/>
                <a:ea typeface="Times New Roman"/>
                <a:cs typeface="Times New Roman"/>
                <a:sym typeface="Times New Roman"/>
              </a:rPr>
            </a:br>
            <a:r>
              <a:rPr b="1" lang="en-US" sz="4800">
                <a:solidFill>
                  <a:srgbClr val="C00000"/>
                </a:solidFill>
                <a:latin typeface="Times New Roman"/>
                <a:ea typeface="Times New Roman"/>
                <a:cs typeface="Times New Roman"/>
                <a:sym typeface="Times New Roman"/>
              </a:rPr>
              <a:t>Protected Mode Instructions</a:t>
            </a:r>
            <a:br>
              <a:rPr b="1" lang="en-US" sz="4800">
                <a:solidFill>
                  <a:srgbClr val="C00000"/>
                </a:solidFill>
                <a:latin typeface="Times New Roman"/>
                <a:ea typeface="Times New Roman"/>
                <a:cs typeface="Times New Roman"/>
                <a:sym typeface="Times New Roman"/>
              </a:rPr>
            </a:br>
            <a:br>
              <a:rPr b="1" lang="en-US" sz="4800">
                <a:solidFill>
                  <a:srgbClr val="C00000"/>
                </a:solidFill>
                <a:latin typeface="Times New Roman"/>
                <a:ea typeface="Times New Roman"/>
                <a:cs typeface="Times New Roman"/>
                <a:sym typeface="Times New Roman"/>
              </a:rPr>
            </a:br>
            <a:br>
              <a:rPr b="1" lang="en-US" sz="4800">
                <a:solidFill>
                  <a:srgbClr val="C00000"/>
                </a:solidFill>
                <a:latin typeface="Times New Roman"/>
                <a:ea typeface="Times New Roman"/>
                <a:cs typeface="Times New Roman"/>
                <a:sym typeface="Times New Roman"/>
              </a:rPr>
            </a:br>
            <a:endParaRPr sz="4800">
              <a:solidFill>
                <a:srgbClr val="C00000"/>
              </a:solidFill>
              <a:latin typeface="Times New Roman"/>
              <a:ea typeface="Times New Roman"/>
              <a:cs typeface="Times New Roman"/>
              <a:sym typeface="Times New Roman"/>
            </a:endParaRPr>
          </a:p>
        </p:txBody>
      </p:sp>
      <p:sp>
        <p:nvSpPr>
          <p:cNvPr id="2578" name="Google Shape;2578;p291"/>
          <p:cNvSpPr txBox="1"/>
          <p:nvPr>
            <p:ph idx="1" type="body"/>
          </p:nvPr>
        </p:nvSpPr>
        <p:spPr>
          <a:xfrm>
            <a:off x="944560" y="1027245"/>
            <a:ext cx="9552709" cy="5144955"/>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SzPts val="1800"/>
              <a:buFont typeface="Noto Sans Symbols"/>
              <a:buChar char="⮚"/>
            </a:pPr>
            <a:r>
              <a:rPr lang="en-US" sz="3600">
                <a:latin typeface="Times New Roman"/>
                <a:ea typeface="Times New Roman"/>
                <a:cs typeface="Times New Roman"/>
                <a:sym typeface="Times New Roman"/>
              </a:rPr>
              <a:t>LMSW		 Load machine status word</a:t>
            </a:r>
            <a:endParaRPr/>
          </a:p>
          <a:p>
            <a:pPr indent="-342900" lvl="0" marL="457200" rtl="0" algn="l">
              <a:lnSpc>
                <a:spcPct val="90000"/>
              </a:lnSpc>
              <a:spcBef>
                <a:spcPts val="1000"/>
              </a:spcBef>
              <a:spcAft>
                <a:spcPts val="0"/>
              </a:spcAft>
              <a:buSzPts val="1800"/>
              <a:buFont typeface="Noto Sans Symbols"/>
              <a:buChar char="⮚"/>
            </a:pPr>
            <a:r>
              <a:rPr lang="en-US" sz="3600">
                <a:latin typeface="Times New Roman"/>
                <a:ea typeface="Times New Roman"/>
                <a:cs typeface="Times New Roman"/>
                <a:sym typeface="Times New Roman"/>
              </a:rPr>
              <a:t>SMSW 		Store machine status word</a:t>
            </a:r>
            <a:endParaRPr/>
          </a:p>
          <a:p>
            <a:pPr indent="-342900" lvl="0" marL="457200" rtl="0" algn="l">
              <a:lnSpc>
                <a:spcPct val="90000"/>
              </a:lnSpc>
              <a:spcBef>
                <a:spcPts val="1000"/>
              </a:spcBef>
              <a:spcAft>
                <a:spcPts val="0"/>
              </a:spcAft>
              <a:buSzPts val="1800"/>
              <a:buFont typeface="Noto Sans Symbols"/>
              <a:buChar char="⮚"/>
            </a:pPr>
            <a:r>
              <a:rPr lang="en-US" sz="3600">
                <a:latin typeface="Times New Roman"/>
                <a:ea typeface="Times New Roman"/>
                <a:cs typeface="Times New Roman"/>
                <a:sym typeface="Times New Roman"/>
              </a:rPr>
              <a:t>CLTS 		Clear the task-switched flag</a:t>
            </a:r>
            <a:endParaRPr/>
          </a:p>
          <a:p>
            <a:pPr indent="-342900" lvl="0" marL="457200" rtl="0" algn="l">
              <a:lnSpc>
                <a:spcPct val="90000"/>
              </a:lnSpc>
              <a:spcBef>
                <a:spcPts val="1000"/>
              </a:spcBef>
              <a:spcAft>
                <a:spcPts val="0"/>
              </a:spcAft>
              <a:buSzPts val="1800"/>
              <a:buFont typeface="Noto Sans Symbols"/>
              <a:buChar char="⮚"/>
            </a:pPr>
            <a:r>
              <a:rPr lang="en-US" sz="3600">
                <a:latin typeface="Times New Roman"/>
                <a:ea typeface="Times New Roman"/>
                <a:cs typeface="Times New Roman"/>
                <a:sym typeface="Times New Roman"/>
              </a:rPr>
              <a:t>ARPL 		Adjust requested privilege level</a:t>
            </a:r>
            <a:endParaRPr/>
          </a:p>
          <a:p>
            <a:pPr indent="-342900" lvl="0" marL="457200" rtl="0" algn="l">
              <a:lnSpc>
                <a:spcPct val="90000"/>
              </a:lnSpc>
              <a:spcBef>
                <a:spcPts val="1000"/>
              </a:spcBef>
              <a:spcAft>
                <a:spcPts val="0"/>
              </a:spcAft>
              <a:buSzPts val="1800"/>
              <a:buFont typeface="Noto Sans Symbols"/>
              <a:buChar char="⮚"/>
            </a:pPr>
            <a:r>
              <a:rPr lang="en-US" sz="3600">
                <a:latin typeface="Times New Roman"/>
                <a:ea typeface="Times New Roman"/>
                <a:cs typeface="Times New Roman"/>
                <a:sym typeface="Times New Roman"/>
              </a:rPr>
              <a:t>LAR 		Load access rights</a:t>
            </a:r>
            <a:endParaRPr/>
          </a:p>
          <a:p>
            <a:pPr indent="-342900" lvl="0" marL="457200" rtl="0" algn="l">
              <a:lnSpc>
                <a:spcPct val="90000"/>
              </a:lnSpc>
              <a:spcBef>
                <a:spcPts val="1000"/>
              </a:spcBef>
              <a:spcAft>
                <a:spcPts val="0"/>
              </a:spcAft>
              <a:buSzPts val="1800"/>
              <a:buFont typeface="Noto Sans Symbols"/>
              <a:buChar char="⮚"/>
            </a:pPr>
            <a:r>
              <a:rPr lang="en-US" sz="3600">
                <a:latin typeface="Times New Roman"/>
                <a:ea typeface="Times New Roman"/>
                <a:cs typeface="Times New Roman"/>
                <a:sym typeface="Times New Roman"/>
              </a:rPr>
              <a:t>LSL			Load segment limit</a:t>
            </a:r>
            <a:endParaRPr/>
          </a:p>
          <a:p>
            <a:pPr indent="-342900" lvl="0" marL="457200" rtl="0" algn="l">
              <a:lnSpc>
                <a:spcPct val="90000"/>
              </a:lnSpc>
              <a:spcBef>
                <a:spcPts val="1000"/>
              </a:spcBef>
              <a:spcAft>
                <a:spcPts val="0"/>
              </a:spcAft>
              <a:buSzPts val="1800"/>
              <a:buFont typeface="Noto Sans Symbols"/>
              <a:buChar char="⮚"/>
            </a:pPr>
            <a:r>
              <a:rPr lang="en-US" sz="3600">
                <a:latin typeface="Times New Roman"/>
                <a:ea typeface="Times New Roman"/>
                <a:cs typeface="Times New Roman"/>
                <a:sym typeface="Times New Roman"/>
              </a:rPr>
              <a:t>VERR 		Verify segment for reading</a:t>
            </a:r>
            <a:endParaRPr/>
          </a:p>
          <a:p>
            <a:pPr indent="-342900" lvl="0" marL="457200" rtl="0" algn="l">
              <a:lnSpc>
                <a:spcPct val="90000"/>
              </a:lnSpc>
              <a:spcBef>
                <a:spcPts val="1000"/>
              </a:spcBef>
              <a:spcAft>
                <a:spcPts val="0"/>
              </a:spcAft>
              <a:buSzPts val="1800"/>
              <a:buFont typeface="Noto Sans Symbols"/>
              <a:buChar char="⮚"/>
            </a:pPr>
            <a:r>
              <a:rPr lang="en-US" sz="3600">
                <a:latin typeface="Times New Roman"/>
                <a:ea typeface="Times New Roman"/>
                <a:cs typeface="Times New Roman"/>
                <a:sym typeface="Times New Roman"/>
              </a:rPr>
              <a:t>VERW 		Verify segment for writing</a:t>
            </a:r>
            <a:endParaRPr/>
          </a:p>
          <a:p>
            <a:pPr indent="-228600" lvl="0" marL="457200" rtl="0" algn="l">
              <a:lnSpc>
                <a:spcPct val="90000"/>
              </a:lnSpc>
              <a:spcBef>
                <a:spcPts val="1000"/>
              </a:spcBef>
              <a:spcAft>
                <a:spcPts val="0"/>
              </a:spcAft>
              <a:buSzPts val="1800"/>
              <a:buFont typeface="Noto Sans Symbols"/>
              <a:buNone/>
            </a:pPr>
            <a:r>
              <a:t/>
            </a:r>
            <a:endParaRPr sz="3600">
              <a:latin typeface="Times New Roman"/>
              <a:ea typeface="Times New Roman"/>
              <a:cs typeface="Times New Roman"/>
              <a:sym typeface="Times New Roman"/>
            </a:endParaRPr>
          </a:p>
        </p:txBody>
      </p:sp>
      <p:sp>
        <p:nvSpPr>
          <p:cNvPr id="2579" name="Google Shape;2579;p29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2580" name="Google Shape;2580;p29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sp>
        <p:nvSpPr>
          <p:cNvPr id="2581" name="Google Shape;2581;p29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pic>
        <p:nvPicPr>
          <p:cNvPr id="2582" name="Google Shape;2582;p291"/>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583" name="Google Shape;2583;p291"/>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2584" name="Google Shape;2584;p29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2585" name="Google Shape;2585;p29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586" name="Google Shape;2586;p29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0" name="Shape 2590"/>
        <p:cNvGrpSpPr/>
        <p:nvPr/>
      </p:nvGrpSpPr>
      <p:grpSpPr>
        <a:xfrm>
          <a:off x="0" y="0"/>
          <a:ext cx="0" cy="0"/>
          <a:chOff x="0" y="0"/>
          <a:chExt cx="0" cy="0"/>
        </a:xfrm>
      </p:grpSpPr>
      <p:sp>
        <p:nvSpPr>
          <p:cNvPr id="2591" name="Google Shape;2591;p292"/>
          <p:cNvSpPr txBox="1"/>
          <p:nvPr>
            <p:ph idx="1" type="body"/>
          </p:nvPr>
        </p:nvSpPr>
        <p:spPr>
          <a:xfrm>
            <a:off x="1027115" y="815505"/>
            <a:ext cx="10117137" cy="5540845"/>
          </a:xfrm>
          <a:prstGeom prst="rect">
            <a:avLst/>
          </a:prstGeom>
          <a:noFill/>
          <a:ln>
            <a:noFill/>
          </a:ln>
        </p:spPr>
        <p:txBody>
          <a:bodyPr anchorCtr="0" anchor="t" bIns="45700" lIns="91425" spcFirstLastPara="1" rIns="91425" wrap="square" tIns="45700">
            <a:noAutofit/>
          </a:bodyPr>
          <a:lstStyle/>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INVD 		Invalidate cache, no writeback</a:t>
            </a:r>
            <a:endParaRPr/>
          </a:p>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WBINVD 		Invalidate cache, with writeback</a:t>
            </a:r>
            <a:endParaRPr/>
          </a:p>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INVLPG 		Invalidate TLB Entry</a:t>
            </a:r>
            <a:endParaRPr/>
          </a:p>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LOCK (prefix) 	Lock Bus</a:t>
            </a:r>
            <a:endParaRPr/>
          </a:p>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HLT 		Halt processor</a:t>
            </a:r>
            <a:endParaRPr/>
          </a:p>
          <a:p>
            <a:pPr indent="-228600" lvl="1" marL="914400" rtl="0" algn="l">
              <a:lnSpc>
                <a:spcPct val="90000"/>
              </a:lnSpc>
              <a:spcBef>
                <a:spcPts val="500"/>
              </a:spcBef>
              <a:spcAft>
                <a:spcPts val="0"/>
              </a:spcAft>
              <a:buSzPts val="1800"/>
              <a:buFont typeface="Noto Sans Symbols"/>
              <a:buNone/>
            </a:pPr>
            <a:r>
              <a:t/>
            </a:r>
            <a:endParaRPr sz="2800">
              <a:latin typeface="Times New Roman"/>
              <a:ea typeface="Times New Roman"/>
              <a:cs typeface="Times New Roman"/>
              <a:sym typeface="Times New Roman"/>
            </a:endParaRPr>
          </a:p>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RSM 		Return from system management mode (SSM)</a:t>
            </a:r>
            <a:endParaRPr/>
          </a:p>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RDMSR 	Read model-specific register</a:t>
            </a:r>
            <a:endParaRPr/>
          </a:p>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WRMSR	Write model-specific register</a:t>
            </a:r>
            <a:endParaRPr/>
          </a:p>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RDPMC	Read performance monitoring counters</a:t>
            </a:r>
            <a:endParaRPr/>
          </a:p>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RDTSC 	Read time stamp counter</a:t>
            </a:r>
            <a:endParaRPr/>
          </a:p>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CPUID 	Processor Identification</a:t>
            </a:r>
            <a:endParaRPr/>
          </a:p>
          <a:p>
            <a:pPr indent="-228600" lvl="1" marL="914400" rtl="0" algn="l">
              <a:lnSpc>
                <a:spcPct val="90000"/>
              </a:lnSpc>
              <a:spcBef>
                <a:spcPts val="500"/>
              </a:spcBef>
              <a:spcAft>
                <a:spcPts val="0"/>
              </a:spcAft>
              <a:buSzPts val="1800"/>
              <a:buNone/>
            </a:pPr>
            <a:r>
              <a:t/>
            </a:r>
            <a:endParaRPr>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sz="3600">
              <a:latin typeface="Times New Roman"/>
              <a:ea typeface="Times New Roman"/>
              <a:cs typeface="Times New Roman"/>
              <a:sym typeface="Times New Roman"/>
            </a:endParaRPr>
          </a:p>
        </p:txBody>
      </p:sp>
      <p:sp>
        <p:nvSpPr>
          <p:cNvPr id="2592" name="Google Shape;2592;p29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2593" name="Google Shape;2593;p29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594" name="Google Shape;2594;p29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2595" name="Google Shape;2595;p292"/>
          <p:cNvPicPr preferRelativeResize="0"/>
          <p:nvPr/>
        </p:nvPicPr>
        <p:blipFill rotWithShape="1">
          <a:blip r:embed="rId3">
            <a:alphaModFix/>
          </a:blip>
          <a:srcRect b="0" l="0" r="0" t="0"/>
          <a:stretch/>
        </p:blipFill>
        <p:spPr>
          <a:xfrm>
            <a:off x="128566" y="150201"/>
            <a:ext cx="659627" cy="596138"/>
          </a:xfrm>
          <a:prstGeom prst="rect">
            <a:avLst/>
          </a:prstGeom>
          <a:noFill/>
          <a:ln>
            <a:noFill/>
          </a:ln>
        </p:spPr>
      </p:pic>
      <p:cxnSp>
        <p:nvCxnSpPr>
          <p:cNvPr id="2596" name="Google Shape;2596;p292"/>
          <p:cNvCxnSpPr/>
          <p:nvPr/>
        </p:nvCxnSpPr>
        <p:spPr>
          <a:xfrm flipH="1" rot="10800000">
            <a:off x="2971" y="778521"/>
            <a:ext cx="12192000" cy="27709"/>
          </a:xfrm>
          <a:prstGeom prst="straightConnector1">
            <a:avLst/>
          </a:prstGeom>
          <a:noFill/>
          <a:ln cap="flat" cmpd="sng" w="9525">
            <a:solidFill>
              <a:srgbClr val="00B050"/>
            </a:solidFill>
            <a:prstDash val="solid"/>
            <a:round/>
            <a:headEnd len="sm" w="sm" type="none"/>
            <a:tailEnd len="sm" w="sm" type="none"/>
          </a:ln>
        </p:spPr>
      </p:cxnSp>
      <p:sp>
        <p:nvSpPr>
          <p:cNvPr id="2597" name="Google Shape;2597;p29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598" name="Google Shape;2598;p29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2599" name="Google Shape;2599;p29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2600" name="Google Shape;2600;p292"/>
          <p:cNvSpPr/>
          <p:nvPr/>
        </p:nvSpPr>
        <p:spPr>
          <a:xfrm>
            <a:off x="1433532" y="0"/>
            <a:ext cx="8117928" cy="76944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4400" u="none" cap="none" strike="noStrike">
                <a:solidFill>
                  <a:srgbClr val="C00000"/>
                </a:solidFill>
                <a:latin typeface="Times New Roman"/>
                <a:ea typeface="Times New Roman"/>
                <a:cs typeface="Times New Roman"/>
                <a:sym typeface="Times New Roman"/>
              </a:rPr>
              <a:t>Additional Pentium instructions</a:t>
            </a:r>
            <a:endParaRPr b="1" i="0" sz="4400" u="none" cap="none" strike="noStrike">
              <a:solidFill>
                <a:srgbClr val="C00000"/>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155"/>
          <p:cNvSpPr txBox="1"/>
          <p:nvPr>
            <p:ph type="title"/>
          </p:nvPr>
        </p:nvSpPr>
        <p:spPr>
          <a:xfrm>
            <a:off x="1244596" y="130996"/>
            <a:ext cx="9529763" cy="75287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33333"/>
              <a:buNone/>
            </a:pPr>
            <a:r>
              <a:rPr b="1" lang="en-US" sz="6000">
                <a:solidFill>
                  <a:srgbClr val="C00000"/>
                </a:solidFill>
                <a:latin typeface="Times New Roman"/>
                <a:ea typeface="Times New Roman"/>
                <a:cs typeface="Times New Roman"/>
                <a:sym typeface="Times New Roman"/>
              </a:rPr>
              <a:t>Pentium Processor</a:t>
            </a:r>
            <a:endParaRPr b="1" sz="6000">
              <a:solidFill>
                <a:srgbClr val="C00000"/>
              </a:solidFill>
              <a:latin typeface="Times New Roman"/>
              <a:ea typeface="Times New Roman"/>
              <a:cs typeface="Times New Roman"/>
              <a:sym typeface="Times New Roman"/>
            </a:endParaRPr>
          </a:p>
        </p:txBody>
      </p:sp>
      <p:sp>
        <p:nvSpPr>
          <p:cNvPr id="329" name="Google Shape;329;p155"/>
          <p:cNvSpPr txBox="1"/>
          <p:nvPr>
            <p:ph idx="1" type="body"/>
          </p:nvPr>
        </p:nvSpPr>
        <p:spPr>
          <a:xfrm>
            <a:off x="830263" y="1435100"/>
            <a:ext cx="10503409" cy="4414761"/>
          </a:xfrm>
          <a:prstGeom prst="rect">
            <a:avLst/>
          </a:prstGeom>
          <a:noFill/>
          <a:ln>
            <a:noFill/>
          </a:ln>
        </p:spPr>
        <p:txBody>
          <a:bodyPr anchorCtr="0" anchor="t" bIns="45700" lIns="91425" spcFirstLastPara="1" rIns="91425" wrap="square" tIns="45700">
            <a:normAutofit/>
          </a:bodyPr>
          <a:lstStyle/>
          <a:p>
            <a:pPr indent="-228600" lvl="0" marL="457200" rtl="0" algn="just">
              <a:lnSpc>
                <a:spcPct val="90000"/>
              </a:lnSpc>
              <a:spcBef>
                <a:spcPts val="1000"/>
              </a:spcBef>
              <a:spcAft>
                <a:spcPts val="0"/>
              </a:spcAft>
              <a:buSzPts val="1800"/>
              <a:buNone/>
            </a:pPr>
            <a:r>
              <a:t/>
            </a:r>
            <a:endParaRPr>
              <a:latin typeface="Times New Roman"/>
              <a:ea typeface="Times New Roman"/>
              <a:cs typeface="Times New Roman"/>
              <a:sym typeface="Times New Roman"/>
            </a:endParaRPr>
          </a:p>
          <a:p>
            <a:pPr indent="0" lvl="0" marL="0" rtl="0" algn="l">
              <a:lnSpc>
                <a:spcPct val="90000"/>
              </a:lnSpc>
              <a:spcBef>
                <a:spcPts val="1000"/>
              </a:spcBef>
              <a:spcAft>
                <a:spcPts val="0"/>
              </a:spcAft>
              <a:buSzPts val="1800"/>
              <a:buNone/>
            </a:pPr>
            <a:r>
              <a:t/>
            </a:r>
            <a:endParaRPr/>
          </a:p>
        </p:txBody>
      </p:sp>
      <p:sp>
        <p:nvSpPr>
          <p:cNvPr id="330" name="Google Shape;330;p155"/>
          <p:cNvSpPr txBox="1"/>
          <p:nvPr>
            <p:ph idx="10" type="dt"/>
          </p:nvPr>
        </p:nvSpPr>
        <p:spPr>
          <a:xfrm>
            <a:off x="762000" y="6459538"/>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11/15/2021</a:t>
            </a:r>
            <a:endParaRPr b="1" sz="1050">
              <a:solidFill>
                <a:schemeClr val="dk1"/>
              </a:solidFill>
              <a:latin typeface="Times New Roman"/>
              <a:ea typeface="Times New Roman"/>
              <a:cs typeface="Times New Roman"/>
              <a:sym typeface="Times New Roman"/>
            </a:endParaRPr>
          </a:p>
        </p:txBody>
      </p:sp>
      <p:sp>
        <p:nvSpPr>
          <p:cNvPr id="331" name="Google Shape;331;p15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pic>
        <p:nvPicPr>
          <p:cNvPr id="332" name="Google Shape;332;p155"/>
          <p:cNvPicPr preferRelativeResize="0"/>
          <p:nvPr/>
        </p:nvPicPr>
        <p:blipFill rotWithShape="1">
          <a:blip r:embed="rId3">
            <a:alphaModFix/>
          </a:blip>
          <a:srcRect b="0" l="0" r="0" t="0"/>
          <a:stretch/>
        </p:blipFill>
        <p:spPr>
          <a:xfrm>
            <a:off x="31575" y="159419"/>
            <a:ext cx="724508" cy="654774"/>
          </a:xfrm>
          <a:prstGeom prst="rect">
            <a:avLst/>
          </a:prstGeom>
          <a:noFill/>
          <a:ln>
            <a:noFill/>
          </a:ln>
        </p:spPr>
      </p:pic>
      <p:sp>
        <p:nvSpPr>
          <p:cNvPr descr="Intel Un-Discontinues Pentium G3420 'Haswell' CPU" id="333" name="Google Shape;333;p155"/>
          <p:cNvSpPr/>
          <p:nvPr/>
        </p:nvSpPr>
        <p:spPr>
          <a:xfrm>
            <a:off x="1465263" y="2735215"/>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Intel Un-Discontinues Pentium G3420 'Haswell' CPU" id="334" name="Google Shape;334;p155"/>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335" name="Google Shape;335;p155"/>
          <p:cNvPicPr preferRelativeResize="0"/>
          <p:nvPr/>
        </p:nvPicPr>
        <p:blipFill rotWithShape="1">
          <a:blip r:embed="rId4">
            <a:alphaModFix/>
          </a:blip>
          <a:srcRect b="0" l="0" r="0" t="0"/>
          <a:stretch/>
        </p:blipFill>
        <p:spPr>
          <a:xfrm>
            <a:off x="1007683" y="1073322"/>
            <a:ext cx="4751672" cy="5073745"/>
          </a:xfrm>
          <a:prstGeom prst="rect">
            <a:avLst/>
          </a:prstGeom>
          <a:noFill/>
          <a:ln>
            <a:noFill/>
          </a:ln>
        </p:spPr>
      </p:pic>
      <p:pic>
        <p:nvPicPr>
          <p:cNvPr id="336" name="Google Shape;336;p155"/>
          <p:cNvPicPr preferRelativeResize="0"/>
          <p:nvPr/>
        </p:nvPicPr>
        <p:blipFill rotWithShape="1">
          <a:blip r:embed="rId5">
            <a:alphaModFix/>
          </a:blip>
          <a:srcRect b="0" l="0" r="0" t="0"/>
          <a:stretch/>
        </p:blipFill>
        <p:spPr>
          <a:xfrm>
            <a:off x="5966316" y="1073322"/>
            <a:ext cx="5756672" cy="5073745"/>
          </a:xfrm>
          <a:prstGeom prst="rect">
            <a:avLst/>
          </a:prstGeom>
          <a:noFill/>
          <a:ln>
            <a:noFill/>
          </a:ln>
        </p:spPr>
      </p:pic>
      <p:cxnSp>
        <p:nvCxnSpPr>
          <p:cNvPr id="337" name="Google Shape;337;p155"/>
          <p:cNvCxnSpPr/>
          <p:nvPr/>
        </p:nvCxnSpPr>
        <p:spPr>
          <a:xfrm flipH="1" rot="10800000">
            <a:off x="-18269" y="929903"/>
            <a:ext cx="12192000" cy="27709"/>
          </a:xfrm>
          <a:prstGeom prst="straightConnector1">
            <a:avLst/>
          </a:prstGeom>
          <a:noFill/>
          <a:ln cap="flat" cmpd="sng" w="9525">
            <a:solidFill>
              <a:srgbClr val="00B050"/>
            </a:solidFill>
            <a:prstDash val="solid"/>
            <a:round/>
            <a:headEnd len="sm" w="sm" type="none"/>
            <a:tailEnd len="sm" w="sm" type="none"/>
          </a:ln>
        </p:spPr>
      </p:cxnSp>
      <p:sp>
        <p:nvSpPr>
          <p:cNvPr id="338" name="Google Shape;338;p15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339" name="Google Shape;339;p15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340" name="Google Shape;340;p15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341" name="Google Shape;341;p155"/>
          <p:cNvSpPr txBox="1"/>
          <p:nvPr>
            <p:ph idx="11" type="ftr"/>
          </p:nvPr>
        </p:nvSpPr>
        <p:spPr>
          <a:xfrm>
            <a:off x="3383519" y="6402387"/>
            <a:ext cx="5631873"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156"/>
          <p:cNvSpPr txBox="1"/>
          <p:nvPr>
            <p:ph type="title"/>
          </p:nvPr>
        </p:nvSpPr>
        <p:spPr>
          <a:xfrm>
            <a:off x="944560" y="257534"/>
            <a:ext cx="10515600" cy="344559"/>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5454"/>
              <a:buNone/>
            </a:pPr>
            <a:r>
              <a:rPr b="1" lang="en-US">
                <a:latin typeface="Times New Roman"/>
                <a:ea typeface="Times New Roman"/>
                <a:cs typeface="Times New Roman"/>
                <a:sym typeface="Times New Roman"/>
              </a:rPr>
              <a:t>Typical specifications </a:t>
            </a:r>
            <a:r>
              <a:rPr lang="en-US">
                <a:latin typeface="Times New Roman"/>
                <a:ea typeface="Times New Roman"/>
                <a:cs typeface="Times New Roman"/>
                <a:sym typeface="Times New Roman"/>
              </a:rPr>
              <a:t>– </a:t>
            </a:r>
            <a:r>
              <a:rPr b="1" i="1" lang="en-US">
                <a:solidFill>
                  <a:srgbClr val="FF0000"/>
                </a:solidFill>
                <a:latin typeface="Times New Roman"/>
                <a:ea typeface="Times New Roman"/>
                <a:cs typeface="Times New Roman"/>
                <a:sym typeface="Times New Roman"/>
              </a:rPr>
              <a:t>Only for information</a:t>
            </a:r>
            <a:endParaRPr b="1" i="1">
              <a:solidFill>
                <a:srgbClr val="FF0000"/>
              </a:solidFill>
              <a:latin typeface="Times New Roman"/>
              <a:ea typeface="Times New Roman"/>
              <a:cs typeface="Times New Roman"/>
              <a:sym typeface="Times New Roman"/>
            </a:endParaRPr>
          </a:p>
        </p:txBody>
      </p:sp>
      <p:pic>
        <p:nvPicPr>
          <p:cNvPr id="347" name="Google Shape;347;p156"/>
          <p:cNvPicPr preferRelativeResize="0"/>
          <p:nvPr>
            <p:ph idx="1" type="body"/>
          </p:nvPr>
        </p:nvPicPr>
        <p:blipFill rotWithShape="1">
          <a:blip r:embed="rId3">
            <a:alphaModFix/>
          </a:blip>
          <a:srcRect b="0" l="0" r="0" t="0"/>
          <a:stretch/>
        </p:blipFill>
        <p:spPr>
          <a:xfrm>
            <a:off x="944560" y="726649"/>
            <a:ext cx="10794476" cy="4984146"/>
          </a:xfrm>
          <a:prstGeom prst="rect">
            <a:avLst/>
          </a:prstGeom>
          <a:noFill/>
          <a:ln>
            <a:noFill/>
          </a:ln>
        </p:spPr>
      </p:pic>
      <p:sp>
        <p:nvSpPr>
          <p:cNvPr id="348" name="Google Shape;348;p15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349" name="Google Shape;349;p15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cxnSp>
        <p:nvCxnSpPr>
          <p:cNvPr id="350" name="Google Shape;350;p156"/>
          <p:cNvCxnSpPr/>
          <p:nvPr/>
        </p:nvCxnSpPr>
        <p:spPr>
          <a:xfrm flipH="1" rot="10800000">
            <a:off x="31575" y="706843"/>
            <a:ext cx="12192000" cy="27709"/>
          </a:xfrm>
          <a:prstGeom prst="straightConnector1">
            <a:avLst/>
          </a:prstGeom>
          <a:noFill/>
          <a:ln cap="flat" cmpd="sng" w="9525">
            <a:solidFill>
              <a:srgbClr val="00B050"/>
            </a:solidFill>
            <a:prstDash val="solid"/>
            <a:round/>
            <a:headEnd len="sm" w="sm" type="none"/>
            <a:tailEnd len="sm" w="sm" type="none"/>
          </a:ln>
        </p:spPr>
      </p:cxnSp>
      <p:sp>
        <p:nvSpPr>
          <p:cNvPr id="351" name="Google Shape;351;p15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352" name="Google Shape;352;p15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353" name="Google Shape;353;p15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354" name="Google Shape;354;p156"/>
          <p:cNvPicPr preferRelativeResize="0"/>
          <p:nvPr/>
        </p:nvPicPr>
        <p:blipFill rotWithShape="1">
          <a:blip r:embed="rId4">
            <a:alphaModFix/>
          </a:blip>
          <a:srcRect b="0" l="0" r="0" t="0"/>
          <a:stretch/>
        </p:blipFill>
        <p:spPr>
          <a:xfrm>
            <a:off x="31575" y="13063"/>
            <a:ext cx="724508" cy="601706"/>
          </a:xfrm>
          <a:prstGeom prst="rect">
            <a:avLst/>
          </a:prstGeom>
          <a:noFill/>
          <a:ln>
            <a:noFill/>
          </a:ln>
        </p:spPr>
      </p:pic>
      <p:sp>
        <p:nvSpPr>
          <p:cNvPr id="355" name="Google Shape;355;p156"/>
          <p:cNvSpPr txBox="1"/>
          <p:nvPr>
            <p:ph idx="11" type="ftr"/>
          </p:nvPr>
        </p:nvSpPr>
        <p:spPr>
          <a:xfrm>
            <a:off x="2535382" y="6356350"/>
            <a:ext cx="7121236"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356" name="Google Shape;356;p156"/>
          <p:cNvSpPr/>
          <p:nvPr/>
        </p:nvSpPr>
        <p:spPr>
          <a:xfrm>
            <a:off x="6799187" y="5802869"/>
            <a:ext cx="524380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https://www.youtube.com/watch?v=W9Pq32f2rsQ</a:t>
            </a:r>
            <a:endParaRPr/>
          </a:p>
        </p:txBody>
      </p:sp>
      <p:sp>
        <p:nvSpPr>
          <p:cNvPr id="357" name="Google Shape;357;p156"/>
          <p:cNvSpPr/>
          <p:nvPr/>
        </p:nvSpPr>
        <p:spPr>
          <a:xfrm>
            <a:off x="917850" y="5815761"/>
            <a:ext cx="5327099"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https://cpu-z.en.uptodown.com/windows/download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157"/>
          <p:cNvSpPr txBox="1"/>
          <p:nvPr>
            <p:ph type="title"/>
          </p:nvPr>
        </p:nvSpPr>
        <p:spPr>
          <a:xfrm>
            <a:off x="838200" y="204716"/>
            <a:ext cx="10515600" cy="344559"/>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5454"/>
              <a:buNone/>
            </a:pPr>
            <a:r>
              <a:rPr b="1" lang="en-US">
                <a:latin typeface="Times New Roman"/>
                <a:ea typeface="Times New Roman"/>
                <a:cs typeface="Times New Roman"/>
                <a:sym typeface="Times New Roman"/>
              </a:rPr>
              <a:t>Typical specifications </a:t>
            </a:r>
            <a:r>
              <a:rPr lang="en-US">
                <a:latin typeface="Times New Roman"/>
                <a:ea typeface="Times New Roman"/>
                <a:cs typeface="Times New Roman"/>
                <a:sym typeface="Times New Roman"/>
              </a:rPr>
              <a:t>– </a:t>
            </a:r>
            <a:r>
              <a:rPr b="1" i="1" lang="en-US">
                <a:solidFill>
                  <a:srgbClr val="FF0000"/>
                </a:solidFill>
                <a:latin typeface="Times New Roman"/>
                <a:ea typeface="Times New Roman"/>
                <a:cs typeface="Times New Roman"/>
                <a:sym typeface="Times New Roman"/>
              </a:rPr>
              <a:t>Only for information</a:t>
            </a:r>
            <a:endParaRPr b="1" i="1">
              <a:solidFill>
                <a:srgbClr val="FF0000"/>
              </a:solidFill>
              <a:latin typeface="Times New Roman"/>
              <a:ea typeface="Times New Roman"/>
              <a:cs typeface="Times New Roman"/>
              <a:sym typeface="Times New Roman"/>
            </a:endParaRPr>
          </a:p>
        </p:txBody>
      </p:sp>
      <p:sp>
        <p:nvSpPr>
          <p:cNvPr id="363" name="Google Shape;363;p15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364" name="Google Shape;364;p157"/>
          <p:cNvSpPr txBox="1"/>
          <p:nvPr>
            <p:ph idx="11" type="ftr"/>
          </p:nvPr>
        </p:nvSpPr>
        <p:spPr>
          <a:xfrm>
            <a:off x="3422073" y="6356350"/>
            <a:ext cx="5514109"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365" name="Google Shape;365;p15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366" name="Google Shape;366;p157"/>
          <p:cNvPicPr preferRelativeResize="0"/>
          <p:nvPr/>
        </p:nvPicPr>
        <p:blipFill rotWithShape="1">
          <a:blip r:embed="rId3">
            <a:alphaModFix/>
          </a:blip>
          <a:srcRect b="0" l="0" r="0" t="0"/>
          <a:stretch/>
        </p:blipFill>
        <p:spPr>
          <a:xfrm>
            <a:off x="773905" y="899850"/>
            <a:ext cx="5562457" cy="5011423"/>
          </a:xfrm>
          <a:prstGeom prst="rect">
            <a:avLst/>
          </a:prstGeom>
          <a:noFill/>
          <a:ln>
            <a:noFill/>
          </a:ln>
        </p:spPr>
      </p:pic>
      <p:pic>
        <p:nvPicPr>
          <p:cNvPr id="367" name="Google Shape;367;p157"/>
          <p:cNvPicPr preferRelativeResize="0"/>
          <p:nvPr/>
        </p:nvPicPr>
        <p:blipFill rotWithShape="1">
          <a:blip r:embed="rId4">
            <a:alphaModFix/>
          </a:blip>
          <a:srcRect b="0" l="0" r="0" t="0"/>
          <a:stretch/>
        </p:blipFill>
        <p:spPr>
          <a:xfrm>
            <a:off x="6292557" y="1600248"/>
            <a:ext cx="5395415" cy="4484641"/>
          </a:xfrm>
          <a:prstGeom prst="rect">
            <a:avLst/>
          </a:prstGeom>
          <a:noFill/>
          <a:ln>
            <a:noFill/>
          </a:ln>
        </p:spPr>
      </p:pic>
      <p:sp>
        <p:nvSpPr>
          <p:cNvPr id="368" name="Google Shape;368;p15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369" name="Google Shape;369;p157"/>
          <p:cNvSpPr/>
          <p:nvPr/>
        </p:nvSpPr>
        <p:spPr>
          <a:xfrm>
            <a:off x="874396" y="1684385"/>
            <a:ext cx="10836322" cy="4484641"/>
          </a:xfrm>
          <a:prstGeom prst="rect">
            <a:avLst/>
          </a:prstGeom>
          <a:noFill/>
          <a:ln cap="flat" cmpd="sng" w="57150">
            <a:solidFill>
              <a:srgbClr val="2501B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370" name="Google Shape;370;p157"/>
          <p:cNvCxnSpPr/>
          <p:nvPr/>
        </p:nvCxnSpPr>
        <p:spPr>
          <a:xfrm flipH="1" rot="10800000">
            <a:off x="-10316" y="810036"/>
            <a:ext cx="12192000" cy="27709"/>
          </a:xfrm>
          <a:prstGeom prst="straightConnector1">
            <a:avLst/>
          </a:prstGeom>
          <a:noFill/>
          <a:ln cap="flat" cmpd="sng" w="9525">
            <a:solidFill>
              <a:srgbClr val="00B050"/>
            </a:solidFill>
            <a:prstDash val="solid"/>
            <a:round/>
            <a:headEnd len="sm" w="sm" type="none"/>
            <a:tailEnd len="sm" w="sm" type="none"/>
          </a:ln>
        </p:spPr>
      </p:cxnSp>
      <p:sp>
        <p:nvSpPr>
          <p:cNvPr id="371" name="Google Shape;371;p15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372" name="Google Shape;372;p15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373" name="Google Shape;373;p15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374" name="Google Shape;374;p157"/>
          <p:cNvPicPr preferRelativeResize="0"/>
          <p:nvPr/>
        </p:nvPicPr>
        <p:blipFill rotWithShape="1">
          <a:blip r:embed="rId5">
            <a:alphaModFix/>
          </a:blip>
          <a:srcRect b="0" l="0" r="0" t="0"/>
          <a:stretch/>
        </p:blipFill>
        <p:spPr>
          <a:xfrm>
            <a:off x="63685" y="97930"/>
            <a:ext cx="724508" cy="668617"/>
          </a:xfrm>
          <a:prstGeom prst="rect">
            <a:avLst/>
          </a:prstGeom>
          <a:noFill/>
          <a:ln>
            <a:noFill/>
          </a:ln>
        </p:spPr>
      </p:pic>
      <p:sp>
        <p:nvSpPr>
          <p:cNvPr id="375" name="Google Shape;375;p157"/>
          <p:cNvSpPr/>
          <p:nvPr/>
        </p:nvSpPr>
        <p:spPr>
          <a:xfrm>
            <a:off x="7502764" y="1997425"/>
            <a:ext cx="221567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202124"/>
                </a:solidFill>
                <a:latin typeface="arial"/>
                <a:ea typeface="arial"/>
                <a:cs typeface="arial"/>
                <a:sym typeface="arial"/>
              </a:rPr>
              <a:t>Double Data Rate (</a:t>
            </a:r>
            <a:r>
              <a:rPr b="1" i="0" lang="en-US" sz="1400" u="none" cap="none" strike="noStrike">
                <a:solidFill>
                  <a:srgbClr val="202124"/>
                </a:solidFill>
                <a:latin typeface="arial"/>
                <a:ea typeface="arial"/>
                <a:cs typeface="arial"/>
                <a:sym typeface="arial"/>
              </a:rPr>
              <a:t>DDR</a:t>
            </a:r>
            <a:r>
              <a:rPr b="0" i="0" lang="en-US" sz="1400" u="none" cap="none" strike="noStrike">
                <a:solidFill>
                  <a:srgbClr val="202124"/>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158"/>
          <p:cNvSpPr txBox="1"/>
          <p:nvPr>
            <p:ph type="title"/>
          </p:nvPr>
        </p:nvSpPr>
        <p:spPr>
          <a:xfrm>
            <a:off x="1676400" y="170977"/>
            <a:ext cx="10515600" cy="660111"/>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lang="en-US" sz="6000">
                <a:solidFill>
                  <a:srgbClr val="C00000"/>
                </a:solidFill>
                <a:latin typeface="Times New Roman"/>
                <a:ea typeface="Times New Roman"/>
                <a:cs typeface="Times New Roman"/>
                <a:sym typeface="Times New Roman"/>
              </a:rPr>
              <a:t>Pentium Architecture</a:t>
            </a:r>
            <a:endParaRPr/>
          </a:p>
        </p:txBody>
      </p:sp>
      <p:sp>
        <p:nvSpPr>
          <p:cNvPr id="381" name="Google Shape;381;p158"/>
          <p:cNvSpPr txBox="1"/>
          <p:nvPr>
            <p:ph idx="1" type="body"/>
          </p:nvPr>
        </p:nvSpPr>
        <p:spPr>
          <a:xfrm>
            <a:off x="301210" y="820662"/>
            <a:ext cx="10071265" cy="4791508"/>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1000"/>
              </a:spcBef>
              <a:spcAft>
                <a:spcPts val="0"/>
              </a:spcAft>
              <a:buSzPts val="1800"/>
              <a:buNone/>
            </a:pPr>
            <a:r>
              <a:rPr lang="en-US">
                <a:latin typeface="Times New Roman"/>
                <a:ea typeface="Times New Roman"/>
                <a:cs typeface="Times New Roman"/>
                <a:sym typeface="Times New Roman"/>
              </a:rPr>
              <a:t>                Components of Pentium Architecture </a:t>
            </a:r>
            <a:endParaRPr/>
          </a:p>
          <a:p>
            <a:pPr indent="0" lvl="0" marL="0" rtl="0" algn="just">
              <a:lnSpc>
                <a:spcPct val="90000"/>
              </a:lnSpc>
              <a:spcBef>
                <a:spcPts val="1000"/>
              </a:spcBef>
              <a:spcAft>
                <a:spcPts val="0"/>
              </a:spcAft>
              <a:buSzPts val="1800"/>
              <a:buNone/>
            </a:pPr>
            <a:r>
              <a:t/>
            </a:r>
            <a:endParaRPr>
              <a:latin typeface="Times New Roman"/>
              <a:ea typeface="Times New Roman"/>
              <a:cs typeface="Times New Roman"/>
              <a:sym typeface="Times New Roman"/>
            </a:endParaRPr>
          </a:p>
        </p:txBody>
      </p:sp>
      <p:sp>
        <p:nvSpPr>
          <p:cNvPr id="382" name="Google Shape;382;p15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383" name="Google Shape;383;p15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384" name="Google Shape;384;p15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385" name="Google Shape;385;p158"/>
          <p:cNvPicPr preferRelativeResize="0"/>
          <p:nvPr/>
        </p:nvPicPr>
        <p:blipFill rotWithShape="1">
          <a:blip r:embed="rId3">
            <a:alphaModFix/>
          </a:blip>
          <a:srcRect b="0" l="0" r="0" t="0"/>
          <a:stretch/>
        </p:blipFill>
        <p:spPr>
          <a:xfrm>
            <a:off x="16914" y="63119"/>
            <a:ext cx="830577" cy="750634"/>
          </a:xfrm>
          <a:prstGeom prst="rect">
            <a:avLst/>
          </a:prstGeom>
          <a:noFill/>
          <a:ln>
            <a:noFill/>
          </a:ln>
        </p:spPr>
      </p:pic>
      <p:pic>
        <p:nvPicPr>
          <p:cNvPr id="386" name="Google Shape;386;p158"/>
          <p:cNvPicPr preferRelativeResize="0"/>
          <p:nvPr/>
        </p:nvPicPr>
        <p:blipFill rotWithShape="1">
          <a:blip r:embed="rId4">
            <a:alphaModFix/>
          </a:blip>
          <a:srcRect b="0" l="0" r="0" t="0"/>
          <a:stretch/>
        </p:blipFill>
        <p:spPr>
          <a:xfrm>
            <a:off x="1003678" y="1334744"/>
            <a:ext cx="6420704" cy="4507524"/>
          </a:xfrm>
          <a:prstGeom prst="rect">
            <a:avLst/>
          </a:prstGeom>
          <a:noFill/>
          <a:ln>
            <a:noFill/>
          </a:ln>
        </p:spPr>
      </p:pic>
      <p:pic>
        <p:nvPicPr>
          <p:cNvPr id="387" name="Google Shape;387;p158"/>
          <p:cNvPicPr preferRelativeResize="0"/>
          <p:nvPr/>
        </p:nvPicPr>
        <p:blipFill rotWithShape="1">
          <a:blip r:embed="rId5">
            <a:alphaModFix/>
          </a:blip>
          <a:srcRect b="0" l="0" r="0" t="0"/>
          <a:stretch/>
        </p:blipFill>
        <p:spPr>
          <a:xfrm>
            <a:off x="7519916" y="1131159"/>
            <a:ext cx="4726675" cy="4711109"/>
          </a:xfrm>
          <a:prstGeom prst="rect">
            <a:avLst/>
          </a:prstGeom>
          <a:noFill/>
          <a:ln>
            <a:noFill/>
          </a:ln>
        </p:spPr>
      </p:pic>
      <p:cxnSp>
        <p:nvCxnSpPr>
          <p:cNvPr id="388" name="Google Shape;388;p158"/>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389" name="Google Shape;389;p15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390" name="Google Shape;390;p15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391" name="Google Shape;391;p15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110" name="Google Shape;110;p2"/>
          <p:cNvSpPr txBox="1"/>
          <p:nvPr>
            <p:ph idx="11" type="ftr"/>
          </p:nvPr>
        </p:nvSpPr>
        <p:spPr>
          <a:xfrm>
            <a:off x="2812473" y="6356350"/>
            <a:ext cx="7398327"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sp>
        <p:nvSpPr>
          <p:cNvPr id="111" name="Google Shape;111;p2"/>
          <p:cNvSpPr/>
          <p:nvPr/>
        </p:nvSpPr>
        <p:spPr>
          <a:xfrm>
            <a:off x="119855" y="328351"/>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Times New Roman"/>
              <a:ea typeface="Times New Roman"/>
              <a:cs typeface="Times New Roman"/>
              <a:sym typeface="Times New Roman"/>
            </a:endParaRPr>
          </a:p>
        </p:txBody>
      </p:sp>
      <p:sp>
        <p:nvSpPr>
          <p:cNvPr id="112" name="Google Shape;112;p2"/>
          <p:cNvSpPr/>
          <p:nvPr/>
        </p:nvSpPr>
        <p:spPr>
          <a:xfrm>
            <a:off x="146051" y="6356350"/>
            <a:ext cx="471487" cy="457200"/>
          </a:xfrm>
          <a:prstGeom prst="rect">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113" name="Google Shape;113;p2"/>
          <p:cNvCxnSpPr/>
          <p:nvPr/>
        </p:nvCxnSpPr>
        <p:spPr>
          <a:xfrm flipH="1">
            <a:off x="773905" y="13063"/>
            <a:ext cx="14288" cy="6821487"/>
          </a:xfrm>
          <a:prstGeom prst="straightConnector1">
            <a:avLst/>
          </a:prstGeom>
          <a:noFill/>
          <a:ln cap="flat" cmpd="sng" w="15875">
            <a:solidFill>
              <a:srgbClr val="00B050"/>
            </a:solidFill>
            <a:prstDash val="solid"/>
            <a:miter lim="800000"/>
            <a:headEnd len="sm" w="sm" type="none"/>
            <a:tailEnd len="sm" w="sm" type="none"/>
          </a:ln>
        </p:spPr>
      </p:cxnSp>
      <p:cxnSp>
        <p:nvCxnSpPr>
          <p:cNvPr id="114" name="Google Shape;114;p2"/>
          <p:cNvCxnSpPr/>
          <p:nvPr/>
        </p:nvCxnSpPr>
        <p:spPr>
          <a:xfrm>
            <a:off x="-10316" y="6264275"/>
            <a:ext cx="12192000" cy="0"/>
          </a:xfrm>
          <a:prstGeom prst="straightConnector1">
            <a:avLst/>
          </a:prstGeom>
          <a:noFill/>
          <a:ln cap="flat" cmpd="sng" w="15875">
            <a:solidFill>
              <a:srgbClr val="00B050"/>
            </a:solidFill>
            <a:prstDash val="solid"/>
            <a:miter lim="800000"/>
            <a:headEnd len="sm" w="sm" type="none"/>
            <a:tailEnd len="sm" w="sm" type="none"/>
          </a:ln>
        </p:spPr>
      </p:cxnSp>
      <p:sp>
        <p:nvSpPr>
          <p:cNvPr id="115" name="Google Shape;115;p2"/>
          <p:cNvSpPr txBox="1"/>
          <p:nvPr/>
        </p:nvSpPr>
        <p:spPr>
          <a:xfrm>
            <a:off x="4269650" y="16894"/>
            <a:ext cx="8190964"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Times New Roman"/>
                <a:ea typeface="Times New Roman"/>
                <a:cs typeface="Times New Roman"/>
                <a:sym typeface="Times New Roman"/>
              </a:rPr>
              <a:t>Course Structure - SY</a:t>
            </a:r>
            <a:endParaRPr b="0" i="0" sz="4000" u="none" cap="none" strike="noStrike">
              <a:solidFill>
                <a:schemeClr val="dk1"/>
              </a:solidFill>
              <a:latin typeface="Times New Roman"/>
              <a:ea typeface="Times New Roman"/>
              <a:cs typeface="Times New Roman"/>
              <a:sym typeface="Times New Roman"/>
            </a:endParaRPr>
          </a:p>
        </p:txBody>
      </p:sp>
      <p:sp>
        <p:nvSpPr>
          <p:cNvPr id="116" name="Google Shape;1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pic>
        <p:nvPicPr>
          <p:cNvPr id="117" name="Google Shape;117;p2"/>
          <p:cNvPicPr preferRelativeResize="0"/>
          <p:nvPr/>
        </p:nvPicPr>
        <p:blipFill rotWithShape="1">
          <a:blip r:embed="rId4">
            <a:alphaModFix/>
          </a:blip>
          <a:srcRect b="0" l="0" r="0" t="0"/>
          <a:stretch/>
        </p:blipFill>
        <p:spPr>
          <a:xfrm>
            <a:off x="1152525" y="675843"/>
            <a:ext cx="10201275" cy="54959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159"/>
          <p:cNvSpPr txBox="1"/>
          <p:nvPr>
            <p:ph type="title"/>
          </p:nvPr>
        </p:nvSpPr>
        <p:spPr>
          <a:xfrm>
            <a:off x="838200" y="92303"/>
            <a:ext cx="10515600" cy="67990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sz="6000">
                <a:solidFill>
                  <a:srgbClr val="C00000"/>
                </a:solidFill>
                <a:latin typeface="Times New Roman"/>
                <a:ea typeface="Times New Roman"/>
                <a:cs typeface="Times New Roman"/>
                <a:sym typeface="Times New Roman"/>
              </a:rPr>
              <a:t>Pentium Processor Features</a:t>
            </a:r>
            <a:endParaRPr b="1" sz="6000">
              <a:solidFill>
                <a:srgbClr val="C00000"/>
              </a:solidFill>
              <a:latin typeface="Times New Roman"/>
              <a:ea typeface="Times New Roman"/>
              <a:cs typeface="Times New Roman"/>
              <a:sym typeface="Times New Roman"/>
            </a:endParaRPr>
          </a:p>
        </p:txBody>
      </p:sp>
      <p:sp>
        <p:nvSpPr>
          <p:cNvPr id="397" name="Google Shape;397;p159"/>
          <p:cNvSpPr txBox="1"/>
          <p:nvPr>
            <p:ph idx="1" type="body"/>
          </p:nvPr>
        </p:nvSpPr>
        <p:spPr>
          <a:xfrm>
            <a:off x="858981" y="934089"/>
            <a:ext cx="11111345" cy="5231080"/>
          </a:xfrm>
          <a:prstGeom prst="rect">
            <a:avLst/>
          </a:prstGeom>
          <a:noFill/>
          <a:ln>
            <a:noFill/>
          </a:ln>
        </p:spPr>
        <p:txBody>
          <a:bodyPr anchorCtr="0" anchor="t" bIns="45700" lIns="91425" spcFirstLastPara="1" rIns="91425" wrap="square" tIns="45700">
            <a:normAutofit fontScale="92500" lnSpcReduction="10000"/>
          </a:bodyPr>
          <a:lstStyle/>
          <a:p>
            <a:pPr indent="0" lvl="1" marL="457200" rtl="0" algn="l">
              <a:lnSpc>
                <a:spcPct val="90000"/>
              </a:lnSpc>
              <a:spcBef>
                <a:spcPts val="500"/>
              </a:spcBef>
              <a:spcAft>
                <a:spcPts val="0"/>
              </a:spcAft>
              <a:buSzPct val="60810"/>
              <a:buNone/>
            </a:pPr>
            <a:r>
              <a:rPr b="1" lang="en-US" sz="3200">
                <a:latin typeface="Times New Roman"/>
                <a:ea typeface="Times New Roman"/>
                <a:cs typeface="Times New Roman"/>
                <a:sym typeface="Times New Roman"/>
              </a:rPr>
              <a:t>The Features of Pentium Processor are: </a:t>
            </a:r>
            <a:endParaRPr/>
          </a:p>
          <a:p>
            <a:pPr indent="-342900" lvl="1" marL="914400" rtl="0" algn="l">
              <a:lnSpc>
                <a:spcPct val="90000"/>
              </a:lnSpc>
              <a:spcBef>
                <a:spcPts val="500"/>
              </a:spcBef>
              <a:spcAft>
                <a:spcPts val="0"/>
              </a:spcAft>
              <a:buSzPct val="60810"/>
              <a:buChar char="•"/>
            </a:pPr>
            <a:r>
              <a:rPr b="1" lang="en-US" sz="3200">
                <a:solidFill>
                  <a:srgbClr val="2501BF"/>
                </a:solidFill>
                <a:latin typeface="Times New Roman"/>
                <a:ea typeface="Times New Roman"/>
                <a:cs typeface="Times New Roman"/>
                <a:sym typeface="Times New Roman"/>
              </a:rPr>
              <a:t>32bit</a:t>
            </a:r>
            <a:r>
              <a:rPr lang="en-US" sz="3200">
                <a:solidFill>
                  <a:srgbClr val="2501BF"/>
                </a:solidFill>
                <a:latin typeface="Times New Roman"/>
                <a:ea typeface="Times New Roman"/>
                <a:cs typeface="Times New Roman"/>
                <a:sym typeface="Times New Roman"/>
              </a:rPr>
              <a:t> registers to hold data. </a:t>
            </a:r>
            <a:endParaRPr/>
          </a:p>
          <a:p>
            <a:pPr indent="-342900" lvl="1" marL="914400" rtl="0" algn="l">
              <a:lnSpc>
                <a:spcPct val="90000"/>
              </a:lnSpc>
              <a:spcBef>
                <a:spcPts val="500"/>
              </a:spcBef>
              <a:spcAft>
                <a:spcPts val="0"/>
              </a:spcAft>
              <a:buSzPct val="60810"/>
              <a:buChar char="•"/>
            </a:pPr>
            <a:r>
              <a:rPr b="1" lang="en-US" sz="3200">
                <a:solidFill>
                  <a:srgbClr val="C00000"/>
                </a:solidFill>
                <a:latin typeface="Times New Roman"/>
                <a:ea typeface="Times New Roman"/>
                <a:cs typeface="Times New Roman"/>
                <a:sym typeface="Times New Roman"/>
              </a:rPr>
              <a:t>32 Bit </a:t>
            </a:r>
            <a:r>
              <a:rPr lang="en-US" sz="3200">
                <a:solidFill>
                  <a:srgbClr val="C00000"/>
                </a:solidFill>
                <a:latin typeface="Times New Roman"/>
                <a:ea typeface="Times New Roman"/>
                <a:cs typeface="Times New Roman"/>
                <a:sym typeface="Times New Roman"/>
              </a:rPr>
              <a:t>Address Bus </a:t>
            </a:r>
            <a:r>
              <a:rPr lang="en-US" sz="3200">
                <a:solidFill>
                  <a:srgbClr val="2501BF"/>
                </a:solidFill>
                <a:latin typeface="Times New Roman"/>
                <a:ea typeface="Times New Roman"/>
                <a:cs typeface="Times New Roman"/>
                <a:sym typeface="Times New Roman"/>
              </a:rPr>
              <a:t>and </a:t>
            </a:r>
            <a:r>
              <a:rPr b="1" lang="en-US" sz="3200">
                <a:solidFill>
                  <a:srgbClr val="002060"/>
                </a:solidFill>
                <a:latin typeface="Times New Roman"/>
                <a:ea typeface="Times New Roman"/>
                <a:cs typeface="Times New Roman"/>
                <a:sym typeface="Times New Roman"/>
              </a:rPr>
              <a:t>64 bit </a:t>
            </a:r>
            <a:r>
              <a:rPr lang="en-US" sz="3200">
                <a:solidFill>
                  <a:srgbClr val="002060"/>
                </a:solidFill>
                <a:latin typeface="Times New Roman"/>
                <a:ea typeface="Times New Roman"/>
                <a:cs typeface="Times New Roman"/>
                <a:sym typeface="Times New Roman"/>
              </a:rPr>
              <a:t>data Bus </a:t>
            </a:r>
            <a:r>
              <a:rPr lang="en-US" sz="3200">
                <a:solidFill>
                  <a:srgbClr val="2501BF"/>
                </a:solidFill>
                <a:latin typeface="Times New Roman"/>
                <a:ea typeface="Times New Roman"/>
                <a:cs typeface="Times New Roman"/>
                <a:sym typeface="Times New Roman"/>
              </a:rPr>
              <a:t>(with </a:t>
            </a:r>
            <a:r>
              <a:rPr b="1" lang="en-US" sz="3200">
                <a:solidFill>
                  <a:srgbClr val="C00000"/>
                </a:solidFill>
                <a:latin typeface="Times New Roman"/>
                <a:ea typeface="Times New Roman"/>
                <a:cs typeface="Times New Roman"/>
                <a:sym typeface="Times New Roman"/>
              </a:rPr>
              <a:t>Burstable</a:t>
            </a:r>
            <a:r>
              <a:rPr lang="en-US" sz="3200">
                <a:solidFill>
                  <a:srgbClr val="2501BF"/>
                </a:solidFill>
                <a:latin typeface="Times New Roman"/>
                <a:ea typeface="Times New Roman"/>
                <a:cs typeface="Times New Roman"/>
                <a:sym typeface="Times New Roman"/>
              </a:rPr>
              <a:t> feature)</a:t>
            </a:r>
            <a:endParaRPr/>
          </a:p>
          <a:p>
            <a:pPr indent="0" lvl="1" marL="457200" rtl="0" algn="l">
              <a:lnSpc>
                <a:spcPct val="90000"/>
              </a:lnSpc>
              <a:spcBef>
                <a:spcPts val="500"/>
              </a:spcBef>
              <a:spcAft>
                <a:spcPts val="0"/>
              </a:spcAft>
              <a:buSzPct val="60810"/>
              <a:buNone/>
            </a:pPr>
            <a:r>
              <a:rPr lang="en-US" sz="3200">
                <a:solidFill>
                  <a:srgbClr val="2501BF"/>
                </a:solidFill>
                <a:latin typeface="Times New Roman"/>
                <a:ea typeface="Times New Roman"/>
                <a:cs typeface="Times New Roman"/>
                <a:sym typeface="Times New Roman"/>
              </a:rPr>
              <a:t>  </a:t>
            </a:r>
            <a:r>
              <a:rPr lang="en-US">
                <a:latin typeface="Times New Roman"/>
                <a:ea typeface="Times New Roman"/>
                <a:cs typeface="Times New Roman"/>
                <a:sym typeface="Times New Roman"/>
              </a:rPr>
              <a:t>Able to be burst. </a:t>
            </a:r>
            <a:r>
              <a:rPr lang="en-US" sz="1900">
                <a:latin typeface="Times New Roman"/>
                <a:ea typeface="Times New Roman"/>
                <a:cs typeface="Times New Roman"/>
                <a:sym typeface="Times New Roman"/>
              </a:rPr>
              <a:t>Having the ability to exceed the normal maximum bandwidth for short periods</a:t>
            </a:r>
            <a:endParaRPr sz="2600">
              <a:solidFill>
                <a:srgbClr val="2501BF"/>
              </a:solidFill>
              <a:latin typeface="Times New Roman"/>
              <a:ea typeface="Times New Roman"/>
              <a:cs typeface="Times New Roman"/>
              <a:sym typeface="Times New Roman"/>
            </a:endParaRPr>
          </a:p>
          <a:p>
            <a:pPr indent="-228600" lvl="1" marL="914400" rtl="0" algn="l">
              <a:lnSpc>
                <a:spcPct val="90000"/>
              </a:lnSpc>
              <a:spcBef>
                <a:spcPts val="500"/>
              </a:spcBef>
              <a:spcAft>
                <a:spcPts val="0"/>
              </a:spcAft>
              <a:buSzPct val="60810"/>
              <a:buNone/>
            </a:pPr>
            <a:r>
              <a:t/>
            </a:r>
            <a:endParaRPr sz="3200">
              <a:solidFill>
                <a:srgbClr val="2501BF"/>
              </a:solidFill>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ct val="69498"/>
              <a:buNone/>
            </a:pPr>
            <a:r>
              <a:t/>
            </a:r>
            <a:endParaRPr>
              <a:latin typeface="Times New Roman"/>
              <a:ea typeface="Times New Roman"/>
              <a:cs typeface="Times New Roman"/>
              <a:sym typeface="Times New Roman"/>
            </a:endParaRPr>
          </a:p>
          <a:p>
            <a:pPr indent="-342900" lvl="0" marL="457200" rtl="0" algn="l">
              <a:lnSpc>
                <a:spcPct val="90000"/>
              </a:lnSpc>
              <a:spcBef>
                <a:spcPts val="1000"/>
              </a:spcBef>
              <a:spcAft>
                <a:spcPts val="0"/>
              </a:spcAft>
              <a:buSzPct val="69498"/>
              <a:buFont typeface="Noto Sans Symbols"/>
              <a:buChar char="⮚"/>
            </a:pPr>
            <a:r>
              <a:rPr b="1" lang="en-US">
                <a:solidFill>
                  <a:srgbClr val="C00000"/>
                </a:solidFill>
                <a:latin typeface="Times New Roman"/>
                <a:ea typeface="Times New Roman"/>
                <a:cs typeface="Times New Roman"/>
                <a:sym typeface="Times New Roman"/>
              </a:rPr>
              <a:t>Address bus </a:t>
            </a:r>
            <a:r>
              <a:rPr lang="en-US">
                <a:latin typeface="Times New Roman"/>
                <a:ea typeface="Times New Roman"/>
                <a:cs typeface="Times New Roman"/>
                <a:sym typeface="Times New Roman"/>
              </a:rPr>
              <a:t>decides the </a:t>
            </a:r>
            <a:r>
              <a:rPr b="1" lang="en-US">
                <a:latin typeface="Times New Roman"/>
                <a:ea typeface="Times New Roman"/>
                <a:cs typeface="Times New Roman"/>
                <a:sym typeface="Times New Roman"/>
              </a:rPr>
              <a:t>memory addressing capacity </a:t>
            </a:r>
            <a:r>
              <a:rPr lang="en-US">
                <a:latin typeface="Times New Roman"/>
                <a:ea typeface="Times New Roman"/>
                <a:cs typeface="Times New Roman"/>
                <a:sym typeface="Times New Roman"/>
              </a:rPr>
              <a:t>of processor</a:t>
            </a:r>
            <a:endParaRPr/>
          </a:p>
          <a:p>
            <a:pPr indent="-342900" lvl="0" marL="457200" rtl="0" algn="l">
              <a:lnSpc>
                <a:spcPct val="90000"/>
              </a:lnSpc>
              <a:spcBef>
                <a:spcPts val="1000"/>
              </a:spcBef>
              <a:spcAft>
                <a:spcPts val="0"/>
              </a:spcAft>
              <a:buSzPct val="69498"/>
              <a:buFont typeface="Noto Sans Symbols"/>
              <a:buChar char="⮚"/>
            </a:pPr>
            <a:r>
              <a:rPr lang="en-US">
                <a:latin typeface="Times New Roman"/>
                <a:ea typeface="Times New Roman"/>
                <a:cs typeface="Times New Roman"/>
                <a:sym typeface="Times New Roman"/>
              </a:rPr>
              <a:t>Address lines are 32 so memory can be addressed = </a:t>
            </a:r>
            <a:r>
              <a:rPr b="1" lang="en-US">
                <a:solidFill>
                  <a:srgbClr val="FF0000"/>
                </a:solidFill>
                <a:latin typeface="Times New Roman"/>
                <a:ea typeface="Times New Roman"/>
                <a:cs typeface="Times New Roman"/>
                <a:sym typeface="Times New Roman"/>
              </a:rPr>
              <a:t>2^32 = 4GB</a:t>
            </a:r>
            <a:endParaRPr/>
          </a:p>
          <a:p>
            <a:pPr indent="-342900" lvl="0" marL="457200" rtl="0" algn="l">
              <a:lnSpc>
                <a:spcPct val="90000"/>
              </a:lnSpc>
              <a:spcBef>
                <a:spcPts val="1000"/>
              </a:spcBef>
              <a:spcAft>
                <a:spcPts val="0"/>
              </a:spcAft>
              <a:buSzPct val="69498"/>
              <a:buFont typeface="Noto Sans Symbols"/>
              <a:buChar char="⮚"/>
            </a:pPr>
            <a:r>
              <a:rPr b="1" lang="en-US">
                <a:latin typeface="Times New Roman"/>
                <a:ea typeface="Times New Roman"/>
                <a:cs typeface="Times New Roman"/>
                <a:sym typeface="Times New Roman"/>
              </a:rPr>
              <a:t>Data bus </a:t>
            </a:r>
            <a:r>
              <a:rPr lang="en-US">
                <a:latin typeface="Times New Roman"/>
                <a:ea typeface="Times New Roman"/>
                <a:cs typeface="Times New Roman"/>
                <a:sym typeface="Times New Roman"/>
              </a:rPr>
              <a:t>governs the </a:t>
            </a:r>
            <a:r>
              <a:rPr b="1" lang="en-US">
                <a:latin typeface="Times New Roman"/>
                <a:ea typeface="Times New Roman"/>
                <a:cs typeface="Times New Roman"/>
                <a:sym typeface="Times New Roman"/>
              </a:rPr>
              <a:t>data handling/processing capacity </a:t>
            </a:r>
            <a:r>
              <a:rPr lang="en-US">
                <a:latin typeface="Times New Roman"/>
                <a:ea typeface="Times New Roman"/>
                <a:cs typeface="Times New Roman"/>
                <a:sym typeface="Times New Roman"/>
              </a:rPr>
              <a:t>i.e. </a:t>
            </a:r>
            <a:r>
              <a:rPr b="1" lang="en-US">
                <a:latin typeface="Times New Roman"/>
                <a:ea typeface="Times New Roman"/>
                <a:cs typeface="Times New Roman"/>
                <a:sym typeface="Times New Roman"/>
              </a:rPr>
              <a:t>maximum size of data </a:t>
            </a:r>
            <a:r>
              <a:rPr lang="en-US">
                <a:latin typeface="Times New Roman"/>
                <a:ea typeface="Times New Roman"/>
                <a:cs typeface="Times New Roman"/>
                <a:sym typeface="Times New Roman"/>
              </a:rPr>
              <a:t>can be operated on.</a:t>
            </a:r>
            <a:endParaRPr/>
          </a:p>
          <a:p>
            <a:pPr indent="-342900" lvl="0" marL="457200" rtl="0" algn="l">
              <a:lnSpc>
                <a:spcPct val="90000"/>
              </a:lnSpc>
              <a:spcBef>
                <a:spcPts val="1000"/>
              </a:spcBef>
              <a:spcAft>
                <a:spcPts val="0"/>
              </a:spcAft>
              <a:buSzPct val="64864"/>
              <a:buChar char="•"/>
            </a:pPr>
            <a:r>
              <a:rPr b="1" lang="en-US">
                <a:solidFill>
                  <a:srgbClr val="2501BF"/>
                </a:solidFill>
                <a:latin typeface="Times New Roman"/>
                <a:ea typeface="Times New Roman"/>
                <a:cs typeface="Times New Roman"/>
                <a:sym typeface="Times New Roman"/>
              </a:rPr>
              <a:t>Size of data and address bus should be as large as possible to </a:t>
            </a:r>
            <a:r>
              <a:rPr b="1" lang="en-US" sz="3000">
                <a:solidFill>
                  <a:srgbClr val="C00000"/>
                </a:solidFill>
                <a:latin typeface="Times New Roman"/>
                <a:ea typeface="Times New Roman"/>
                <a:cs typeface="Times New Roman"/>
                <a:sym typeface="Times New Roman"/>
              </a:rPr>
              <a:t>improve system performance</a:t>
            </a:r>
            <a:endParaRPr b="1" sz="3000">
              <a:solidFill>
                <a:srgbClr val="C00000"/>
              </a:solidFill>
              <a:latin typeface="Times New Roman"/>
              <a:ea typeface="Times New Roman"/>
              <a:cs typeface="Times New Roman"/>
              <a:sym typeface="Times New Roman"/>
            </a:endParaRPr>
          </a:p>
          <a:p>
            <a:pPr indent="-228600" lvl="0" marL="457200" rtl="0" algn="l">
              <a:lnSpc>
                <a:spcPct val="90000"/>
              </a:lnSpc>
              <a:spcBef>
                <a:spcPts val="1000"/>
              </a:spcBef>
              <a:spcAft>
                <a:spcPts val="0"/>
              </a:spcAft>
              <a:buSzPct val="69498"/>
              <a:buFont typeface="Noto Sans Symbols"/>
              <a:buNone/>
            </a:pPr>
            <a:r>
              <a:t/>
            </a:r>
            <a:endParaRPr>
              <a:latin typeface="Times New Roman"/>
              <a:ea typeface="Times New Roman"/>
              <a:cs typeface="Times New Roman"/>
              <a:sym typeface="Times New Roman"/>
            </a:endParaRPr>
          </a:p>
          <a:p>
            <a:pPr indent="0" lvl="0" marL="0" rtl="0" algn="l">
              <a:lnSpc>
                <a:spcPct val="90000"/>
              </a:lnSpc>
              <a:spcBef>
                <a:spcPts val="1000"/>
              </a:spcBef>
              <a:spcAft>
                <a:spcPts val="0"/>
              </a:spcAft>
              <a:buSzPct val="69498"/>
              <a:buNone/>
            </a:pPr>
            <a:r>
              <a:t/>
            </a:r>
            <a:endParaRPr>
              <a:latin typeface="Times New Roman"/>
              <a:ea typeface="Times New Roman"/>
              <a:cs typeface="Times New Roman"/>
              <a:sym typeface="Times New Roman"/>
            </a:endParaRPr>
          </a:p>
          <a:p>
            <a:pPr indent="0" lvl="0" marL="0" rtl="0" algn="l">
              <a:lnSpc>
                <a:spcPct val="90000"/>
              </a:lnSpc>
              <a:spcBef>
                <a:spcPts val="1000"/>
              </a:spcBef>
              <a:spcAft>
                <a:spcPts val="0"/>
              </a:spcAft>
              <a:buSzPct val="69498"/>
              <a:buNone/>
            </a:pPr>
            <a:r>
              <a:t/>
            </a:r>
            <a:endParaRPr>
              <a:latin typeface="Times New Roman"/>
              <a:ea typeface="Times New Roman"/>
              <a:cs typeface="Times New Roman"/>
              <a:sym typeface="Times New Roman"/>
            </a:endParaRPr>
          </a:p>
        </p:txBody>
      </p:sp>
      <p:sp>
        <p:nvSpPr>
          <p:cNvPr id="398" name="Google Shape;398;p15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399" name="Google Shape;399;p159"/>
          <p:cNvSpPr txBox="1"/>
          <p:nvPr>
            <p:ph idx="11" type="ftr"/>
          </p:nvPr>
        </p:nvSpPr>
        <p:spPr>
          <a:xfrm>
            <a:off x="2660073" y="6356350"/>
            <a:ext cx="5493327"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sp>
        <p:nvSpPr>
          <p:cNvPr id="400" name="Google Shape;400;p15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pic>
        <p:nvPicPr>
          <p:cNvPr id="401" name="Google Shape;401;p159"/>
          <p:cNvPicPr preferRelativeResize="0"/>
          <p:nvPr/>
        </p:nvPicPr>
        <p:blipFill rotWithShape="1">
          <a:blip r:embed="rId3">
            <a:alphaModFix/>
          </a:blip>
          <a:srcRect b="0" l="0" r="0" t="0"/>
          <a:stretch/>
        </p:blipFill>
        <p:spPr>
          <a:xfrm>
            <a:off x="22586" y="136660"/>
            <a:ext cx="787400" cy="711613"/>
          </a:xfrm>
          <a:prstGeom prst="rect">
            <a:avLst/>
          </a:prstGeom>
          <a:noFill/>
          <a:ln>
            <a:noFill/>
          </a:ln>
        </p:spPr>
      </p:pic>
      <p:sp>
        <p:nvSpPr>
          <p:cNvPr id="402" name="Google Shape;402;p159"/>
          <p:cNvSpPr/>
          <p:nvPr/>
        </p:nvSpPr>
        <p:spPr>
          <a:xfrm>
            <a:off x="1242433" y="2789880"/>
            <a:ext cx="9940120" cy="633926"/>
          </a:xfrm>
          <a:prstGeom prst="roundRect">
            <a:avLst>
              <a:gd fmla="val 16667" name="adj"/>
            </a:avLst>
          </a:prstGeom>
          <a:solidFill>
            <a:srgbClr val="BBD6EE"/>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None/>
            </a:pPr>
            <a:r>
              <a:rPr b="1" i="0" lang="en-US" sz="3200" u="none" cap="none" strike="noStrike">
                <a:solidFill>
                  <a:srgbClr val="7030A0"/>
                </a:solidFill>
                <a:latin typeface="Times New Roman"/>
                <a:ea typeface="Times New Roman"/>
                <a:cs typeface="Times New Roman"/>
                <a:sym typeface="Times New Roman"/>
              </a:rPr>
              <a:t>Use/role of the above Feature in Pentium Performance</a:t>
            </a:r>
            <a:endParaRPr b="0" i="0" sz="3600" u="none" cap="none" strike="noStrike">
              <a:solidFill>
                <a:srgbClr val="7030A0"/>
              </a:solidFill>
              <a:latin typeface="Times New Roman"/>
              <a:ea typeface="Times New Roman"/>
              <a:cs typeface="Times New Roman"/>
              <a:sym typeface="Times New Roman"/>
            </a:endParaRPr>
          </a:p>
        </p:txBody>
      </p:sp>
      <p:cxnSp>
        <p:nvCxnSpPr>
          <p:cNvPr id="403" name="Google Shape;403;p159"/>
          <p:cNvCxnSpPr/>
          <p:nvPr/>
        </p:nvCxnSpPr>
        <p:spPr>
          <a:xfrm flipH="1" rot="10800000">
            <a:off x="-10316" y="808935"/>
            <a:ext cx="12192000" cy="27709"/>
          </a:xfrm>
          <a:prstGeom prst="straightConnector1">
            <a:avLst/>
          </a:prstGeom>
          <a:noFill/>
          <a:ln cap="flat" cmpd="sng" w="9525">
            <a:solidFill>
              <a:srgbClr val="00B050"/>
            </a:solidFill>
            <a:prstDash val="solid"/>
            <a:round/>
            <a:headEnd len="sm" w="sm" type="none"/>
            <a:tailEnd len="sm" w="sm" type="none"/>
          </a:ln>
        </p:spPr>
      </p:cxnSp>
      <p:sp>
        <p:nvSpPr>
          <p:cNvPr id="404" name="Google Shape;404;p15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405" name="Google Shape;405;p159"/>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406" name="Google Shape;406;p15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160"/>
          <p:cNvSpPr txBox="1"/>
          <p:nvPr>
            <p:ph type="title"/>
          </p:nvPr>
        </p:nvSpPr>
        <p:spPr>
          <a:xfrm>
            <a:off x="715371" y="132857"/>
            <a:ext cx="10515600" cy="67990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sz="4800">
                <a:solidFill>
                  <a:srgbClr val="FF0000"/>
                </a:solidFill>
                <a:latin typeface="Times New Roman"/>
                <a:ea typeface="Times New Roman"/>
                <a:cs typeface="Times New Roman"/>
                <a:sym typeface="Times New Roman"/>
              </a:rPr>
              <a:t>Pentium Processor Features</a:t>
            </a:r>
            <a:endParaRPr b="1" sz="4800">
              <a:solidFill>
                <a:srgbClr val="FF0000"/>
              </a:solidFill>
              <a:latin typeface="Times New Roman"/>
              <a:ea typeface="Times New Roman"/>
              <a:cs typeface="Times New Roman"/>
              <a:sym typeface="Times New Roman"/>
            </a:endParaRPr>
          </a:p>
        </p:txBody>
      </p:sp>
      <p:sp>
        <p:nvSpPr>
          <p:cNvPr id="412" name="Google Shape;412;p160"/>
          <p:cNvSpPr txBox="1"/>
          <p:nvPr>
            <p:ph idx="1" type="body"/>
          </p:nvPr>
        </p:nvSpPr>
        <p:spPr>
          <a:xfrm>
            <a:off x="838200" y="1045030"/>
            <a:ext cx="11159836" cy="5082921"/>
          </a:xfrm>
          <a:prstGeom prst="rect">
            <a:avLst/>
          </a:prstGeom>
          <a:noFill/>
          <a:ln>
            <a:noFill/>
          </a:ln>
        </p:spPr>
        <p:txBody>
          <a:bodyPr anchorCtr="0" anchor="t" bIns="45700" lIns="91425" spcFirstLastPara="1" rIns="91425" wrap="square" tIns="45700">
            <a:normAutofit fontScale="92500" lnSpcReduction="10000"/>
          </a:bodyPr>
          <a:lstStyle/>
          <a:p>
            <a:pPr indent="0" lvl="1" marL="457200" rtl="0" algn="l">
              <a:lnSpc>
                <a:spcPct val="90000"/>
              </a:lnSpc>
              <a:spcBef>
                <a:spcPts val="500"/>
              </a:spcBef>
              <a:spcAft>
                <a:spcPts val="0"/>
              </a:spcAft>
              <a:buSzPct val="55598"/>
              <a:buNone/>
            </a:pPr>
            <a:r>
              <a:rPr b="1" lang="en-US" sz="3500">
                <a:latin typeface="Times New Roman"/>
                <a:ea typeface="Times New Roman"/>
                <a:cs typeface="Times New Roman"/>
                <a:sym typeface="Times New Roman"/>
              </a:rPr>
              <a:t>The Features of Pentium Processor are: </a:t>
            </a:r>
            <a:endParaRPr/>
          </a:p>
          <a:p>
            <a:pPr indent="-342900" lvl="1" marL="914400" rtl="0" algn="l">
              <a:lnSpc>
                <a:spcPct val="90000"/>
              </a:lnSpc>
              <a:spcBef>
                <a:spcPts val="500"/>
              </a:spcBef>
              <a:spcAft>
                <a:spcPts val="0"/>
              </a:spcAft>
              <a:buSzPct val="60810"/>
              <a:buChar char="•"/>
            </a:pPr>
            <a:r>
              <a:rPr b="1" lang="en-US" sz="3200">
                <a:solidFill>
                  <a:srgbClr val="C00000"/>
                </a:solidFill>
                <a:latin typeface="Times New Roman"/>
                <a:ea typeface="Times New Roman"/>
                <a:cs typeface="Times New Roman"/>
                <a:sym typeface="Times New Roman"/>
              </a:rPr>
              <a:t>Superscalar</a:t>
            </a:r>
            <a:r>
              <a:rPr lang="en-US" sz="3200">
                <a:latin typeface="Times New Roman"/>
                <a:ea typeface="Times New Roman"/>
                <a:cs typeface="Times New Roman"/>
                <a:sym typeface="Times New Roman"/>
              </a:rPr>
              <a:t> – 2 execution pipelines </a:t>
            </a:r>
            <a:r>
              <a:rPr b="1" lang="en-US" sz="3200">
                <a:solidFill>
                  <a:srgbClr val="C00000"/>
                </a:solidFill>
                <a:latin typeface="Times New Roman"/>
                <a:ea typeface="Times New Roman"/>
                <a:cs typeface="Times New Roman"/>
                <a:sym typeface="Times New Roman"/>
              </a:rPr>
              <a:t>U and V</a:t>
            </a:r>
            <a:endParaRPr/>
          </a:p>
          <a:p>
            <a:pPr indent="-228600" lvl="0" marL="457200" rtl="0" algn="l">
              <a:lnSpc>
                <a:spcPct val="90000"/>
              </a:lnSpc>
              <a:spcBef>
                <a:spcPts val="1000"/>
              </a:spcBef>
              <a:spcAft>
                <a:spcPts val="0"/>
              </a:spcAft>
              <a:buClr>
                <a:schemeClr val="dk1"/>
              </a:buClr>
              <a:buSzPct val="69498"/>
              <a:buNone/>
            </a:pPr>
            <a:r>
              <a:t/>
            </a:r>
            <a:endParaRPr>
              <a:latin typeface="Times New Roman"/>
              <a:ea typeface="Times New Roman"/>
              <a:cs typeface="Times New Roman"/>
              <a:sym typeface="Times New Roman"/>
            </a:endParaRPr>
          </a:p>
          <a:p>
            <a:pPr indent="-228600" lvl="0" marL="457200" rtl="0" algn="l">
              <a:lnSpc>
                <a:spcPct val="90000"/>
              </a:lnSpc>
              <a:spcBef>
                <a:spcPts val="1000"/>
              </a:spcBef>
              <a:spcAft>
                <a:spcPts val="0"/>
              </a:spcAft>
              <a:buSzPct val="69498"/>
              <a:buNone/>
            </a:pPr>
            <a:r>
              <a:t/>
            </a:r>
            <a:endParaRPr>
              <a:latin typeface="Times New Roman"/>
              <a:ea typeface="Times New Roman"/>
              <a:cs typeface="Times New Roman"/>
              <a:sym typeface="Times New Roman"/>
            </a:endParaRPr>
          </a:p>
          <a:p>
            <a:pPr indent="-342900" lvl="0" marL="457200" rtl="0" algn="l">
              <a:lnSpc>
                <a:spcPct val="90000"/>
              </a:lnSpc>
              <a:spcBef>
                <a:spcPts val="1000"/>
              </a:spcBef>
              <a:spcAft>
                <a:spcPts val="0"/>
              </a:spcAft>
              <a:buClr>
                <a:schemeClr val="dk1"/>
              </a:buClr>
              <a:buSzPct val="74844"/>
              <a:buChar char="•"/>
            </a:pPr>
            <a:r>
              <a:rPr lang="en-US" sz="2600">
                <a:latin typeface="Times New Roman"/>
                <a:ea typeface="Times New Roman"/>
                <a:cs typeface="Times New Roman"/>
                <a:sym typeface="Times New Roman"/>
              </a:rPr>
              <a:t>Any architecture which supports parallel computing through </a:t>
            </a:r>
            <a:r>
              <a:rPr b="1" lang="en-US" sz="2600">
                <a:solidFill>
                  <a:srgbClr val="385623"/>
                </a:solidFill>
                <a:latin typeface="Times New Roman"/>
                <a:ea typeface="Times New Roman"/>
                <a:cs typeface="Times New Roman"/>
                <a:sym typeface="Times New Roman"/>
              </a:rPr>
              <a:t>massive pipelining </a:t>
            </a:r>
            <a:r>
              <a:rPr lang="en-US" sz="2600">
                <a:latin typeface="Times New Roman"/>
                <a:ea typeface="Times New Roman"/>
                <a:cs typeface="Times New Roman"/>
                <a:sym typeface="Times New Roman"/>
              </a:rPr>
              <a:t>is called as </a:t>
            </a:r>
            <a:r>
              <a:rPr b="1" lang="en-US" sz="2600">
                <a:solidFill>
                  <a:srgbClr val="C00000"/>
                </a:solidFill>
                <a:latin typeface="Times New Roman"/>
                <a:ea typeface="Times New Roman"/>
                <a:cs typeface="Times New Roman"/>
                <a:sym typeface="Times New Roman"/>
              </a:rPr>
              <a:t>superscalar architecture</a:t>
            </a:r>
            <a:r>
              <a:rPr lang="en-US" sz="2600">
                <a:latin typeface="Times New Roman"/>
                <a:ea typeface="Times New Roman"/>
                <a:cs typeface="Times New Roman"/>
                <a:sym typeface="Times New Roman"/>
              </a:rPr>
              <a:t>.</a:t>
            </a:r>
            <a:endParaRPr/>
          </a:p>
          <a:p>
            <a:pPr indent="-342900" lvl="0" marL="457200" rtl="0" algn="l">
              <a:lnSpc>
                <a:spcPct val="90000"/>
              </a:lnSpc>
              <a:spcBef>
                <a:spcPts val="1000"/>
              </a:spcBef>
              <a:spcAft>
                <a:spcPts val="0"/>
              </a:spcAft>
              <a:buClr>
                <a:schemeClr val="dk1"/>
              </a:buClr>
              <a:buSzPct val="74844"/>
              <a:buChar char="•"/>
            </a:pPr>
            <a:r>
              <a:rPr lang="en-US" sz="2600">
                <a:latin typeface="Times New Roman"/>
                <a:ea typeface="Times New Roman"/>
                <a:cs typeface="Times New Roman"/>
                <a:sym typeface="Times New Roman"/>
              </a:rPr>
              <a:t>Pipeline implements </a:t>
            </a:r>
            <a:r>
              <a:rPr b="1" lang="en-US" sz="2600">
                <a:latin typeface="Times New Roman"/>
                <a:ea typeface="Times New Roman"/>
                <a:cs typeface="Times New Roman"/>
                <a:sym typeface="Times New Roman"/>
              </a:rPr>
              <a:t>parallel/overlapped operations </a:t>
            </a:r>
            <a:r>
              <a:rPr lang="en-US" sz="2600">
                <a:latin typeface="Times New Roman"/>
                <a:ea typeface="Times New Roman"/>
                <a:cs typeface="Times New Roman"/>
                <a:sym typeface="Times New Roman"/>
              </a:rPr>
              <a:t>in the system and uses all the resources </a:t>
            </a:r>
            <a:r>
              <a:rPr b="1" lang="en-US" sz="2600">
                <a:solidFill>
                  <a:srgbClr val="C00000"/>
                </a:solidFill>
                <a:latin typeface="Times New Roman"/>
                <a:ea typeface="Times New Roman"/>
                <a:cs typeface="Times New Roman"/>
                <a:sym typeface="Times New Roman"/>
              </a:rPr>
              <a:t>(Buses, ALU, Decoding unit etc.</a:t>
            </a:r>
            <a:r>
              <a:rPr b="1" lang="en-US" sz="2600">
                <a:latin typeface="Times New Roman"/>
                <a:ea typeface="Times New Roman"/>
                <a:cs typeface="Times New Roman"/>
                <a:sym typeface="Times New Roman"/>
              </a:rPr>
              <a:t>) </a:t>
            </a:r>
            <a:r>
              <a:rPr lang="en-US" sz="2600">
                <a:latin typeface="Times New Roman"/>
                <a:ea typeface="Times New Roman"/>
                <a:cs typeface="Times New Roman"/>
                <a:sym typeface="Times New Roman"/>
              </a:rPr>
              <a:t>to the optimum level.</a:t>
            </a:r>
            <a:endParaRPr/>
          </a:p>
          <a:p>
            <a:pPr indent="-342900" lvl="0" marL="457200" rtl="0" algn="l">
              <a:lnSpc>
                <a:spcPct val="90000"/>
              </a:lnSpc>
              <a:spcBef>
                <a:spcPts val="1000"/>
              </a:spcBef>
              <a:spcAft>
                <a:spcPts val="0"/>
              </a:spcAft>
              <a:buClr>
                <a:schemeClr val="dk1"/>
              </a:buClr>
              <a:buSzPct val="74844"/>
              <a:buChar char="•"/>
            </a:pPr>
            <a:r>
              <a:rPr lang="en-US" sz="2600">
                <a:latin typeface="Times New Roman"/>
                <a:ea typeface="Times New Roman"/>
                <a:cs typeface="Times New Roman"/>
                <a:sym typeface="Times New Roman"/>
              </a:rPr>
              <a:t>System </a:t>
            </a:r>
            <a:r>
              <a:rPr b="1" lang="en-US" sz="2600">
                <a:latin typeface="Times New Roman"/>
                <a:ea typeface="Times New Roman"/>
                <a:cs typeface="Times New Roman"/>
                <a:sym typeface="Times New Roman"/>
              </a:rPr>
              <a:t>throughput</a:t>
            </a:r>
            <a:r>
              <a:rPr lang="en-US" sz="2600">
                <a:latin typeface="Times New Roman"/>
                <a:ea typeface="Times New Roman"/>
                <a:cs typeface="Times New Roman"/>
                <a:sym typeface="Times New Roman"/>
              </a:rPr>
              <a:t> is improved. Throughput is proportional to frequency in ideal case.(How much data can be transferred from one location to another in a given amount of time. )</a:t>
            </a:r>
            <a:endParaRPr sz="2600">
              <a:latin typeface="Times New Roman"/>
              <a:ea typeface="Times New Roman"/>
              <a:cs typeface="Times New Roman"/>
              <a:sym typeface="Times New Roman"/>
            </a:endParaRPr>
          </a:p>
          <a:p>
            <a:pPr indent="-342900" lvl="0" marL="457200" rtl="0" algn="l">
              <a:lnSpc>
                <a:spcPct val="90000"/>
              </a:lnSpc>
              <a:spcBef>
                <a:spcPts val="1000"/>
              </a:spcBef>
              <a:spcAft>
                <a:spcPts val="0"/>
              </a:spcAft>
              <a:buClr>
                <a:schemeClr val="dk1"/>
              </a:buClr>
              <a:buSzPct val="74844"/>
              <a:buChar char="•"/>
            </a:pPr>
            <a:r>
              <a:rPr b="1" lang="en-US" sz="2600">
                <a:solidFill>
                  <a:srgbClr val="00B050"/>
                </a:solidFill>
                <a:latin typeface="Times New Roman"/>
                <a:ea typeface="Times New Roman"/>
                <a:cs typeface="Times New Roman"/>
                <a:sym typeface="Times New Roman"/>
              </a:rPr>
              <a:t>Ex. Pipelined Vs Non pipelined operation</a:t>
            </a:r>
            <a:endParaRPr/>
          </a:p>
          <a:p>
            <a:pPr indent="-342900" lvl="0" marL="457200" rtl="0" algn="l">
              <a:lnSpc>
                <a:spcPct val="90000"/>
              </a:lnSpc>
              <a:spcBef>
                <a:spcPts val="1000"/>
              </a:spcBef>
              <a:spcAft>
                <a:spcPts val="0"/>
              </a:spcAft>
              <a:buClr>
                <a:schemeClr val="dk1"/>
              </a:buClr>
              <a:buSzPct val="129729"/>
              <a:buChar char="•"/>
            </a:pPr>
            <a:r>
              <a:rPr b="1" lang="en-US" sz="1500">
                <a:solidFill>
                  <a:srgbClr val="00B050"/>
                </a:solidFill>
                <a:latin typeface="Times New Roman"/>
                <a:ea typeface="Times New Roman"/>
                <a:cs typeface="Times New Roman"/>
                <a:sym typeface="Times New Roman"/>
              </a:rPr>
              <a:t>https://www.youtube.com/watch?v=AsthZgIS2Lw&amp;list=PLm_MSClsnwm8Dw5nmh8A5E7gO06j1TeIa</a:t>
            </a:r>
            <a:endParaRPr/>
          </a:p>
        </p:txBody>
      </p:sp>
      <p:sp>
        <p:nvSpPr>
          <p:cNvPr id="413" name="Google Shape;413;p16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414" name="Google Shape;414;p16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415" name="Google Shape;415;p16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416" name="Google Shape;416;p160"/>
          <p:cNvPicPr preferRelativeResize="0"/>
          <p:nvPr/>
        </p:nvPicPr>
        <p:blipFill rotWithShape="1">
          <a:blip r:embed="rId3">
            <a:alphaModFix/>
          </a:blip>
          <a:srcRect b="0" l="0" r="0" t="0"/>
          <a:stretch/>
        </p:blipFill>
        <p:spPr>
          <a:xfrm>
            <a:off x="52577" y="-6467"/>
            <a:ext cx="799911" cy="722920"/>
          </a:xfrm>
          <a:prstGeom prst="rect">
            <a:avLst/>
          </a:prstGeom>
          <a:noFill/>
          <a:ln>
            <a:noFill/>
          </a:ln>
        </p:spPr>
      </p:pic>
      <p:sp>
        <p:nvSpPr>
          <p:cNvPr id="417" name="Google Shape;417;p160"/>
          <p:cNvSpPr/>
          <p:nvPr/>
        </p:nvSpPr>
        <p:spPr>
          <a:xfrm>
            <a:off x="1003111" y="2201500"/>
            <a:ext cx="9940120" cy="620277"/>
          </a:xfrm>
          <a:prstGeom prst="roundRect">
            <a:avLst>
              <a:gd fmla="val 16667" name="adj"/>
            </a:avLst>
          </a:prstGeom>
          <a:solidFill>
            <a:srgbClr val="BBD6EE"/>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None/>
            </a:pPr>
            <a:r>
              <a:rPr b="1" i="0" lang="en-US" sz="3200" u="none" cap="none" strike="noStrike">
                <a:solidFill>
                  <a:srgbClr val="7030A0"/>
                </a:solidFill>
                <a:latin typeface="Bodoni"/>
                <a:ea typeface="Bodoni"/>
                <a:cs typeface="Bodoni"/>
                <a:sym typeface="Bodoni"/>
              </a:rPr>
              <a:t>Use/role of the above Feature in Pentium Performance</a:t>
            </a:r>
            <a:endParaRPr b="0" i="0" sz="3600" u="none" cap="none" strike="noStrike">
              <a:solidFill>
                <a:srgbClr val="7030A0"/>
              </a:solidFill>
              <a:latin typeface="Arial"/>
              <a:ea typeface="Arial"/>
              <a:cs typeface="Arial"/>
              <a:sym typeface="Arial"/>
            </a:endParaRPr>
          </a:p>
        </p:txBody>
      </p:sp>
      <p:cxnSp>
        <p:nvCxnSpPr>
          <p:cNvPr id="418" name="Google Shape;418;p160"/>
          <p:cNvCxnSpPr/>
          <p:nvPr/>
        </p:nvCxnSpPr>
        <p:spPr>
          <a:xfrm flipH="1" rot="10800000">
            <a:off x="-10316" y="825068"/>
            <a:ext cx="12192000" cy="27709"/>
          </a:xfrm>
          <a:prstGeom prst="straightConnector1">
            <a:avLst/>
          </a:prstGeom>
          <a:noFill/>
          <a:ln cap="flat" cmpd="sng" w="9525">
            <a:solidFill>
              <a:srgbClr val="00B050"/>
            </a:solidFill>
            <a:prstDash val="solid"/>
            <a:round/>
            <a:headEnd len="sm" w="sm" type="none"/>
            <a:tailEnd len="sm" w="sm" type="none"/>
          </a:ln>
        </p:spPr>
      </p:cxnSp>
      <p:sp>
        <p:nvSpPr>
          <p:cNvPr id="419" name="Google Shape;419;p16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420" name="Google Shape;420;p160"/>
          <p:cNvCxnSpPr/>
          <p:nvPr/>
        </p:nvCxnSpPr>
        <p:spPr>
          <a:xfrm flipH="1">
            <a:off x="838200" y="-4291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421" name="Google Shape;421;p16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161"/>
          <p:cNvSpPr txBox="1"/>
          <p:nvPr>
            <p:ph type="title"/>
          </p:nvPr>
        </p:nvSpPr>
        <p:spPr>
          <a:xfrm>
            <a:off x="838200" y="365125"/>
            <a:ext cx="10515600" cy="68575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5454"/>
              <a:buNone/>
            </a:pPr>
            <a:r>
              <a:rPr lang="en-US"/>
              <a:t>  </a:t>
            </a:r>
            <a:endParaRPr/>
          </a:p>
        </p:txBody>
      </p:sp>
      <p:sp>
        <p:nvSpPr>
          <p:cNvPr id="427" name="Google Shape;427;p161"/>
          <p:cNvSpPr txBox="1"/>
          <p:nvPr>
            <p:ph idx="1" type="body"/>
          </p:nvPr>
        </p:nvSpPr>
        <p:spPr>
          <a:xfrm>
            <a:off x="701723" y="708001"/>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428" name="Google Shape;428;p16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429" name="Google Shape;429;p16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430" name="Google Shape;430;p16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431" name="Google Shape;431;p161"/>
          <p:cNvSpPr txBox="1"/>
          <p:nvPr/>
        </p:nvSpPr>
        <p:spPr>
          <a:xfrm>
            <a:off x="381000" y="990600"/>
            <a:ext cx="8255000" cy="56388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rgbClr val="000000"/>
              </a:buClr>
              <a:buSzPts val="2800"/>
              <a:buFont typeface="Arial"/>
              <a:buNone/>
            </a:pPr>
            <a:r>
              <a:rPr b="0" i="0" lang="en-US" sz="2800" u="none" cap="none" strike="noStrike">
                <a:solidFill>
                  <a:schemeClr val="dk1"/>
                </a:solidFill>
                <a:latin typeface="Arial"/>
                <a:ea typeface="Arial"/>
                <a:cs typeface="Arial"/>
                <a:sym typeface="Arial"/>
              </a:rPr>
              <a:t>   </a:t>
            </a:r>
            <a:endParaRPr/>
          </a:p>
        </p:txBody>
      </p:sp>
      <p:pic>
        <p:nvPicPr>
          <p:cNvPr id="432" name="Google Shape;432;p161"/>
          <p:cNvPicPr preferRelativeResize="0"/>
          <p:nvPr/>
        </p:nvPicPr>
        <p:blipFill rotWithShape="1">
          <a:blip r:embed="rId3">
            <a:alphaModFix/>
          </a:blip>
          <a:srcRect b="0" l="0" r="0" t="0"/>
          <a:stretch/>
        </p:blipFill>
        <p:spPr>
          <a:xfrm>
            <a:off x="6238996" y="148683"/>
            <a:ext cx="5311150" cy="3459508"/>
          </a:xfrm>
          <a:prstGeom prst="rect">
            <a:avLst/>
          </a:prstGeom>
          <a:noFill/>
          <a:ln>
            <a:noFill/>
          </a:ln>
        </p:spPr>
      </p:pic>
      <p:sp>
        <p:nvSpPr>
          <p:cNvPr id="433" name="Google Shape;433;p161"/>
          <p:cNvSpPr/>
          <p:nvPr/>
        </p:nvSpPr>
        <p:spPr>
          <a:xfrm>
            <a:off x="1080095" y="3785652"/>
            <a:ext cx="10530133" cy="2337324"/>
          </a:xfrm>
          <a:prstGeom prst="rect">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2400" u="none" cap="none" strike="noStrike">
                <a:solidFill>
                  <a:schemeClr val="dk1"/>
                </a:solidFill>
                <a:latin typeface="Times New Roman"/>
                <a:ea typeface="Times New Roman"/>
                <a:cs typeface="Times New Roman"/>
                <a:sym typeface="Times New Roman"/>
              </a:rPr>
              <a:t>Speed up = [nkt] / [kt+ (n-1)t]  =  nk / [k   + n-1]  = k / [ 1 + (k-1)/n ]     </a:t>
            </a:r>
            <a:endParaRPr/>
          </a:p>
          <a:p>
            <a:pPr indent="0" lvl="0" marL="0" marR="0" rtl="0" algn="ctr">
              <a:lnSpc>
                <a:spcPct val="100000"/>
              </a:lnSpc>
              <a:spcBef>
                <a:spcPts val="0"/>
              </a:spcBef>
              <a:spcAft>
                <a:spcPts val="0"/>
              </a:spcAft>
              <a:buNone/>
            </a:pPr>
            <a:r>
              <a:rPr b="1" i="0" lang="en-US" sz="2400" u="none" cap="none" strike="noStrike">
                <a:solidFill>
                  <a:schemeClr val="dk1"/>
                </a:solidFill>
                <a:latin typeface="Times New Roman"/>
                <a:ea typeface="Times New Roman"/>
                <a:cs typeface="Times New Roman"/>
                <a:sym typeface="Times New Roman"/>
              </a:rPr>
              <a:t>Speed up ~ k  (approx.)   as    n &gt;&gt; k</a:t>
            </a:r>
            <a:endParaRPr/>
          </a:p>
          <a:p>
            <a:pPr indent="0" lvl="0" marL="0" marR="0" rtl="0" algn="l">
              <a:lnSpc>
                <a:spcPct val="100000"/>
              </a:lnSpc>
              <a:spcBef>
                <a:spcPts val="0"/>
              </a:spcBef>
              <a:spcAft>
                <a:spcPts val="0"/>
              </a:spcAft>
              <a:buNone/>
            </a:pPr>
            <a:r>
              <a:rPr b="1" i="0" lang="en-US" sz="2400" u="none" cap="none" strike="noStrike">
                <a:solidFill>
                  <a:srgbClr val="C00000"/>
                </a:solidFill>
                <a:latin typeface="Times New Roman"/>
                <a:ea typeface="Times New Roman"/>
                <a:cs typeface="Times New Roman"/>
                <a:sym typeface="Times New Roman"/>
              </a:rPr>
              <a:t>n = No. of Operations</a:t>
            </a:r>
            <a:endParaRPr/>
          </a:p>
          <a:p>
            <a:pPr indent="0" lvl="0" marL="0" marR="0" rtl="0" algn="l">
              <a:lnSpc>
                <a:spcPct val="100000"/>
              </a:lnSpc>
              <a:spcBef>
                <a:spcPts val="0"/>
              </a:spcBef>
              <a:spcAft>
                <a:spcPts val="0"/>
              </a:spcAft>
              <a:buNone/>
            </a:pPr>
            <a:r>
              <a:rPr b="1" i="0" lang="en-US" sz="2400" u="none" cap="none" strike="noStrike">
                <a:solidFill>
                  <a:srgbClr val="C00000"/>
                </a:solidFill>
                <a:latin typeface="Times New Roman"/>
                <a:ea typeface="Times New Roman"/>
                <a:cs typeface="Times New Roman"/>
                <a:sym typeface="Times New Roman"/>
              </a:rPr>
              <a:t>K = No. of Pipeline stages</a:t>
            </a:r>
            <a:endParaRPr/>
          </a:p>
          <a:p>
            <a:pPr indent="0" lvl="0" marL="0" marR="0" rtl="0" algn="l">
              <a:lnSpc>
                <a:spcPct val="100000"/>
              </a:lnSpc>
              <a:spcBef>
                <a:spcPts val="0"/>
              </a:spcBef>
              <a:spcAft>
                <a:spcPts val="0"/>
              </a:spcAft>
              <a:buNone/>
            </a:pPr>
            <a:r>
              <a:rPr b="1" i="0" lang="en-US" sz="2400" u="none" cap="none" strike="noStrike">
                <a:solidFill>
                  <a:srgbClr val="C00000"/>
                </a:solidFill>
                <a:latin typeface="Times New Roman"/>
                <a:ea typeface="Times New Roman"/>
                <a:cs typeface="Times New Roman"/>
                <a:sym typeface="Times New Roman"/>
              </a:rPr>
              <a:t>t = Time required at each pipeline stage</a:t>
            </a:r>
            <a:endParaRPr/>
          </a:p>
          <a:p>
            <a:pPr indent="0" lvl="0" marL="0" marR="0" rtl="0" algn="ctr">
              <a:lnSpc>
                <a:spcPct val="100000"/>
              </a:lnSpc>
              <a:spcBef>
                <a:spcPts val="0"/>
              </a:spcBef>
              <a:spcAft>
                <a:spcPts val="0"/>
              </a:spcAft>
              <a:buNone/>
            </a:pPr>
            <a:r>
              <a:t/>
            </a:r>
            <a:endParaRPr b="0" i="0" sz="2400" u="none" cap="none" strike="noStrike">
              <a:solidFill>
                <a:schemeClr val="dk1"/>
              </a:solidFill>
              <a:latin typeface="Times New Roman"/>
              <a:ea typeface="Times New Roman"/>
              <a:cs typeface="Times New Roman"/>
              <a:sym typeface="Times New Roman"/>
            </a:endParaRPr>
          </a:p>
        </p:txBody>
      </p:sp>
      <p:sp>
        <p:nvSpPr>
          <p:cNvPr id="434" name="Google Shape;434;p16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435" name="Google Shape;435;p16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436" name="Google Shape;436;p16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437" name="Google Shape;437;p161"/>
          <p:cNvPicPr preferRelativeResize="0"/>
          <p:nvPr/>
        </p:nvPicPr>
        <p:blipFill rotWithShape="1">
          <a:blip r:embed="rId4">
            <a:alphaModFix/>
          </a:blip>
          <a:srcRect b="0" l="0" r="0" t="0"/>
          <a:stretch/>
        </p:blipFill>
        <p:spPr>
          <a:xfrm>
            <a:off x="95704" y="113371"/>
            <a:ext cx="577933" cy="522307"/>
          </a:xfrm>
          <a:prstGeom prst="rect">
            <a:avLst/>
          </a:prstGeom>
          <a:noFill/>
          <a:ln>
            <a:noFill/>
          </a:ln>
        </p:spPr>
      </p:pic>
      <p:pic>
        <p:nvPicPr>
          <p:cNvPr id="438" name="Google Shape;438;p161"/>
          <p:cNvPicPr preferRelativeResize="0"/>
          <p:nvPr/>
        </p:nvPicPr>
        <p:blipFill rotWithShape="1">
          <a:blip r:embed="rId5">
            <a:alphaModFix/>
          </a:blip>
          <a:srcRect b="0" l="0" r="0" t="0"/>
          <a:stretch/>
        </p:blipFill>
        <p:spPr>
          <a:xfrm>
            <a:off x="984539" y="215353"/>
            <a:ext cx="504825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1000"/>
                                        <p:tgtEl>
                                          <p:spTgt spid="4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1000"/>
                                        <p:tgtEl>
                                          <p:spTgt spid="4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162"/>
          <p:cNvSpPr txBox="1"/>
          <p:nvPr>
            <p:ph type="title"/>
          </p:nvPr>
        </p:nvSpPr>
        <p:spPr>
          <a:xfrm>
            <a:off x="617538" y="7618"/>
            <a:ext cx="10515600" cy="679903"/>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45454"/>
              <a:buNone/>
            </a:pPr>
            <a:r>
              <a:rPr lang="en-US">
                <a:solidFill>
                  <a:srgbClr val="FF0000"/>
                </a:solidFill>
                <a:latin typeface="Times New Roman"/>
                <a:ea typeface="Times New Roman"/>
                <a:cs typeface="Times New Roman"/>
                <a:sym typeface="Times New Roman"/>
              </a:rPr>
              <a:t>Pentium Processor features</a:t>
            </a:r>
            <a:endParaRPr/>
          </a:p>
        </p:txBody>
      </p:sp>
      <p:sp>
        <p:nvSpPr>
          <p:cNvPr id="444" name="Google Shape;444;p162"/>
          <p:cNvSpPr txBox="1"/>
          <p:nvPr>
            <p:ph idx="1" type="body"/>
          </p:nvPr>
        </p:nvSpPr>
        <p:spPr>
          <a:xfrm>
            <a:off x="773904" y="824860"/>
            <a:ext cx="11224131" cy="5231080"/>
          </a:xfrm>
          <a:prstGeom prst="rect">
            <a:avLst/>
          </a:prstGeom>
          <a:noFill/>
          <a:ln>
            <a:noFill/>
          </a:ln>
        </p:spPr>
        <p:txBody>
          <a:bodyPr anchorCtr="0" anchor="t" bIns="45700" lIns="91425" spcFirstLastPara="1" rIns="91425" wrap="square" tIns="45700">
            <a:normAutofit fontScale="92500" lnSpcReduction="10000"/>
          </a:bodyPr>
          <a:lstStyle/>
          <a:p>
            <a:pPr indent="0" lvl="1" marL="457200" rtl="0" algn="l">
              <a:lnSpc>
                <a:spcPct val="90000"/>
              </a:lnSpc>
              <a:spcBef>
                <a:spcPts val="500"/>
              </a:spcBef>
              <a:spcAft>
                <a:spcPts val="0"/>
              </a:spcAft>
              <a:buSzPct val="55598"/>
              <a:buNone/>
            </a:pPr>
            <a:r>
              <a:rPr b="1" lang="en-US" sz="3500">
                <a:latin typeface="Times New Roman"/>
                <a:ea typeface="Times New Roman"/>
                <a:cs typeface="Times New Roman"/>
                <a:sym typeface="Times New Roman"/>
              </a:rPr>
              <a:t>The Features of Pentium Processor are: </a:t>
            </a:r>
            <a:endParaRPr/>
          </a:p>
          <a:p>
            <a:pPr indent="-342900" lvl="1" marL="914400" rtl="0" algn="l">
              <a:lnSpc>
                <a:spcPct val="90000"/>
              </a:lnSpc>
              <a:spcBef>
                <a:spcPts val="500"/>
              </a:spcBef>
              <a:spcAft>
                <a:spcPts val="0"/>
              </a:spcAft>
              <a:buSzPct val="60810"/>
              <a:buChar char="•"/>
            </a:pPr>
            <a:r>
              <a:rPr lang="en-US" sz="3200">
                <a:solidFill>
                  <a:srgbClr val="2501BF"/>
                </a:solidFill>
                <a:latin typeface="Times New Roman"/>
                <a:ea typeface="Times New Roman"/>
                <a:cs typeface="Times New Roman"/>
                <a:sym typeface="Times New Roman"/>
              </a:rPr>
              <a:t>Separate </a:t>
            </a:r>
            <a:r>
              <a:rPr b="1" lang="en-US" sz="3200">
                <a:solidFill>
                  <a:srgbClr val="C00000"/>
                </a:solidFill>
                <a:latin typeface="Times New Roman"/>
                <a:ea typeface="Times New Roman"/>
                <a:cs typeface="Times New Roman"/>
                <a:sym typeface="Times New Roman"/>
              </a:rPr>
              <a:t>Code and Data </a:t>
            </a:r>
            <a:r>
              <a:rPr b="1" lang="en-US" sz="3200">
                <a:solidFill>
                  <a:srgbClr val="2501BF"/>
                </a:solidFill>
                <a:latin typeface="Times New Roman"/>
                <a:ea typeface="Times New Roman"/>
                <a:cs typeface="Times New Roman"/>
                <a:sym typeface="Times New Roman"/>
              </a:rPr>
              <a:t>Caches.</a:t>
            </a:r>
            <a:r>
              <a:rPr lang="en-US" sz="3200">
                <a:solidFill>
                  <a:srgbClr val="2501BF"/>
                </a:solidFill>
                <a:latin typeface="Times New Roman"/>
                <a:ea typeface="Times New Roman"/>
                <a:cs typeface="Times New Roman"/>
                <a:sym typeface="Times New Roman"/>
              </a:rPr>
              <a:t> </a:t>
            </a:r>
            <a:endParaRPr sz="3200">
              <a:solidFill>
                <a:srgbClr val="2501BF"/>
              </a:solidFill>
              <a:latin typeface="Times New Roman"/>
              <a:ea typeface="Times New Roman"/>
              <a:cs typeface="Times New Roman"/>
              <a:sym typeface="Times New Roman"/>
            </a:endParaRPr>
          </a:p>
          <a:p>
            <a:pPr indent="-342900" lvl="2" marL="1371600" rtl="0" algn="l">
              <a:lnSpc>
                <a:spcPct val="90000"/>
              </a:lnSpc>
              <a:spcBef>
                <a:spcPts val="500"/>
              </a:spcBef>
              <a:spcAft>
                <a:spcPts val="0"/>
              </a:spcAft>
              <a:buSzPct val="69498"/>
              <a:buChar char="•"/>
            </a:pPr>
            <a:r>
              <a:rPr b="1" lang="en-US" sz="2800">
                <a:solidFill>
                  <a:srgbClr val="C00000"/>
                </a:solidFill>
                <a:latin typeface="Times New Roman"/>
                <a:ea typeface="Times New Roman"/>
                <a:cs typeface="Times New Roman"/>
                <a:sym typeface="Times New Roman"/>
              </a:rPr>
              <a:t>8KB</a:t>
            </a:r>
            <a:r>
              <a:rPr lang="en-US" sz="2800">
                <a:solidFill>
                  <a:srgbClr val="2501BF"/>
                </a:solidFill>
                <a:latin typeface="Times New Roman"/>
                <a:ea typeface="Times New Roman"/>
                <a:cs typeface="Times New Roman"/>
                <a:sym typeface="Times New Roman"/>
              </a:rPr>
              <a:t> 2-way set associative </a:t>
            </a:r>
            <a:r>
              <a:rPr b="1" lang="en-US" sz="2800">
                <a:solidFill>
                  <a:schemeClr val="dk1"/>
                </a:solidFill>
                <a:latin typeface="Times New Roman"/>
                <a:ea typeface="Times New Roman"/>
                <a:cs typeface="Times New Roman"/>
                <a:sym typeface="Times New Roman"/>
              </a:rPr>
              <a:t>code cache </a:t>
            </a:r>
            <a:r>
              <a:rPr b="1" lang="en-US" sz="2800">
                <a:latin typeface="Times New Roman"/>
                <a:ea typeface="Times New Roman"/>
                <a:cs typeface="Times New Roman"/>
                <a:sym typeface="Times New Roman"/>
              </a:rPr>
              <a:t>+</a:t>
            </a:r>
            <a:r>
              <a:rPr lang="en-US" sz="2800">
                <a:solidFill>
                  <a:srgbClr val="2501BF"/>
                </a:solidFill>
                <a:latin typeface="Times New Roman"/>
                <a:ea typeface="Times New Roman"/>
                <a:cs typeface="Times New Roman"/>
                <a:sym typeface="Times New Roman"/>
              </a:rPr>
              <a:t> </a:t>
            </a:r>
            <a:r>
              <a:rPr b="1" lang="en-US" sz="2800">
                <a:solidFill>
                  <a:srgbClr val="C00000"/>
                </a:solidFill>
                <a:latin typeface="Times New Roman"/>
                <a:ea typeface="Times New Roman"/>
                <a:cs typeface="Times New Roman"/>
                <a:sym typeface="Times New Roman"/>
              </a:rPr>
              <a:t>TLB </a:t>
            </a:r>
            <a:r>
              <a:rPr b="1" lang="en-US" sz="2200">
                <a:latin typeface="Times New Roman"/>
                <a:ea typeface="Times New Roman"/>
                <a:cs typeface="Times New Roman"/>
                <a:sym typeface="Times New Roman"/>
              </a:rPr>
              <a:t>(Translation Lookaside buffer)</a:t>
            </a:r>
            <a:endParaRPr b="1" sz="2800">
              <a:latin typeface="Times New Roman"/>
              <a:ea typeface="Times New Roman"/>
              <a:cs typeface="Times New Roman"/>
              <a:sym typeface="Times New Roman"/>
            </a:endParaRPr>
          </a:p>
          <a:p>
            <a:pPr indent="-342900" lvl="2" marL="1371600" rtl="0" algn="l">
              <a:lnSpc>
                <a:spcPct val="90000"/>
              </a:lnSpc>
              <a:spcBef>
                <a:spcPts val="500"/>
              </a:spcBef>
              <a:spcAft>
                <a:spcPts val="0"/>
              </a:spcAft>
              <a:buSzPct val="69498"/>
              <a:buChar char="•"/>
            </a:pPr>
            <a:r>
              <a:rPr b="1" lang="en-US" sz="2800">
                <a:solidFill>
                  <a:srgbClr val="C00000"/>
                </a:solidFill>
                <a:latin typeface="Times New Roman"/>
                <a:ea typeface="Times New Roman"/>
                <a:cs typeface="Times New Roman"/>
                <a:sym typeface="Times New Roman"/>
              </a:rPr>
              <a:t>8KB </a:t>
            </a:r>
            <a:r>
              <a:rPr lang="en-US" sz="2800">
                <a:solidFill>
                  <a:srgbClr val="2501BF"/>
                </a:solidFill>
                <a:latin typeface="Times New Roman"/>
                <a:ea typeface="Times New Roman"/>
                <a:cs typeface="Times New Roman"/>
                <a:sym typeface="Times New Roman"/>
              </a:rPr>
              <a:t>2-way, dual access </a:t>
            </a:r>
            <a:r>
              <a:rPr b="1" lang="en-US" sz="2800">
                <a:solidFill>
                  <a:schemeClr val="dk1"/>
                </a:solidFill>
                <a:latin typeface="Times New Roman"/>
                <a:ea typeface="Times New Roman"/>
                <a:cs typeface="Times New Roman"/>
                <a:sym typeface="Times New Roman"/>
              </a:rPr>
              <a:t>data cache </a:t>
            </a:r>
            <a:r>
              <a:rPr b="1" lang="en-US" sz="2800">
                <a:latin typeface="Times New Roman"/>
                <a:ea typeface="Times New Roman"/>
                <a:cs typeface="Times New Roman"/>
                <a:sym typeface="Times New Roman"/>
              </a:rPr>
              <a:t>+</a:t>
            </a:r>
            <a:r>
              <a:rPr lang="en-US" sz="2800">
                <a:solidFill>
                  <a:srgbClr val="2501BF"/>
                </a:solidFill>
                <a:latin typeface="Times New Roman"/>
                <a:ea typeface="Times New Roman"/>
                <a:cs typeface="Times New Roman"/>
                <a:sym typeface="Times New Roman"/>
              </a:rPr>
              <a:t> </a:t>
            </a:r>
            <a:r>
              <a:rPr b="1" lang="en-US" sz="2800">
                <a:solidFill>
                  <a:srgbClr val="C00000"/>
                </a:solidFill>
                <a:latin typeface="Times New Roman"/>
                <a:ea typeface="Times New Roman"/>
                <a:cs typeface="Times New Roman"/>
                <a:sym typeface="Times New Roman"/>
              </a:rPr>
              <a:t>TLB</a:t>
            </a:r>
            <a:endParaRPr/>
          </a:p>
          <a:p>
            <a:pPr indent="-228600" lvl="3" marL="1828800" rtl="0" algn="l">
              <a:lnSpc>
                <a:spcPct val="90000"/>
              </a:lnSpc>
              <a:spcBef>
                <a:spcPts val="500"/>
              </a:spcBef>
              <a:spcAft>
                <a:spcPts val="0"/>
              </a:spcAft>
              <a:buSzPct val="60810"/>
              <a:buNone/>
            </a:pPr>
            <a:r>
              <a:t/>
            </a:r>
            <a:endParaRPr sz="3200">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ct val="69498"/>
              <a:buNone/>
            </a:pPr>
            <a:r>
              <a:t/>
            </a:r>
            <a:endParaRPr>
              <a:latin typeface="Times New Roman"/>
              <a:ea typeface="Times New Roman"/>
              <a:cs typeface="Times New Roman"/>
              <a:sym typeface="Times New Roman"/>
            </a:endParaRPr>
          </a:p>
          <a:p>
            <a:pPr indent="-342900" lvl="0" marL="457200" rtl="0" algn="l">
              <a:lnSpc>
                <a:spcPct val="90000"/>
              </a:lnSpc>
              <a:spcBef>
                <a:spcPts val="1000"/>
              </a:spcBef>
              <a:spcAft>
                <a:spcPts val="0"/>
              </a:spcAft>
              <a:buSzPct val="69498"/>
              <a:buFont typeface="Noto Sans Symbols"/>
              <a:buChar char="⮚"/>
            </a:pPr>
            <a:r>
              <a:rPr lang="en-US">
                <a:latin typeface="Times New Roman"/>
                <a:ea typeface="Times New Roman"/>
                <a:cs typeface="Times New Roman"/>
                <a:sym typeface="Times New Roman"/>
              </a:rPr>
              <a:t>Separate code and data cache balances load on buses so operations are </a:t>
            </a:r>
            <a:r>
              <a:rPr b="1" lang="en-US" sz="3500">
                <a:solidFill>
                  <a:srgbClr val="C00000"/>
                </a:solidFill>
                <a:latin typeface="Times New Roman"/>
                <a:ea typeface="Times New Roman"/>
                <a:cs typeface="Times New Roman"/>
                <a:sym typeface="Times New Roman"/>
              </a:rPr>
              <a:t>faster</a:t>
            </a:r>
            <a:r>
              <a:rPr lang="en-US" sz="3500">
                <a:solidFill>
                  <a:srgbClr val="C00000"/>
                </a:solidFill>
                <a:latin typeface="Times New Roman"/>
                <a:ea typeface="Times New Roman"/>
                <a:cs typeface="Times New Roman"/>
                <a:sym typeface="Times New Roman"/>
              </a:rPr>
              <a:t>.</a:t>
            </a:r>
            <a:endParaRPr>
              <a:solidFill>
                <a:srgbClr val="C00000"/>
              </a:solidFill>
              <a:latin typeface="Times New Roman"/>
              <a:ea typeface="Times New Roman"/>
              <a:cs typeface="Times New Roman"/>
              <a:sym typeface="Times New Roman"/>
            </a:endParaRPr>
          </a:p>
          <a:p>
            <a:pPr indent="-342900" lvl="0" marL="457200" rtl="0" algn="l">
              <a:lnSpc>
                <a:spcPct val="90000"/>
              </a:lnSpc>
              <a:spcBef>
                <a:spcPts val="1000"/>
              </a:spcBef>
              <a:spcAft>
                <a:spcPts val="0"/>
              </a:spcAft>
              <a:buSzPct val="69498"/>
              <a:buFont typeface="Noto Sans Symbols"/>
              <a:buChar char="⮚"/>
            </a:pPr>
            <a:r>
              <a:rPr lang="en-US">
                <a:latin typeface="Times New Roman"/>
                <a:ea typeface="Times New Roman"/>
                <a:cs typeface="Times New Roman"/>
                <a:sym typeface="Times New Roman"/>
              </a:rPr>
              <a:t>Memory Management is improved by insertion of TLB – </a:t>
            </a:r>
            <a:r>
              <a:rPr b="1" lang="en-US">
                <a:solidFill>
                  <a:srgbClr val="C00000"/>
                </a:solidFill>
                <a:latin typeface="Times New Roman"/>
                <a:ea typeface="Times New Roman"/>
                <a:cs typeface="Times New Roman"/>
                <a:sym typeface="Times New Roman"/>
              </a:rPr>
              <a:t>Translation Lookaside buffer</a:t>
            </a:r>
            <a:r>
              <a:rPr lang="en-US">
                <a:latin typeface="Times New Roman"/>
                <a:ea typeface="Times New Roman"/>
                <a:cs typeface="Times New Roman"/>
                <a:sym typeface="Times New Roman"/>
              </a:rPr>
              <a:t> between processor and cache. </a:t>
            </a:r>
            <a:endParaRPr/>
          </a:p>
          <a:p>
            <a:pPr indent="-342900" lvl="0" marL="457200" rtl="0" algn="l">
              <a:lnSpc>
                <a:spcPct val="90000"/>
              </a:lnSpc>
              <a:spcBef>
                <a:spcPts val="1000"/>
              </a:spcBef>
              <a:spcAft>
                <a:spcPts val="0"/>
              </a:spcAft>
              <a:buSzPct val="69498"/>
              <a:buFont typeface="Noto Sans Symbols"/>
              <a:buChar char="⮚"/>
            </a:pPr>
            <a:r>
              <a:rPr lang="en-US">
                <a:latin typeface="Times New Roman"/>
                <a:ea typeface="Times New Roman"/>
                <a:cs typeface="Times New Roman"/>
                <a:sym typeface="Times New Roman"/>
              </a:rPr>
              <a:t>Cache organizing Techniques: </a:t>
            </a:r>
            <a:endParaRPr/>
          </a:p>
          <a:p>
            <a:pPr indent="-342900" lvl="0" marL="457200" rtl="0" algn="l">
              <a:lnSpc>
                <a:spcPct val="90000"/>
              </a:lnSpc>
              <a:spcBef>
                <a:spcPts val="1000"/>
              </a:spcBef>
              <a:spcAft>
                <a:spcPts val="0"/>
              </a:spcAft>
              <a:buSzPct val="69498"/>
              <a:buFont typeface="Noto Sans Symbols"/>
              <a:buChar char="⮚"/>
            </a:pPr>
            <a:r>
              <a:rPr lang="en-US">
                <a:latin typeface="Times New Roman"/>
                <a:ea typeface="Times New Roman"/>
                <a:cs typeface="Times New Roman"/>
                <a:sym typeface="Times New Roman"/>
              </a:rPr>
              <a:t>(i): Direct Mapping     (ii) Fully Associative     (iii) </a:t>
            </a:r>
            <a:r>
              <a:rPr b="1" lang="en-US" sz="3200">
                <a:solidFill>
                  <a:srgbClr val="C00000"/>
                </a:solidFill>
                <a:latin typeface="Times New Roman"/>
                <a:ea typeface="Times New Roman"/>
                <a:cs typeface="Times New Roman"/>
                <a:sym typeface="Times New Roman"/>
              </a:rPr>
              <a:t>Set Associative</a:t>
            </a:r>
            <a:endParaRPr/>
          </a:p>
          <a:p>
            <a:pPr indent="-228600" lvl="0" marL="457200" rtl="0" algn="l">
              <a:lnSpc>
                <a:spcPct val="90000"/>
              </a:lnSpc>
              <a:spcBef>
                <a:spcPts val="1000"/>
              </a:spcBef>
              <a:spcAft>
                <a:spcPts val="0"/>
              </a:spcAft>
              <a:buSzPct val="69498"/>
              <a:buNone/>
            </a:pPr>
            <a:r>
              <a:t/>
            </a:r>
            <a:endParaRPr>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ct val="69498"/>
              <a:buNone/>
            </a:pPr>
            <a:r>
              <a:t/>
            </a:r>
            <a:endParaRPr>
              <a:latin typeface="Times New Roman"/>
              <a:ea typeface="Times New Roman"/>
              <a:cs typeface="Times New Roman"/>
              <a:sym typeface="Times New Roman"/>
            </a:endParaRPr>
          </a:p>
        </p:txBody>
      </p:sp>
      <p:sp>
        <p:nvSpPr>
          <p:cNvPr id="445" name="Google Shape;445;p16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446" name="Google Shape;446;p16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sp>
        <p:nvSpPr>
          <p:cNvPr id="447" name="Google Shape;447;p16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pic>
        <p:nvPicPr>
          <p:cNvPr id="448" name="Google Shape;448;p162"/>
          <p:cNvPicPr preferRelativeResize="0"/>
          <p:nvPr/>
        </p:nvPicPr>
        <p:blipFill rotWithShape="1">
          <a:blip r:embed="rId3">
            <a:alphaModFix/>
          </a:blip>
          <a:srcRect b="0" l="0" r="0" t="0"/>
          <a:stretch/>
        </p:blipFill>
        <p:spPr>
          <a:xfrm>
            <a:off x="146051" y="137568"/>
            <a:ext cx="678035" cy="612774"/>
          </a:xfrm>
          <a:prstGeom prst="rect">
            <a:avLst/>
          </a:prstGeom>
          <a:noFill/>
          <a:ln>
            <a:noFill/>
          </a:ln>
        </p:spPr>
      </p:pic>
      <p:sp>
        <p:nvSpPr>
          <p:cNvPr id="449" name="Google Shape;449;p162"/>
          <p:cNvSpPr/>
          <p:nvPr/>
        </p:nvSpPr>
        <p:spPr>
          <a:xfrm>
            <a:off x="990605" y="2570147"/>
            <a:ext cx="9940120" cy="853659"/>
          </a:xfrm>
          <a:prstGeom prst="roundRect">
            <a:avLst>
              <a:gd fmla="val 16667" name="adj"/>
            </a:avLst>
          </a:prstGeom>
          <a:solidFill>
            <a:srgbClr val="BBD6EE"/>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None/>
            </a:pPr>
            <a:r>
              <a:rPr b="1" i="0" lang="en-US" sz="3200" u="none" cap="none" strike="noStrike">
                <a:solidFill>
                  <a:srgbClr val="7030A0"/>
                </a:solidFill>
                <a:latin typeface="Times New Roman"/>
                <a:ea typeface="Times New Roman"/>
                <a:cs typeface="Times New Roman"/>
                <a:sym typeface="Times New Roman"/>
              </a:rPr>
              <a:t>Use/role of the above Feature in Pentium Performance</a:t>
            </a:r>
            <a:endParaRPr b="0" i="0" sz="3600" u="none" cap="none" strike="noStrike">
              <a:solidFill>
                <a:srgbClr val="7030A0"/>
              </a:solidFill>
              <a:latin typeface="Times New Roman"/>
              <a:ea typeface="Times New Roman"/>
              <a:cs typeface="Times New Roman"/>
              <a:sym typeface="Times New Roman"/>
            </a:endParaRPr>
          </a:p>
        </p:txBody>
      </p:sp>
      <p:cxnSp>
        <p:nvCxnSpPr>
          <p:cNvPr id="450" name="Google Shape;450;p162"/>
          <p:cNvCxnSpPr/>
          <p:nvPr/>
        </p:nvCxnSpPr>
        <p:spPr>
          <a:xfrm flipH="1" rot="10800000">
            <a:off x="0" y="705077"/>
            <a:ext cx="12192000" cy="27709"/>
          </a:xfrm>
          <a:prstGeom prst="straightConnector1">
            <a:avLst/>
          </a:prstGeom>
          <a:noFill/>
          <a:ln cap="flat" cmpd="sng" w="9525">
            <a:solidFill>
              <a:srgbClr val="00B050"/>
            </a:solidFill>
            <a:prstDash val="solid"/>
            <a:round/>
            <a:headEnd len="sm" w="sm" type="none"/>
            <a:tailEnd len="sm" w="sm" type="none"/>
          </a:ln>
        </p:spPr>
      </p:cxnSp>
      <p:sp>
        <p:nvSpPr>
          <p:cNvPr id="451" name="Google Shape;451;p16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452" name="Google Shape;452;p16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453" name="Google Shape;453;p16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16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a:t>     </a:t>
            </a:r>
            <a:endParaRPr/>
          </a:p>
        </p:txBody>
      </p:sp>
      <p:sp>
        <p:nvSpPr>
          <p:cNvPr id="459" name="Google Shape;459;p16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1800"/>
              <a:buChar char="•"/>
            </a:pPr>
            <a:r>
              <a:rPr lang="en-US"/>
              <a:t>    </a:t>
            </a:r>
            <a:endParaRPr/>
          </a:p>
        </p:txBody>
      </p:sp>
      <p:sp>
        <p:nvSpPr>
          <p:cNvPr id="460" name="Google Shape;460;p16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461" name="Google Shape;461;p163"/>
          <p:cNvSpPr txBox="1"/>
          <p:nvPr>
            <p:ph idx="11" type="ftr"/>
          </p:nvPr>
        </p:nvSpPr>
        <p:spPr>
          <a:xfrm>
            <a:off x="2923309" y="6356350"/>
            <a:ext cx="626225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462" name="Google Shape;462;p16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463" name="Google Shape;463;p163"/>
          <p:cNvPicPr preferRelativeResize="0"/>
          <p:nvPr/>
        </p:nvPicPr>
        <p:blipFill rotWithShape="1">
          <a:blip r:embed="rId3">
            <a:alphaModFix/>
          </a:blip>
          <a:srcRect b="0" l="0" r="0" t="0"/>
          <a:stretch/>
        </p:blipFill>
        <p:spPr>
          <a:xfrm>
            <a:off x="838200" y="1027906"/>
            <a:ext cx="5544042" cy="4969041"/>
          </a:xfrm>
          <a:prstGeom prst="rect">
            <a:avLst/>
          </a:prstGeom>
          <a:noFill/>
          <a:ln>
            <a:noFill/>
          </a:ln>
        </p:spPr>
      </p:pic>
      <p:sp>
        <p:nvSpPr>
          <p:cNvPr id="464" name="Google Shape;464;p163"/>
          <p:cNvSpPr txBox="1"/>
          <p:nvPr/>
        </p:nvSpPr>
        <p:spPr>
          <a:xfrm>
            <a:off x="2782531" y="24406"/>
            <a:ext cx="6085490" cy="76944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4400" u="none" cap="none" strike="noStrike">
                <a:solidFill>
                  <a:srgbClr val="C00000"/>
                </a:solidFill>
                <a:latin typeface="Times New Roman"/>
                <a:ea typeface="Times New Roman"/>
                <a:cs typeface="Times New Roman"/>
                <a:sym typeface="Times New Roman"/>
              </a:rPr>
              <a:t>Only for Understanding</a:t>
            </a:r>
            <a:endParaRPr b="0" i="0" sz="4400" u="none" cap="none" strike="noStrike">
              <a:solidFill>
                <a:srgbClr val="C00000"/>
              </a:solidFill>
              <a:latin typeface="Times New Roman"/>
              <a:ea typeface="Times New Roman"/>
              <a:cs typeface="Times New Roman"/>
              <a:sym typeface="Times New Roman"/>
            </a:endParaRPr>
          </a:p>
        </p:txBody>
      </p:sp>
      <p:cxnSp>
        <p:nvCxnSpPr>
          <p:cNvPr id="465" name="Google Shape;465;p163"/>
          <p:cNvCxnSpPr/>
          <p:nvPr/>
        </p:nvCxnSpPr>
        <p:spPr>
          <a:xfrm flipH="1" rot="10800000">
            <a:off x="-10316" y="821816"/>
            <a:ext cx="12192000" cy="27709"/>
          </a:xfrm>
          <a:prstGeom prst="straightConnector1">
            <a:avLst/>
          </a:prstGeom>
          <a:noFill/>
          <a:ln cap="flat" cmpd="sng" w="9525">
            <a:solidFill>
              <a:srgbClr val="00B050"/>
            </a:solidFill>
            <a:prstDash val="solid"/>
            <a:round/>
            <a:headEnd len="sm" w="sm" type="none"/>
            <a:tailEnd len="sm" w="sm" type="none"/>
          </a:ln>
        </p:spPr>
      </p:cxnSp>
      <p:sp>
        <p:nvSpPr>
          <p:cNvPr id="466" name="Google Shape;466;p16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467" name="Google Shape;467;p163"/>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468" name="Google Shape;468;p16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469" name="Google Shape;469;p163"/>
          <p:cNvPicPr preferRelativeResize="0"/>
          <p:nvPr/>
        </p:nvPicPr>
        <p:blipFill rotWithShape="1">
          <a:blip r:embed="rId4">
            <a:alphaModFix/>
          </a:blip>
          <a:srcRect b="0" l="0" r="0" t="0"/>
          <a:stretch/>
        </p:blipFill>
        <p:spPr>
          <a:xfrm>
            <a:off x="137615" y="110576"/>
            <a:ext cx="577933" cy="573708"/>
          </a:xfrm>
          <a:prstGeom prst="rect">
            <a:avLst/>
          </a:prstGeom>
          <a:noFill/>
          <a:ln>
            <a:noFill/>
          </a:ln>
        </p:spPr>
      </p:pic>
      <p:pic>
        <p:nvPicPr>
          <p:cNvPr id="470" name="Google Shape;470;p163"/>
          <p:cNvPicPr preferRelativeResize="0"/>
          <p:nvPr/>
        </p:nvPicPr>
        <p:blipFill rotWithShape="1">
          <a:blip r:embed="rId5">
            <a:alphaModFix/>
          </a:blip>
          <a:srcRect b="0" l="0" r="0" t="0"/>
          <a:stretch/>
        </p:blipFill>
        <p:spPr>
          <a:xfrm>
            <a:off x="6432249" y="1027906"/>
            <a:ext cx="5591175" cy="49149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164"/>
          <p:cNvSpPr txBox="1"/>
          <p:nvPr>
            <p:ph type="title"/>
          </p:nvPr>
        </p:nvSpPr>
        <p:spPr>
          <a:xfrm>
            <a:off x="838200" y="185737"/>
            <a:ext cx="10515600" cy="533509"/>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5454"/>
              <a:buNone/>
            </a:pPr>
            <a:r>
              <a:rPr lang="en-US"/>
              <a:t>   </a:t>
            </a:r>
            <a:endParaRPr/>
          </a:p>
        </p:txBody>
      </p:sp>
      <p:sp>
        <p:nvSpPr>
          <p:cNvPr id="476" name="Google Shape;476;p16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477" name="Google Shape;477;p16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478" name="Google Shape;478;p164"/>
          <p:cNvSpPr txBox="1"/>
          <p:nvPr>
            <p:ph idx="11" type="ftr"/>
          </p:nvPr>
        </p:nvSpPr>
        <p:spPr>
          <a:xfrm>
            <a:off x="2410691" y="6356350"/>
            <a:ext cx="6982691"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solidFill>
                  <a:schemeClr val="dk1"/>
                </a:solidFill>
                <a:latin typeface="Times New Roman"/>
                <a:ea typeface="Times New Roman"/>
                <a:cs typeface="Times New Roman"/>
                <a:sym typeface="Times New Roman"/>
              </a:rPr>
              <a:t>Microprocessor Architecture and Internet of Things_CET3014B    Unit 2      2022-23     S4  </a:t>
            </a:r>
            <a:endParaRPr b="1">
              <a:solidFill>
                <a:schemeClr val="dk1"/>
              </a:solidFill>
              <a:latin typeface="Times New Roman"/>
              <a:ea typeface="Times New Roman"/>
              <a:cs typeface="Times New Roman"/>
              <a:sym typeface="Times New Roman"/>
            </a:endParaRPr>
          </a:p>
        </p:txBody>
      </p:sp>
      <p:sp>
        <p:nvSpPr>
          <p:cNvPr id="479" name="Google Shape;479;p16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480" name="Google Shape;480;p164"/>
          <p:cNvPicPr preferRelativeResize="0"/>
          <p:nvPr/>
        </p:nvPicPr>
        <p:blipFill rotWithShape="1">
          <a:blip r:embed="rId3">
            <a:alphaModFix/>
          </a:blip>
          <a:srcRect b="0" l="0" r="0" t="0"/>
          <a:stretch/>
        </p:blipFill>
        <p:spPr>
          <a:xfrm>
            <a:off x="944560" y="898634"/>
            <a:ext cx="4100406" cy="5278329"/>
          </a:xfrm>
          <a:prstGeom prst="rect">
            <a:avLst/>
          </a:prstGeom>
          <a:noFill/>
          <a:ln>
            <a:noFill/>
          </a:ln>
        </p:spPr>
      </p:pic>
      <p:pic>
        <p:nvPicPr>
          <p:cNvPr id="481" name="Google Shape;481;p164"/>
          <p:cNvPicPr preferRelativeResize="0"/>
          <p:nvPr/>
        </p:nvPicPr>
        <p:blipFill rotWithShape="1">
          <a:blip r:embed="rId4">
            <a:alphaModFix/>
          </a:blip>
          <a:srcRect b="0" l="0" r="0" t="0"/>
          <a:stretch/>
        </p:blipFill>
        <p:spPr>
          <a:xfrm>
            <a:off x="5235301" y="898634"/>
            <a:ext cx="6462713" cy="5278328"/>
          </a:xfrm>
          <a:prstGeom prst="rect">
            <a:avLst/>
          </a:prstGeom>
          <a:noFill/>
          <a:ln>
            <a:noFill/>
          </a:ln>
        </p:spPr>
      </p:pic>
      <p:sp>
        <p:nvSpPr>
          <p:cNvPr id="482" name="Google Shape;482;p164"/>
          <p:cNvSpPr txBox="1"/>
          <p:nvPr/>
        </p:nvSpPr>
        <p:spPr>
          <a:xfrm>
            <a:off x="3059628" y="-19203"/>
            <a:ext cx="8638386" cy="76944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4400" u="none" cap="none" strike="noStrike">
                <a:solidFill>
                  <a:srgbClr val="C00000"/>
                </a:solidFill>
                <a:latin typeface="Times New Roman"/>
                <a:ea typeface="Times New Roman"/>
                <a:cs typeface="Times New Roman"/>
                <a:sym typeface="Times New Roman"/>
              </a:rPr>
              <a:t>Only for understanding</a:t>
            </a:r>
            <a:endParaRPr b="0" i="0" sz="4400" u="none" cap="none" strike="noStrike">
              <a:solidFill>
                <a:srgbClr val="C00000"/>
              </a:solidFill>
              <a:latin typeface="Times New Roman"/>
              <a:ea typeface="Times New Roman"/>
              <a:cs typeface="Times New Roman"/>
              <a:sym typeface="Times New Roman"/>
            </a:endParaRPr>
          </a:p>
        </p:txBody>
      </p:sp>
      <p:cxnSp>
        <p:nvCxnSpPr>
          <p:cNvPr id="483" name="Google Shape;483;p164"/>
          <p:cNvCxnSpPr/>
          <p:nvPr/>
        </p:nvCxnSpPr>
        <p:spPr>
          <a:xfrm flipH="1" rot="10800000">
            <a:off x="-10316" y="781230"/>
            <a:ext cx="12192000" cy="27709"/>
          </a:xfrm>
          <a:prstGeom prst="straightConnector1">
            <a:avLst/>
          </a:prstGeom>
          <a:noFill/>
          <a:ln cap="flat" cmpd="sng" w="9525">
            <a:solidFill>
              <a:srgbClr val="00B050"/>
            </a:solidFill>
            <a:prstDash val="solid"/>
            <a:round/>
            <a:headEnd len="sm" w="sm" type="none"/>
            <a:tailEnd len="sm" w="sm" type="none"/>
          </a:ln>
        </p:spPr>
      </p:cxnSp>
      <p:sp>
        <p:nvSpPr>
          <p:cNvPr id="484" name="Google Shape;484;p16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485" name="Google Shape;485;p16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486" name="Google Shape;486;p16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487" name="Google Shape;487;p164"/>
          <p:cNvPicPr preferRelativeResize="0"/>
          <p:nvPr/>
        </p:nvPicPr>
        <p:blipFill rotWithShape="1">
          <a:blip r:embed="rId5">
            <a:alphaModFix/>
          </a:blip>
          <a:srcRect b="0" l="0" r="0" t="0"/>
          <a:stretch/>
        </p:blipFill>
        <p:spPr>
          <a:xfrm>
            <a:off x="155845" y="108854"/>
            <a:ext cx="568053" cy="513378"/>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165"/>
          <p:cNvSpPr txBox="1"/>
          <p:nvPr>
            <p:ph type="title"/>
          </p:nvPr>
        </p:nvSpPr>
        <p:spPr>
          <a:xfrm>
            <a:off x="475593" y="32067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a:t>   </a:t>
            </a:r>
            <a:endParaRPr/>
          </a:p>
        </p:txBody>
      </p:sp>
      <p:sp>
        <p:nvSpPr>
          <p:cNvPr id="493" name="Google Shape;493;p16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494" name="Google Shape;494;p16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495" name="Google Shape;495;p165"/>
          <p:cNvSpPr txBox="1"/>
          <p:nvPr>
            <p:ph idx="11" type="ftr"/>
          </p:nvPr>
        </p:nvSpPr>
        <p:spPr>
          <a:xfrm>
            <a:off x="2847231" y="6356350"/>
            <a:ext cx="6934077"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496" name="Google Shape;496;p16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497" name="Google Shape;497;p165"/>
          <p:cNvPicPr preferRelativeResize="0"/>
          <p:nvPr/>
        </p:nvPicPr>
        <p:blipFill rotWithShape="1">
          <a:blip r:embed="rId3">
            <a:alphaModFix/>
          </a:blip>
          <a:srcRect b="0" l="0" r="0" t="0"/>
          <a:stretch/>
        </p:blipFill>
        <p:spPr>
          <a:xfrm>
            <a:off x="788192" y="1040524"/>
            <a:ext cx="4628413" cy="5136439"/>
          </a:xfrm>
          <a:prstGeom prst="rect">
            <a:avLst/>
          </a:prstGeom>
          <a:noFill/>
          <a:ln>
            <a:noFill/>
          </a:ln>
        </p:spPr>
      </p:pic>
      <p:pic>
        <p:nvPicPr>
          <p:cNvPr id="498" name="Google Shape;498;p165"/>
          <p:cNvPicPr preferRelativeResize="0"/>
          <p:nvPr/>
        </p:nvPicPr>
        <p:blipFill rotWithShape="1">
          <a:blip r:embed="rId4">
            <a:alphaModFix/>
          </a:blip>
          <a:srcRect b="0" l="0" r="0" t="0"/>
          <a:stretch/>
        </p:blipFill>
        <p:spPr>
          <a:xfrm>
            <a:off x="5652655" y="1013712"/>
            <a:ext cx="6529029" cy="4934607"/>
          </a:xfrm>
          <a:prstGeom prst="rect">
            <a:avLst/>
          </a:prstGeom>
          <a:noFill/>
          <a:ln>
            <a:noFill/>
          </a:ln>
        </p:spPr>
      </p:pic>
      <p:sp>
        <p:nvSpPr>
          <p:cNvPr id="499" name="Google Shape;499;p165"/>
          <p:cNvSpPr txBox="1"/>
          <p:nvPr/>
        </p:nvSpPr>
        <p:spPr>
          <a:xfrm>
            <a:off x="2847232" y="-29292"/>
            <a:ext cx="8619554" cy="76944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4400" u="none" cap="none" strike="noStrike">
                <a:solidFill>
                  <a:srgbClr val="C00000"/>
                </a:solidFill>
                <a:latin typeface="Times New Roman"/>
                <a:ea typeface="Times New Roman"/>
                <a:cs typeface="Times New Roman"/>
                <a:sym typeface="Times New Roman"/>
              </a:rPr>
              <a:t>Only for understanding</a:t>
            </a:r>
            <a:endParaRPr b="0" i="0" sz="4400" u="none" cap="none" strike="noStrike">
              <a:solidFill>
                <a:srgbClr val="C00000"/>
              </a:solidFill>
              <a:latin typeface="Times New Roman"/>
              <a:ea typeface="Times New Roman"/>
              <a:cs typeface="Times New Roman"/>
              <a:sym typeface="Times New Roman"/>
            </a:endParaRPr>
          </a:p>
        </p:txBody>
      </p:sp>
      <p:cxnSp>
        <p:nvCxnSpPr>
          <p:cNvPr id="500" name="Google Shape;500;p165"/>
          <p:cNvCxnSpPr/>
          <p:nvPr/>
        </p:nvCxnSpPr>
        <p:spPr>
          <a:xfrm flipH="1" rot="10800000">
            <a:off x="0" y="754833"/>
            <a:ext cx="12192000" cy="27709"/>
          </a:xfrm>
          <a:prstGeom prst="straightConnector1">
            <a:avLst/>
          </a:prstGeom>
          <a:noFill/>
          <a:ln cap="flat" cmpd="sng" w="9525">
            <a:solidFill>
              <a:srgbClr val="00B050"/>
            </a:solidFill>
            <a:prstDash val="solid"/>
            <a:round/>
            <a:headEnd len="sm" w="sm" type="none"/>
            <a:tailEnd len="sm" w="sm" type="none"/>
          </a:ln>
        </p:spPr>
      </p:cxnSp>
      <p:sp>
        <p:nvSpPr>
          <p:cNvPr id="501" name="Google Shape;501;p16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502" name="Google Shape;502;p16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503" name="Google Shape;503;p16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504" name="Google Shape;504;p165"/>
          <p:cNvPicPr preferRelativeResize="0"/>
          <p:nvPr/>
        </p:nvPicPr>
        <p:blipFill rotWithShape="1">
          <a:blip r:embed="rId5">
            <a:alphaModFix/>
          </a:blip>
          <a:srcRect b="0" l="0" r="0" t="0"/>
          <a:stretch/>
        </p:blipFill>
        <p:spPr>
          <a:xfrm>
            <a:off x="114337" y="111928"/>
            <a:ext cx="609561" cy="55089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166"/>
          <p:cNvSpPr txBox="1"/>
          <p:nvPr>
            <p:ph type="title"/>
          </p:nvPr>
        </p:nvSpPr>
        <p:spPr>
          <a:xfrm>
            <a:off x="475593" y="32067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a:t>   </a:t>
            </a:r>
            <a:endParaRPr/>
          </a:p>
        </p:txBody>
      </p:sp>
      <p:sp>
        <p:nvSpPr>
          <p:cNvPr id="510" name="Google Shape;510;p16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511" name="Google Shape;511;p16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512" name="Google Shape;512;p166"/>
          <p:cNvSpPr txBox="1"/>
          <p:nvPr>
            <p:ph idx="11" type="ftr"/>
          </p:nvPr>
        </p:nvSpPr>
        <p:spPr>
          <a:xfrm>
            <a:off x="2840182" y="6356350"/>
            <a:ext cx="6816436"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513" name="Google Shape;513;p16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514" name="Google Shape;514;p166"/>
          <p:cNvPicPr preferRelativeResize="0"/>
          <p:nvPr/>
        </p:nvPicPr>
        <p:blipFill rotWithShape="1">
          <a:blip r:embed="rId3">
            <a:alphaModFix/>
          </a:blip>
          <a:srcRect b="0" l="0" r="0" t="0"/>
          <a:stretch/>
        </p:blipFill>
        <p:spPr>
          <a:xfrm>
            <a:off x="858958" y="961697"/>
            <a:ext cx="4627442" cy="5060731"/>
          </a:xfrm>
          <a:prstGeom prst="rect">
            <a:avLst/>
          </a:prstGeom>
          <a:noFill/>
          <a:ln>
            <a:noFill/>
          </a:ln>
        </p:spPr>
      </p:pic>
      <p:pic>
        <p:nvPicPr>
          <p:cNvPr id="515" name="Google Shape;515;p166"/>
          <p:cNvPicPr preferRelativeResize="0"/>
          <p:nvPr/>
        </p:nvPicPr>
        <p:blipFill rotWithShape="1">
          <a:blip r:embed="rId4">
            <a:alphaModFix/>
          </a:blip>
          <a:srcRect b="0" l="0" r="0" t="0"/>
          <a:stretch/>
        </p:blipFill>
        <p:spPr>
          <a:xfrm>
            <a:off x="5735783" y="869816"/>
            <a:ext cx="6202828" cy="5152612"/>
          </a:xfrm>
          <a:prstGeom prst="rect">
            <a:avLst/>
          </a:prstGeom>
          <a:noFill/>
          <a:ln>
            <a:noFill/>
          </a:ln>
        </p:spPr>
      </p:pic>
      <p:sp>
        <p:nvSpPr>
          <p:cNvPr id="516" name="Google Shape;516;p166"/>
          <p:cNvSpPr txBox="1"/>
          <p:nvPr/>
        </p:nvSpPr>
        <p:spPr>
          <a:xfrm>
            <a:off x="2561681" y="13063"/>
            <a:ext cx="7495309" cy="76944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4400" u="none" cap="none" strike="noStrike">
                <a:solidFill>
                  <a:srgbClr val="C00000"/>
                </a:solidFill>
                <a:latin typeface="Times New Roman"/>
                <a:ea typeface="Times New Roman"/>
                <a:cs typeface="Times New Roman"/>
                <a:sym typeface="Times New Roman"/>
              </a:rPr>
              <a:t>Only for understanding</a:t>
            </a:r>
            <a:endParaRPr b="0" i="0" sz="4400" u="none" cap="none" strike="noStrike">
              <a:solidFill>
                <a:srgbClr val="C00000"/>
              </a:solidFill>
              <a:latin typeface="Times New Roman"/>
              <a:ea typeface="Times New Roman"/>
              <a:cs typeface="Times New Roman"/>
              <a:sym typeface="Times New Roman"/>
            </a:endParaRPr>
          </a:p>
        </p:txBody>
      </p:sp>
      <p:cxnSp>
        <p:nvCxnSpPr>
          <p:cNvPr id="517" name="Google Shape;517;p166"/>
          <p:cNvCxnSpPr/>
          <p:nvPr/>
        </p:nvCxnSpPr>
        <p:spPr>
          <a:xfrm flipH="1" rot="10800000">
            <a:off x="-12559" y="765573"/>
            <a:ext cx="12192000" cy="27709"/>
          </a:xfrm>
          <a:prstGeom prst="straightConnector1">
            <a:avLst/>
          </a:prstGeom>
          <a:noFill/>
          <a:ln cap="flat" cmpd="sng" w="9525">
            <a:solidFill>
              <a:srgbClr val="00B050"/>
            </a:solidFill>
            <a:prstDash val="solid"/>
            <a:round/>
            <a:headEnd len="sm" w="sm" type="none"/>
            <a:tailEnd len="sm" w="sm" type="none"/>
          </a:ln>
        </p:spPr>
      </p:cxnSp>
      <p:sp>
        <p:nvSpPr>
          <p:cNvPr id="518" name="Google Shape;518;p16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519" name="Google Shape;519;p16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520" name="Google Shape;520;p16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521" name="Google Shape;521;p166"/>
          <p:cNvPicPr preferRelativeResize="0"/>
          <p:nvPr/>
        </p:nvPicPr>
        <p:blipFill rotWithShape="1">
          <a:blip r:embed="rId5">
            <a:alphaModFix/>
          </a:blip>
          <a:srcRect b="0" l="0" r="0" t="0"/>
          <a:stretch/>
        </p:blipFill>
        <p:spPr>
          <a:xfrm>
            <a:off x="125206" y="130269"/>
            <a:ext cx="577933" cy="52230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167"/>
          <p:cNvSpPr txBox="1"/>
          <p:nvPr>
            <p:ph type="title"/>
          </p:nvPr>
        </p:nvSpPr>
        <p:spPr>
          <a:xfrm>
            <a:off x="788193" y="89474"/>
            <a:ext cx="10515600" cy="67990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sz="6000">
                <a:solidFill>
                  <a:srgbClr val="FF0000"/>
                </a:solidFill>
                <a:latin typeface="Times New Roman"/>
                <a:ea typeface="Times New Roman"/>
                <a:cs typeface="Times New Roman"/>
                <a:sym typeface="Times New Roman"/>
              </a:rPr>
              <a:t>Pentium Processor features</a:t>
            </a:r>
            <a:endParaRPr/>
          </a:p>
        </p:txBody>
      </p:sp>
      <p:sp>
        <p:nvSpPr>
          <p:cNvPr id="527" name="Google Shape;527;p167"/>
          <p:cNvSpPr txBox="1"/>
          <p:nvPr>
            <p:ph idx="1" type="body"/>
          </p:nvPr>
        </p:nvSpPr>
        <p:spPr>
          <a:xfrm>
            <a:off x="788193" y="916101"/>
            <a:ext cx="10844174" cy="5231080"/>
          </a:xfrm>
          <a:prstGeom prst="rect">
            <a:avLst/>
          </a:prstGeom>
          <a:noFill/>
          <a:ln>
            <a:noFill/>
          </a:ln>
        </p:spPr>
        <p:txBody>
          <a:bodyPr anchorCtr="0" anchor="t" bIns="45700" lIns="91425" spcFirstLastPara="1" rIns="91425" wrap="square" tIns="45700">
            <a:noAutofit/>
          </a:bodyPr>
          <a:lstStyle/>
          <a:p>
            <a:pPr indent="0" lvl="1" marL="457200" rtl="0" algn="just">
              <a:lnSpc>
                <a:spcPct val="90000"/>
              </a:lnSpc>
              <a:spcBef>
                <a:spcPts val="500"/>
              </a:spcBef>
              <a:spcAft>
                <a:spcPts val="0"/>
              </a:spcAft>
              <a:buSzPts val="1800"/>
              <a:buNone/>
            </a:pPr>
            <a:r>
              <a:rPr b="1" lang="en-US">
                <a:latin typeface="Times New Roman"/>
                <a:ea typeface="Times New Roman"/>
                <a:cs typeface="Times New Roman"/>
                <a:sym typeface="Times New Roman"/>
              </a:rPr>
              <a:t>The Features of Pentium Processor are: </a:t>
            </a:r>
            <a:endParaRPr/>
          </a:p>
          <a:p>
            <a:pPr indent="-342900" lvl="1" marL="914400" rtl="0" algn="just">
              <a:lnSpc>
                <a:spcPct val="90000"/>
              </a:lnSpc>
              <a:spcBef>
                <a:spcPts val="500"/>
              </a:spcBef>
              <a:spcAft>
                <a:spcPts val="0"/>
              </a:spcAft>
              <a:buSzPts val="1800"/>
              <a:buChar char="•"/>
            </a:pPr>
            <a:r>
              <a:rPr b="1" lang="en-US" sz="2800">
                <a:solidFill>
                  <a:srgbClr val="C00000"/>
                </a:solidFill>
                <a:latin typeface="Times New Roman"/>
                <a:ea typeface="Times New Roman"/>
                <a:cs typeface="Times New Roman"/>
                <a:sym typeface="Times New Roman"/>
              </a:rPr>
              <a:t>2 Prefetch buffers</a:t>
            </a:r>
            <a:endParaRPr/>
          </a:p>
          <a:p>
            <a:pPr indent="-342900" lvl="1" marL="914400" rtl="0" algn="just">
              <a:lnSpc>
                <a:spcPct val="90000"/>
              </a:lnSpc>
              <a:spcBef>
                <a:spcPts val="500"/>
              </a:spcBef>
              <a:spcAft>
                <a:spcPts val="0"/>
              </a:spcAft>
              <a:buSzPts val="1800"/>
              <a:buChar char="•"/>
            </a:pPr>
            <a:r>
              <a:rPr lang="en-US">
                <a:latin typeface="Times New Roman"/>
                <a:ea typeface="Times New Roman"/>
                <a:cs typeface="Times New Roman"/>
                <a:sym typeface="Times New Roman"/>
              </a:rPr>
              <a:t>A </a:t>
            </a:r>
            <a:r>
              <a:rPr b="1" lang="en-US">
                <a:solidFill>
                  <a:srgbClr val="385623"/>
                </a:solidFill>
                <a:latin typeface="Times New Roman"/>
                <a:ea typeface="Times New Roman"/>
                <a:cs typeface="Times New Roman"/>
                <a:sym typeface="Times New Roman"/>
              </a:rPr>
              <a:t>Branch Target Buffer </a:t>
            </a:r>
            <a:r>
              <a:rPr lang="en-US">
                <a:latin typeface="Times New Roman"/>
                <a:ea typeface="Times New Roman"/>
                <a:cs typeface="Times New Roman"/>
                <a:sym typeface="Times New Roman"/>
              </a:rPr>
              <a:t>to support </a:t>
            </a:r>
            <a:r>
              <a:rPr b="1" lang="en-US">
                <a:solidFill>
                  <a:srgbClr val="385623"/>
                </a:solidFill>
                <a:latin typeface="Times New Roman"/>
                <a:ea typeface="Times New Roman"/>
                <a:cs typeface="Times New Roman"/>
                <a:sym typeface="Times New Roman"/>
              </a:rPr>
              <a:t>Branch prediction logic</a:t>
            </a:r>
            <a:endParaRPr/>
          </a:p>
          <a:p>
            <a:pPr indent="-342900" lvl="1" marL="914400" rtl="0" algn="just">
              <a:lnSpc>
                <a:spcPct val="90000"/>
              </a:lnSpc>
              <a:spcBef>
                <a:spcPts val="500"/>
              </a:spcBef>
              <a:spcAft>
                <a:spcPts val="0"/>
              </a:spcAft>
              <a:buSzPts val="1800"/>
              <a:buChar char="•"/>
            </a:pPr>
            <a:r>
              <a:rPr b="1" lang="en-US" sz="2800">
                <a:solidFill>
                  <a:srgbClr val="7F6000"/>
                </a:solidFill>
                <a:latin typeface="Times New Roman"/>
                <a:ea typeface="Times New Roman"/>
                <a:cs typeface="Times New Roman"/>
                <a:sym typeface="Times New Roman"/>
              </a:rPr>
              <a:t>Dynamic Branch Prediction</a:t>
            </a:r>
            <a:endParaRPr b="1" sz="2800">
              <a:solidFill>
                <a:srgbClr val="7F6000"/>
              </a:solidFill>
              <a:latin typeface="Times New Roman"/>
              <a:ea typeface="Times New Roman"/>
              <a:cs typeface="Times New Roman"/>
              <a:sym typeface="Times New Roman"/>
            </a:endParaRPr>
          </a:p>
          <a:p>
            <a:pPr indent="-228600" lvl="0" marL="457200" rtl="0" algn="just">
              <a:lnSpc>
                <a:spcPct val="90000"/>
              </a:lnSpc>
              <a:spcBef>
                <a:spcPts val="1000"/>
              </a:spcBef>
              <a:spcAft>
                <a:spcPts val="0"/>
              </a:spcAft>
              <a:buSzPts val="1800"/>
              <a:buNone/>
            </a:pPr>
            <a:r>
              <a:t/>
            </a:r>
            <a:endParaRPr sz="2400">
              <a:latin typeface="Times New Roman"/>
              <a:ea typeface="Times New Roman"/>
              <a:cs typeface="Times New Roman"/>
              <a:sym typeface="Times New Roman"/>
            </a:endParaRPr>
          </a:p>
          <a:p>
            <a:pPr indent="0" lvl="0" marL="0" rtl="0" algn="just">
              <a:lnSpc>
                <a:spcPct val="120000"/>
              </a:lnSpc>
              <a:spcBef>
                <a:spcPts val="0"/>
              </a:spcBef>
              <a:spcAft>
                <a:spcPts val="0"/>
              </a:spcAft>
              <a:buSzPts val="1800"/>
              <a:buFont typeface="Noto Sans Symbols"/>
              <a:buNone/>
            </a:pPr>
            <a:r>
              <a:t/>
            </a:r>
            <a:endParaRPr sz="2400">
              <a:latin typeface="Times New Roman"/>
              <a:ea typeface="Times New Roman"/>
              <a:cs typeface="Times New Roman"/>
              <a:sym typeface="Times New Roman"/>
            </a:endParaRPr>
          </a:p>
          <a:p>
            <a:pPr indent="-114300" lvl="0" marL="0" rtl="0" algn="just">
              <a:lnSpc>
                <a:spcPct val="120000"/>
              </a:lnSpc>
              <a:spcBef>
                <a:spcPts val="0"/>
              </a:spcBef>
              <a:spcAft>
                <a:spcPts val="0"/>
              </a:spcAft>
              <a:buSzPts val="1800"/>
              <a:buFont typeface="Noto Sans Symbols"/>
              <a:buChar char="⮚"/>
            </a:pPr>
            <a:r>
              <a:rPr lang="en-US" sz="2400">
                <a:latin typeface="Times New Roman"/>
                <a:ea typeface="Times New Roman"/>
                <a:cs typeface="Times New Roman"/>
                <a:sym typeface="Times New Roman"/>
              </a:rPr>
              <a:t>Branch prediction logic is implemented using </a:t>
            </a:r>
            <a:r>
              <a:rPr b="1" lang="en-US" sz="2400">
                <a:latin typeface="Times New Roman"/>
                <a:ea typeface="Times New Roman"/>
                <a:cs typeface="Times New Roman"/>
                <a:sym typeface="Times New Roman"/>
              </a:rPr>
              <a:t>Prefetch Buffer </a:t>
            </a:r>
            <a:r>
              <a:rPr lang="en-US" sz="2400">
                <a:latin typeface="Times New Roman"/>
                <a:ea typeface="Times New Roman"/>
                <a:cs typeface="Times New Roman"/>
                <a:sym typeface="Times New Roman"/>
              </a:rPr>
              <a:t>and </a:t>
            </a:r>
            <a:r>
              <a:rPr b="1" lang="en-US" sz="2400">
                <a:latin typeface="Times New Roman"/>
                <a:ea typeface="Times New Roman"/>
                <a:cs typeface="Times New Roman"/>
                <a:sym typeface="Times New Roman"/>
              </a:rPr>
              <a:t>Branch Target Buffer </a:t>
            </a:r>
            <a:r>
              <a:rPr b="1" lang="en-US" sz="2400">
                <a:solidFill>
                  <a:srgbClr val="002060"/>
                </a:solidFill>
                <a:latin typeface="Times New Roman"/>
                <a:ea typeface="Times New Roman"/>
                <a:cs typeface="Times New Roman"/>
                <a:sym typeface="Times New Roman"/>
              </a:rPr>
              <a:t>(BTB).</a:t>
            </a:r>
            <a:endParaRPr/>
          </a:p>
          <a:p>
            <a:pPr indent="-114300" lvl="0" marL="0" rtl="0" algn="just">
              <a:lnSpc>
                <a:spcPct val="120000"/>
              </a:lnSpc>
              <a:spcBef>
                <a:spcPts val="0"/>
              </a:spcBef>
              <a:spcAft>
                <a:spcPts val="0"/>
              </a:spcAft>
              <a:buSzPts val="1800"/>
              <a:buFont typeface="Noto Sans Symbols"/>
              <a:buChar char="⮚"/>
            </a:pPr>
            <a:r>
              <a:rPr lang="en-US" sz="2400">
                <a:latin typeface="Times New Roman"/>
                <a:ea typeface="Times New Roman"/>
                <a:cs typeface="Times New Roman"/>
                <a:sym typeface="Times New Roman"/>
              </a:rPr>
              <a:t>Branch prediction logic </a:t>
            </a:r>
            <a:r>
              <a:rPr b="1" lang="en-US" sz="2400">
                <a:solidFill>
                  <a:srgbClr val="C00000"/>
                </a:solidFill>
                <a:latin typeface="Times New Roman"/>
                <a:ea typeface="Times New Roman"/>
                <a:cs typeface="Times New Roman"/>
                <a:sym typeface="Times New Roman"/>
              </a:rPr>
              <a:t>reduces branch penalty </a:t>
            </a:r>
            <a:r>
              <a:rPr lang="en-US" sz="2400">
                <a:latin typeface="Times New Roman"/>
                <a:ea typeface="Times New Roman"/>
                <a:cs typeface="Times New Roman"/>
                <a:sym typeface="Times New Roman"/>
              </a:rPr>
              <a:t>(in no. of cycles required to flush the pipeline and reload the pipeline with target instructions) </a:t>
            </a:r>
            <a:endParaRPr/>
          </a:p>
          <a:p>
            <a:pPr indent="-114300" lvl="0" marL="0" rtl="0" algn="just">
              <a:lnSpc>
                <a:spcPct val="120000"/>
              </a:lnSpc>
              <a:spcBef>
                <a:spcPts val="0"/>
              </a:spcBef>
              <a:spcAft>
                <a:spcPts val="0"/>
              </a:spcAft>
              <a:buSzPts val="1800"/>
              <a:buFont typeface="Noto Sans Symbols"/>
              <a:buChar char="⮚"/>
            </a:pPr>
            <a:r>
              <a:rPr lang="en-US" sz="2400">
                <a:latin typeface="Times New Roman"/>
                <a:ea typeface="Times New Roman"/>
                <a:cs typeface="Times New Roman"/>
                <a:sym typeface="Times New Roman"/>
              </a:rPr>
              <a:t>Branch prediction can be </a:t>
            </a:r>
            <a:r>
              <a:rPr b="1" lang="en-US">
                <a:latin typeface="Times New Roman"/>
                <a:ea typeface="Times New Roman"/>
                <a:cs typeface="Times New Roman"/>
                <a:sym typeface="Times New Roman"/>
              </a:rPr>
              <a:t>Static </a:t>
            </a:r>
            <a:r>
              <a:rPr lang="en-US">
                <a:latin typeface="Times New Roman"/>
                <a:ea typeface="Times New Roman"/>
                <a:cs typeface="Times New Roman"/>
                <a:sym typeface="Times New Roman"/>
              </a:rPr>
              <a:t>or</a:t>
            </a:r>
            <a:r>
              <a:rPr b="1" lang="en-US">
                <a:latin typeface="Times New Roman"/>
                <a:ea typeface="Times New Roman"/>
                <a:cs typeface="Times New Roman"/>
                <a:sym typeface="Times New Roman"/>
              </a:rPr>
              <a:t> Dynamic </a:t>
            </a:r>
            <a:r>
              <a:rPr lang="en-US" sz="2400">
                <a:latin typeface="Times New Roman"/>
                <a:ea typeface="Times New Roman"/>
                <a:cs typeface="Times New Roman"/>
                <a:sym typeface="Times New Roman"/>
              </a:rPr>
              <a:t>in nature. </a:t>
            </a:r>
            <a:endParaRPr/>
          </a:p>
          <a:p>
            <a:pPr indent="-114300" lvl="0" marL="0" rtl="0" algn="just">
              <a:lnSpc>
                <a:spcPct val="120000"/>
              </a:lnSpc>
              <a:spcBef>
                <a:spcPts val="0"/>
              </a:spcBef>
              <a:spcAft>
                <a:spcPts val="0"/>
              </a:spcAft>
              <a:buSzPts val="1800"/>
              <a:buFont typeface="Noto Sans Symbols"/>
              <a:buChar char="⮚"/>
            </a:pPr>
            <a:r>
              <a:rPr b="1" lang="en-US" sz="2400">
                <a:solidFill>
                  <a:srgbClr val="C00000"/>
                </a:solidFill>
                <a:latin typeface="Times New Roman"/>
                <a:ea typeface="Times New Roman"/>
                <a:cs typeface="Times New Roman"/>
                <a:sym typeface="Times New Roman"/>
              </a:rPr>
              <a:t>Detailed explanation in later subsection of the unit. </a:t>
            </a:r>
            <a:endParaRPr sz="2000">
              <a:latin typeface="Times New Roman"/>
              <a:ea typeface="Times New Roman"/>
              <a:cs typeface="Times New Roman"/>
              <a:sym typeface="Times New Roman"/>
            </a:endParaRPr>
          </a:p>
        </p:txBody>
      </p:sp>
      <p:sp>
        <p:nvSpPr>
          <p:cNvPr id="528" name="Google Shape;528;p16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529" name="Google Shape;529;p167"/>
          <p:cNvSpPr txBox="1"/>
          <p:nvPr>
            <p:ph idx="11" type="ftr"/>
          </p:nvPr>
        </p:nvSpPr>
        <p:spPr>
          <a:xfrm>
            <a:off x="2758190" y="6356350"/>
            <a:ext cx="7450112"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530" name="Google Shape;530;p16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531" name="Google Shape;531;p167"/>
          <p:cNvPicPr preferRelativeResize="0"/>
          <p:nvPr/>
        </p:nvPicPr>
        <p:blipFill rotWithShape="1">
          <a:blip r:embed="rId3">
            <a:alphaModFix/>
          </a:blip>
          <a:srcRect b="0" l="0" r="0" t="0"/>
          <a:stretch/>
        </p:blipFill>
        <p:spPr>
          <a:xfrm>
            <a:off x="92148" y="77640"/>
            <a:ext cx="746052" cy="674244"/>
          </a:xfrm>
          <a:prstGeom prst="rect">
            <a:avLst/>
          </a:prstGeom>
          <a:noFill/>
          <a:ln>
            <a:noFill/>
          </a:ln>
        </p:spPr>
      </p:pic>
      <p:sp>
        <p:nvSpPr>
          <p:cNvPr id="532" name="Google Shape;532;p167"/>
          <p:cNvSpPr/>
          <p:nvPr/>
        </p:nvSpPr>
        <p:spPr>
          <a:xfrm>
            <a:off x="838200" y="2764625"/>
            <a:ext cx="9940120" cy="659181"/>
          </a:xfrm>
          <a:prstGeom prst="roundRect">
            <a:avLst>
              <a:gd fmla="val 16667" name="adj"/>
            </a:avLst>
          </a:prstGeom>
          <a:solidFill>
            <a:srgbClr val="BBD6EE"/>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None/>
            </a:pPr>
            <a:r>
              <a:rPr b="1" i="0" lang="en-US" sz="3200" u="none" cap="none" strike="noStrike">
                <a:solidFill>
                  <a:srgbClr val="7030A0"/>
                </a:solidFill>
                <a:latin typeface="Bodoni"/>
                <a:ea typeface="Bodoni"/>
                <a:cs typeface="Bodoni"/>
                <a:sym typeface="Bodoni"/>
              </a:rPr>
              <a:t>Use/role of the above Feature in Pentium Performance</a:t>
            </a:r>
            <a:endParaRPr b="0" i="0" sz="3600" u="none" cap="none" strike="noStrike">
              <a:solidFill>
                <a:srgbClr val="7030A0"/>
              </a:solidFill>
              <a:latin typeface="Arial"/>
              <a:ea typeface="Arial"/>
              <a:cs typeface="Arial"/>
              <a:sym typeface="Arial"/>
            </a:endParaRPr>
          </a:p>
        </p:txBody>
      </p:sp>
      <p:cxnSp>
        <p:nvCxnSpPr>
          <p:cNvPr id="533" name="Google Shape;533;p167"/>
          <p:cNvCxnSpPr/>
          <p:nvPr/>
        </p:nvCxnSpPr>
        <p:spPr>
          <a:xfrm flipH="1" rot="10800000">
            <a:off x="-10316" y="766547"/>
            <a:ext cx="12192000" cy="27709"/>
          </a:xfrm>
          <a:prstGeom prst="straightConnector1">
            <a:avLst/>
          </a:prstGeom>
          <a:noFill/>
          <a:ln cap="flat" cmpd="sng" w="9525">
            <a:solidFill>
              <a:srgbClr val="00B050"/>
            </a:solidFill>
            <a:prstDash val="solid"/>
            <a:round/>
            <a:headEnd len="sm" w="sm" type="none"/>
            <a:tailEnd len="sm" w="sm" type="none"/>
          </a:ln>
        </p:spPr>
      </p:cxnSp>
      <p:sp>
        <p:nvSpPr>
          <p:cNvPr id="534" name="Google Shape;534;p16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535" name="Google Shape;535;p16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536" name="Google Shape;536;p16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168"/>
          <p:cNvSpPr txBox="1"/>
          <p:nvPr>
            <p:ph type="title"/>
          </p:nvPr>
        </p:nvSpPr>
        <p:spPr>
          <a:xfrm>
            <a:off x="467591" y="141525"/>
            <a:ext cx="10515600" cy="67990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sz="6000">
                <a:solidFill>
                  <a:srgbClr val="FF0000"/>
                </a:solidFill>
                <a:latin typeface="Times New Roman"/>
                <a:ea typeface="Times New Roman"/>
                <a:cs typeface="Times New Roman"/>
                <a:sym typeface="Times New Roman"/>
              </a:rPr>
              <a:t>Pentium features</a:t>
            </a:r>
            <a:endParaRPr/>
          </a:p>
        </p:txBody>
      </p:sp>
      <p:sp>
        <p:nvSpPr>
          <p:cNvPr id="542" name="Google Shape;542;p168"/>
          <p:cNvSpPr txBox="1"/>
          <p:nvPr>
            <p:ph idx="1" type="body"/>
          </p:nvPr>
        </p:nvSpPr>
        <p:spPr>
          <a:xfrm>
            <a:off x="694749" y="858621"/>
            <a:ext cx="11317142" cy="5176200"/>
          </a:xfrm>
          <a:prstGeom prst="rect">
            <a:avLst/>
          </a:prstGeom>
          <a:noFill/>
          <a:ln>
            <a:noFill/>
          </a:ln>
        </p:spPr>
        <p:txBody>
          <a:bodyPr anchorCtr="0" anchor="t" bIns="45700" lIns="91425" spcFirstLastPara="1" rIns="91425" wrap="square" tIns="45700">
            <a:normAutofit/>
          </a:bodyPr>
          <a:lstStyle/>
          <a:p>
            <a:pPr indent="-342900" lvl="1" marL="914400" rtl="0" algn="l">
              <a:lnSpc>
                <a:spcPct val="90000"/>
              </a:lnSpc>
              <a:spcBef>
                <a:spcPts val="500"/>
              </a:spcBef>
              <a:spcAft>
                <a:spcPts val="0"/>
              </a:spcAft>
              <a:buSzPts val="1800"/>
              <a:buChar char="•"/>
            </a:pPr>
            <a:r>
              <a:rPr b="1" lang="en-US" sz="3600">
                <a:latin typeface="Times New Roman"/>
                <a:ea typeface="Times New Roman"/>
                <a:cs typeface="Times New Roman"/>
                <a:sym typeface="Times New Roman"/>
              </a:rPr>
              <a:t>Pipelined</a:t>
            </a:r>
            <a:r>
              <a:rPr lang="en-US" sz="3600">
                <a:latin typeface="Times New Roman"/>
                <a:ea typeface="Times New Roman"/>
                <a:cs typeface="Times New Roman"/>
                <a:sym typeface="Times New Roman"/>
              </a:rPr>
              <a:t> </a:t>
            </a:r>
            <a:r>
              <a:rPr b="1" lang="en-US" sz="3600">
                <a:solidFill>
                  <a:srgbClr val="002060"/>
                </a:solidFill>
                <a:latin typeface="Times New Roman"/>
                <a:ea typeface="Times New Roman"/>
                <a:cs typeface="Times New Roman"/>
                <a:sym typeface="Times New Roman"/>
              </a:rPr>
              <a:t>Floating-Point Unit </a:t>
            </a:r>
            <a:r>
              <a:rPr lang="en-US" sz="3600">
                <a:latin typeface="Times New Roman"/>
                <a:ea typeface="Times New Roman"/>
                <a:cs typeface="Times New Roman"/>
                <a:sym typeface="Times New Roman"/>
              </a:rPr>
              <a:t>(FPU)</a:t>
            </a:r>
            <a:endParaRPr/>
          </a:p>
          <a:p>
            <a:pPr indent="-342900" lvl="1" marL="914400" rtl="0" algn="l">
              <a:lnSpc>
                <a:spcPct val="90000"/>
              </a:lnSpc>
              <a:spcBef>
                <a:spcPts val="500"/>
              </a:spcBef>
              <a:spcAft>
                <a:spcPts val="0"/>
              </a:spcAft>
              <a:buSzPts val="1800"/>
              <a:buChar char="•"/>
            </a:pPr>
            <a:r>
              <a:rPr b="1" lang="en-US" sz="3600">
                <a:latin typeface="Times New Roman"/>
                <a:ea typeface="Times New Roman"/>
                <a:cs typeface="Times New Roman"/>
                <a:sym typeface="Times New Roman"/>
              </a:rPr>
              <a:t>Improved</a:t>
            </a:r>
            <a:r>
              <a:rPr lang="en-US" sz="3600">
                <a:latin typeface="Times New Roman"/>
                <a:ea typeface="Times New Roman"/>
                <a:cs typeface="Times New Roman"/>
                <a:sym typeface="Times New Roman"/>
              </a:rPr>
              <a:t> Instruction Execution Time</a:t>
            </a:r>
            <a:endParaRPr/>
          </a:p>
          <a:p>
            <a:pPr indent="-228600" lvl="1" marL="914400" rtl="0" algn="l">
              <a:lnSpc>
                <a:spcPct val="90000"/>
              </a:lnSpc>
              <a:spcBef>
                <a:spcPts val="500"/>
              </a:spcBef>
              <a:spcAft>
                <a:spcPts val="0"/>
              </a:spcAft>
              <a:buSzPts val="1800"/>
              <a:buNone/>
            </a:pPr>
            <a:r>
              <a:t/>
            </a:r>
            <a:endParaRPr sz="3600">
              <a:latin typeface="Times New Roman"/>
              <a:ea typeface="Times New Roman"/>
              <a:cs typeface="Times New Roman"/>
              <a:sym typeface="Times New Roman"/>
            </a:endParaRPr>
          </a:p>
          <a:p>
            <a:pPr indent="-228600" lvl="1" marL="914400" rtl="0" algn="l">
              <a:lnSpc>
                <a:spcPct val="90000"/>
              </a:lnSpc>
              <a:spcBef>
                <a:spcPts val="500"/>
              </a:spcBef>
              <a:spcAft>
                <a:spcPts val="0"/>
              </a:spcAft>
              <a:buSzPts val="1800"/>
              <a:buNone/>
            </a:pPr>
            <a:r>
              <a:t/>
            </a:r>
            <a:endParaRPr sz="3600">
              <a:latin typeface="Times New Roman"/>
              <a:ea typeface="Times New Roman"/>
              <a:cs typeface="Times New Roman"/>
              <a:sym typeface="Times New Roman"/>
            </a:endParaRPr>
          </a:p>
          <a:p>
            <a:pPr indent="-228600" lvl="1" marL="914400" rtl="0" algn="l">
              <a:lnSpc>
                <a:spcPct val="90000"/>
              </a:lnSpc>
              <a:spcBef>
                <a:spcPts val="500"/>
              </a:spcBef>
              <a:spcAft>
                <a:spcPts val="0"/>
              </a:spcAft>
              <a:buSzPts val="1800"/>
              <a:buFont typeface="Noto Sans Symbols"/>
              <a:buNone/>
            </a:pPr>
            <a:r>
              <a:t/>
            </a:r>
            <a:endParaRPr sz="3200">
              <a:latin typeface="Times New Roman"/>
              <a:ea typeface="Times New Roman"/>
              <a:cs typeface="Times New Roman"/>
              <a:sym typeface="Times New Roman"/>
            </a:endParaRPr>
          </a:p>
          <a:p>
            <a:pPr indent="-342900" lvl="1" marL="914400" rtl="0" algn="l">
              <a:lnSpc>
                <a:spcPct val="90000"/>
              </a:lnSpc>
              <a:spcBef>
                <a:spcPts val="500"/>
              </a:spcBef>
              <a:spcAft>
                <a:spcPts val="0"/>
              </a:spcAft>
              <a:buSzPts val="1800"/>
              <a:buFont typeface="Noto Sans Symbols"/>
              <a:buChar char="⮚"/>
            </a:pPr>
            <a:r>
              <a:rPr b="1" lang="en-US" sz="2800">
                <a:solidFill>
                  <a:srgbClr val="002060"/>
                </a:solidFill>
                <a:latin typeface="Times New Roman"/>
                <a:ea typeface="Times New Roman"/>
                <a:cs typeface="Times New Roman"/>
                <a:sym typeface="Times New Roman"/>
              </a:rPr>
              <a:t>Separate pipeline </a:t>
            </a:r>
            <a:r>
              <a:rPr lang="en-US" sz="2800">
                <a:latin typeface="Times New Roman"/>
                <a:ea typeface="Times New Roman"/>
                <a:cs typeface="Times New Roman"/>
                <a:sym typeface="Times New Roman"/>
              </a:rPr>
              <a:t>to process </a:t>
            </a:r>
            <a:r>
              <a:rPr b="1" lang="en-US" sz="3600">
                <a:solidFill>
                  <a:srgbClr val="C00000"/>
                </a:solidFill>
                <a:latin typeface="Times New Roman"/>
                <a:ea typeface="Times New Roman"/>
                <a:cs typeface="Times New Roman"/>
                <a:sym typeface="Times New Roman"/>
              </a:rPr>
              <a:t>floating point numbers</a:t>
            </a:r>
            <a:r>
              <a:rPr lang="en-US" sz="2800">
                <a:latin typeface="Times New Roman"/>
                <a:ea typeface="Times New Roman"/>
                <a:cs typeface="Times New Roman"/>
                <a:sym typeface="Times New Roman"/>
              </a:rPr>
              <a:t>.</a:t>
            </a:r>
            <a:endParaRPr/>
          </a:p>
          <a:p>
            <a:pPr indent="-342900" lvl="1" marL="914400" rtl="0" algn="l">
              <a:lnSpc>
                <a:spcPct val="90000"/>
              </a:lnSpc>
              <a:spcBef>
                <a:spcPts val="500"/>
              </a:spcBef>
              <a:spcAft>
                <a:spcPts val="0"/>
              </a:spcAft>
              <a:buSzPts val="1800"/>
              <a:buFont typeface="Noto Sans Symbols"/>
              <a:buChar char="⮚"/>
            </a:pPr>
            <a:r>
              <a:rPr lang="en-US" sz="2800">
                <a:latin typeface="Times New Roman"/>
                <a:ea typeface="Times New Roman"/>
                <a:cs typeface="Times New Roman"/>
                <a:sym typeface="Times New Roman"/>
              </a:rPr>
              <a:t>Availability of </a:t>
            </a:r>
            <a:r>
              <a:rPr b="1" lang="en-US" sz="2800">
                <a:solidFill>
                  <a:srgbClr val="C00000"/>
                </a:solidFill>
                <a:latin typeface="Times New Roman"/>
                <a:ea typeface="Times New Roman"/>
                <a:cs typeface="Times New Roman"/>
                <a:sym typeface="Times New Roman"/>
              </a:rPr>
              <a:t>U and V </a:t>
            </a:r>
            <a:r>
              <a:rPr lang="en-US" sz="2800">
                <a:latin typeface="Times New Roman"/>
                <a:ea typeface="Times New Roman"/>
                <a:cs typeface="Times New Roman"/>
                <a:sym typeface="Times New Roman"/>
              </a:rPr>
              <a:t>pipes improves </a:t>
            </a:r>
            <a:r>
              <a:rPr lang="en-US" sz="2800">
                <a:solidFill>
                  <a:srgbClr val="002060"/>
                </a:solidFill>
                <a:latin typeface="Times New Roman"/>
                <a:ea typeface="Times New Roman"/>
                <a:cs typeface="Times New Roman"/>
                <a:sym typeface="Times New Roman"/>
              </a:rPr>
              <a:t>system performance</a:t>
            </a:r>
            <a:r>
              <a:rPr lang="en-US" sz="3200">
                <a:solidFill>
                  <a:srgbClr val="002060"/>
                </a:solidFill>
                <a:latin typeface="Times New Roman"/>
                <a:ea typeface="Times New Roman"/>
                <a:cs typeface="Times New Roman"/>
                <a:sym typeface="Times New Roman"/>
              </a:rPr>
              <a:t> </a:t>
            </a:r>
            <a:r>
              <a:rPr lang="en-US" sz="2800">
                <a:latin typeface="Times New Roman"/>
                <a:ea typeface="Times New Roman"/>
                <a:cs typeface="Times New Roman"/>
                <a:sym typeface="Times New Roman"/>
              </a:rPr>
              <a:t>by </a:t>
            </a:r>
            <a:r>
              <a:rPr b="1" lang="en-US" sz="3200">
                <a:solidFill>
                  <a:srgbClr val="0070C0"/>
                </a:solidFill>
                <a:latin typeface="Times New Roman"/>
                <a:ea typeface="Times New Roman"/>
                <a:cs typeface="Times New Roman"/>
                <a:sym typeface="Times New Roman"/>
              </a:rPr>
              <a:t>reducing instruction execution time. </a:t>
            </a:r>
            <a:endParaRPr/>
          </a:p>
          <a:p>
            <a:pPr indent="-228600" lvl="0" marL="457200" rtl="0" algn="l">
              <a:lnSpc>
                <a:spcPct val="90000"/>
              </a:lnSpc>
              <a:spcBef>
                <a:spcPts val="1000"/>
              </a:spcBef>
              <a:spcAft>
                <a:spcPts val="0"/>
              </a:spcAft>
              <a:buClr>
                <a:schemeClr val="dk1"/>
              </a:buClr>
              <a:buSzPts val="1800"/>
              <a:buNone/>
            </a:pPr>
            <a:r>
              <a:t/>
            </a:r>
            <a:endParaRPr sz="2400">
              <a:latin typeface="Times New Roman"/>
              <a:ea typeface="Times New Roman"/>
              <a:cs typeface="Times New Roman"/>
              <a:sym typeface="Times New Roman"/>
            </a:endParaRPr>
          </a:p>
        </p:txBody>
      </p:sp>
      <p:sp>
        <p:nvSpPr>
          <p:cNvPr id="543" name="Google Shape;543;p16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544" name="Google Shape;544;p168"/>
          <p:cNvSpPr txBox="1"/>
          <p:nvPr>
            <p:ph idx="11" type="ftr"/>
          </p:nvPr>
        </p:nvSpPr>
        <p:spPr>
          <a:xfrm>
            <a:off x="3117273" y="6356350"/>
            <a:ext cx="6719454"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545" name="Google Shape;545;p16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546" name="Google Shape;546;p168"/>
          <p:cNvPicPr preferRelativeResize="0"/>
          <p:nvPr/>
        </p:nvPicPr>
        <p:blipFill rotWithShape="1">
          <a:blip r:embed="rId3">
            <a:alphaModFix/>
          </a:blip>
          <a:srcRect b="0" l="0" r="0" t="0"/>
          <a:stretch/>
        </p:blipFill>
        <p:spPr>
          <a:xfrm>
            <a:off x="73320" y="59473"/>
            <a:ext cx="621429" cy="707074"/>
          </a:xfrm>
          <a:prstGeom prst="rect">
            <a:avLst/>
          </a:prstGeom>
          <a:noFill/>
          <a:ln>
            <a:noFill/>
          </a:ln>
        </p:spPr>
      </p:pic>
      <p:sp>
        <p:nvSpPr>
          <p:cNvPr id="547" name="Google Shape;547;p168"/>
          <p:cNvSpPr/>
          <p:nvPr/>
        </p:nvSpPr>
        <p:spPr>
          <a:xfrm>
            <a:off x="929309" y="2257893"/>
            <a:ext cx="9940120" cy="659181"/>
          </a:xfrm>
          <a:prstGeom prst="roundRect">
            <a:avLst>
              <a:gd fmla="val 16667" name="adj"/>
            </a:avLst>
          </a:prstGeom>
          <a:solidFill>
            <a:srgbClr val="BBD6EE"/>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None/>
            </a:pPr>
            <a:r>
              <a:rPr b="1" i="0" lang="en-US" sz="3200" u="none" cap="none" strike="noStrike">
                <a:solidFill>
                  <a:srgbClr val="7030A0"/>
                </a:solidFill>
                <a:latin typeface="Bodoni"/>
                <a:ea typeface="Bodoni"/>
                <a:cs typeface="Bodoni"/>
                <a:sym typeface="Bodoni"/>
              </a:rPr>
              <a:t>Use/role of the above Feature in Pentium Performance</a:t>
            </a:r>
            <a:endParaRPr b="0" i="0" sz="3600" u="none" cap="none" strike="noStrike">
              <a:solidFill>
                <a:srgbClr val="7030A0"/>
              </a:solidFill>
              <a:latin typeface="Arial"/>
              <a:ea typeface="Arial"/>
              <a:cs typeface="Arial"/>
              <a:sym typeface="Arial"/>
            </a:endParaRPr>
          </a:p>
        </p:txBody>
      </p:sp>
      <p:cxnSp>
        <p:nvCxnSpPr>
          <p:cNvPr id="548" name="Google Shape;548;p168"/>
          <p:cNvCxnSpPr/>
          <p:nvPr/>
        </p:nvCxnSpPr>
        <p:spPr>
          <a:xfrm flipH="1" rot="10800000">
            <a:off x="-42421" y="793719"/>
            <a:ext cx="12192000" cy="27709"/>
          </a:xfrm>
          <a:prstGeom prst="straightConnector1">
            <a:avLst/>
          </a:prstGeom>
          <a:noFill/>
          <a:ln cap="flat" cmpd="sng" w="9525">
            <a:solidFill>
              <a:srgbClr val="00B050"/>
            </a:solidFill>
            <a:prstDash val="solid"/>
            <a:round/>
            <a:headEnd len="sm" w="sm" type="none"/>
            <a:tailEnd len="sm" w="sm" type="none"/>
          </a:ln>
        </p:spPr>
      </p:cxnSp>
      <p:sp>
        <p:nvSpPr>
          <p:cNvPr id="549" name="Google Shape;549;p16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550" name="Google Shape;550;p16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551" name="Google Shape;551;p16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2">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2">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2">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3"/>
          <p:cNvSpPr txBox="1"/>
          <p:nvPr>
            <p:ph type="title"/>
          </p:nvPr>
        </p:nvSpPr>
        <p:spPr>
          <a:xfrm>
            <a:off x="1484744" y="621758"/>
            <a:ext cx="10515600" cy="432061"/>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b="1" lang="en-US">
                <a:latin typeface="Times New Roman"/>
                <a:ea typeface="Times New Roman"/>
                <a:cs typeface="Times New Roman"/>
                <a:sym typeface="Times New Roman"/>
              </a:rPr>
              <a:t>CCA LCA  </a:t>
            </a:r>
            <a:br>
              <a:rPr b="1" lang="en-US">
                <a:latin typeface="Times New Roman"/>
                <a:ea typeface="Times New Roman"/>
                <a:cs typeface="Times New Roman"/>
                <a:sym typeface="Times New Roman"/>
              </a:rPr>
            </a:br>
            <a:endParaRPr b="1">
              <a:latin typeface="Times New Roman"/>
              <a:ea typeface="Times New Roman"/>
              <a:cs typeface="Times New Roman"/>
              <a:sym typeface="Times New Roman"/>
            </a:endParaRPr>
          </a:p>
        </p:txBody>
      </p:sp>
      <p:sp>
        <p:nvSpPr>
          <p:cNvPr id="123" name="Google Shape;123;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24" name="Google Shape;124;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25" name="Google Shape;125;p3"/>
          <p:cNvSpPr/>
          <p:nvPr/>
        </p:nvSpPr>
        <p:spPr>
          <a:xfrm>
            <a:off x="69848" y="13063"/>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Calibri"/>
              <a:ea typeface="Calibri"/>
              <a:cs typeface="Calibri"/>
              <a:sym typeface="Calibri"/>
            </a:endParaRPr>
          </a:p>
        </p:txBody>
      </p:sp>
      <p:cxnSp>
        <p:nvCxnSpPr>
          <p:cNvPr id="126" name="Google Shape;126;p3"/>
          <p:cNvCxnSpPr/>
          <p:nvPr/>
        </p:nvCxnSpPr>
        <p:spPr>
          <a:xfrm flipH="1" rot="10800000">
            <a:off x="77354" y="927697"/>
            <a:ext cx="12192000" cy="27709"/>
          </a:xfrm>
          <a:prstGeom prst="straightConnector1">
            <a:avLst/>
          </a:prstGeom>
          <a:noFill/>
          <a:ln cap="flat" cmpd="sng" w="9525">
            <a:solidFill>
              <a:srgbClr val="00B050"/>
            </a:solidFill>
            <a:prstDash val="solid"/>
            <a:miter lim="800000"/>
            <a:headEnd len="sm" w="sm" type="none"/>
            <a:tailEnd len="sm" w="sm" type="none"/>
          </a:ln>
        </p:spPr>
      </p:cxnSp>
      <p:sp>
        <p:nvSpPr>
          <p:cNvPr id="127" name="Google Shape;127;p3"/>
          <p:cNvSpPr/>
          <p:nvPr/>
        </p:nvSpPr>
        <p:spPr>
          <a:xfrm>
            <a:off x="146051" y="6356350"/>
            <a:ext cx="471487" cy="457200"/>
          </a:xfrm>
          <a:prstGeom prst="rect">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cxnSp>
        <p:nvCxnSpPr>
          <p:cNvPr id="128" name="Google Shape;128;p3"/>
          <p:cNvCxnSpPr/>
          <p:nvPr/>
        </p:nvCxnSpPr>
        <p:spPr>
          <a:xfrm flipH="1">
            <a:off x="773905" y="13063"/>
            <a:ext cx="14288" cy="6821487"/>
          </a:xfrm>
          <a:prstGeom prst="straightConnector1">
            <a:avLst/>
          </a:prstGeom>
          <a:noFill/>
          <a:ln cap="flat" cmpd="sng" w="15875">
            <a:solidFill>
              <a:srgbClr val="00B050"/>
            </a:solidFill>
            <a:prstDash val="solid"/>
            <a:miter lim="800000"/>
            <a:headEnd len="sm" w="sm" type="none"/>
            <a:tailEnd len="sm" w="sm" type="none"/>
          </a:ln>
        </p:spPr>
      </p:cxnSp>
      <p:cxnSp>
        <p:nvCxnSpPr>
          <p:cNvPr id="129" name="Google Shape;129;p3"/>
          <p:cNvCxnSpPr/>
          <p:nvPr/>
        </p:nvCxnSpPr>
        <p:spPr>
          <a:xfrm>
            <a:off x="-10316" y="6264275"/>
            <a:ext cx="12192000" cy="0"/>
          </a:xfrm>
          <a:prstGeom prst="straightConnector1">
            <a:avLst/>
          </a:prstGeom>
          <a:noFill/>
          <a:ln cap="flat" cmpd="sng" w="15875">
            <a:solidFill>
              <a:srgbClr val="00B050"/>
            </a:solidFill>
            <a:prstDash val="solid"/>
            <a:miter lim="800000"/>
            <a:headEnd len="sm" w="sm" type="none"/>
            <a:tailEnd len="sm" w="sm" type="none"/>
          </a:ln>
        </p:spPr>
      </p:cxnSp>
      <p:sp>
        <p:nvSpPr>
          <p:cNvPr id="130" name="Google Shape;130;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31" name="Google Shape;131;p3"/>
          <p:cNvPicPr preferRelativeResize="0"/>
          <p:nvPr/>
        </p:nvPicPr>
        <p:blipFill rotWithShape="1">
          <a:blip r:embed="rId4">
            <a:alphaModFix/>
          </a:blip>
          <a:srcRect b="0" l="0" r="0" t="0"/>
          <a:stretch/>
        </p:blipFill>
        <p:spPr>
          <a:xfrm>
            <a:off x="944561" y="1005916"/>
            <a:ext cx="10859512" cy="525835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169"/>
          <p:cNvSpPr txBox="1"/>
          <p:nvPr>
            <p:ph type="title"/>
          </p:nvPr>
        </p:nvSpPr>
        <p:spPr>
          <a:xfrm>
            <a:off x="665497" y="158553"/>
            <a:ext cx="10515600" cy="679903"/>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45454"/>
              <a:buNone/>
            </a:pPr>
            <a:r>
              <a:rPr lang="en-US">
                <a:solidFill>
                  <a:srgbClr val="FF0000"/>
                </a:solidFill>
                <a:latin typeface="Times New Roman"/>
                <a:ea typeface="Times New Roman"/>
                <a:cs typeface="Times New Roman"/>
                <a:sym typeface="Times New Roman"/>
              </a:rPr>
              <a:t>Pentium features</a:t>
            </a:r>
            <a:endParaRPr/>
          </a:p>
        </p:txBody>
      </p:sp>
      <p:sp>
        <p:nvSpPr>
          <p:cNvPr id="557" name="Google Shape;557;p169"/>
          <p:cNvSpPr txBox="1"/>
          <p:nvPr>
            <p:ph idx="1" type="body"/>
          </p:nvPr>
        </p:nvSpPr>
        <p:spPr>
          <a:xfrm>
            <a:off x="831544" y="959540"/>
            <a:ext cx="10847320" cy="5176200"/>
          </a:xfrm>
          <a:prstGeom prst="rect">
            <a:avLst/>
          </a:prstGeom>
          <a:noFill/>
          <a:ln>
            <a:noFill/>
          </a:ln>
        </p:spPr>
        <p:txBody>
          <a:bodyPr anchorCtr="0" anchor="t" bIns="45700" lIns="91425" spcFirstLastPara="1" rIns="91425" wrap="square" tIns="45700">
            <a:normAutofit/>
          </a:bodyPr>
          <a:lstStyle/>
          <a:p>
            <a:pPr indent="-114300" lvl="1" marL="0" rtl="0" algn="l">
              <a:lnSpc>
                <a:spcPct val="100000"/>
              </a:lnSpc>
              <a:spcBef>
                <a:spcPts val="0"/>
              </a:spcBef>
              <a:spcAft>
                <a:spcPts val="0"/>
              </a:spcAft>
              <a:buSzPts val="1800"/>
              <a:buFont typeface="Noto Sans Symbols"/>
              <a:buChar char="⮚"/>
            </a:pPr>
            <a:r>
              <a:rPr lang="en-US" sz="3600">
                <a:latin typeface="Times New Roman"/>
                <a:ea typeface="Times New Roman"/>
                <a:cs typeface="Times New Roman"/>
                <a:sym typeface="Times New Roman"/>
              </a:rPr>
              <a:t>Write back </a:t>
            </a:r>
            <a:r>
              <a:rPr b="1" lang="en-US" sz="3600">
                <a:solidFill>
                  <a:srgbClr val="002060"/>
                </a:solidFill>
                <a:latin typeface="Times New Roman"/>
                <a:ea typeface="Times New Roman"/>
                <a:cs typeface="Times New Roman"/>
                <a:sym typeface="Times New Roman"/>
              </a:rPr>
              <a:t>MESI</a:t>
            </a:r>
            <a:r>
              <a:rPr lang="en-US" sz="3600">
                <a:latin typeface="Times New Roman"/>
                <a:ea typeface="Times New Roman"/>
                <a:cs typeface="Times New Roman"/>
                <a:sym typeface="Times New Roman"/>
              </a:rPr>
              <a:t> </a:t>
            </a:r>
            <a:r>
              <a:rPr b="1" lang="en-US" sz="3600">
                <a:solidFill>
                  <a:srgbClr val="C00000"/>
                </a:solidFill>
                <a:latin typeface="Times New Roman"/>
                <a:ea typeface="Times New Roman"/>
                <a:cs typeface="Times New Roman"/>
                <a:sym typeface="Times New Roman"/>
              </a:rPr>
              <a:t>Data Cache 4=2=00,01,10,11</a:t>
            </a:r>
            <a:endParaRPr b="1" sz="3600">
              <a:solidFill>
                <a:srgbClr val="C00000"/>
              </a:solidFill>
              <a:latin typeface="Times New Roman"/>
              <a:ea typeface="Times New Roman"/>
              <a:cs typeface="Times New Roman"/>
              <a:sym typeface="Times New Roman"/>
            </a:endParaRPr>
          </a:p>
          <a:p>
            <a:pPr indent="0" lvl="1" marL="0" rtl="0" algn="l">
              <a:lnSpc>
                <a:spcPct val="100000"/>
              </a:lnSpc>
              <a:spcBef>
                <a:spcPts val="500"/>
              </a:spcBef>
              <a:spcAft>
                <a:spcPts val="0"/>
              </a:spcAft>
              <a:buSzPts val="1800"/>
              <a:buNone/>
            </a:pPr>
            <a:r>
              <a:rPr b="1" lang="en-US" sz="3600">
                <a:solidFill>
                  <a:srgbClr val="C00000"/>
                </a:solidFill>
                <a:latin typeface="Times New Roman"/>
                <a:ea typeface="Times New Roman"/>
                <a:cs typeface="Times New Roman"/>
                <a:sym typeface="Times New Roman"/>
              </a:rPr>
              <a:t> </a:t>
            </a:r>
            <a:r>
              <a:rPr lang="en-US" sz="3600">
                <a:latin typeface="Times New Roman"/>
                <a:ea typeface="Times New Roman"/>
                <a:cs typeface="Times New Roman"/>
                <a:sym typeface="Times New Roman"/>
              </a:rPr>
              <a:t>(</a:t>
            </a:r>
            <a:r>
              <a:rPr b="1" lang="en-US" sz="3600">
                <a:latin typeface="Times New Roman"/>
                <a:ea typeface="Times New Roman"/>
                <a:cs typeface="Times New Roman"/>
                <a:sym typeface="Times New Roman"/>
              </a:rPr>
              <a:t>M</a:t>
            </a:r>
            <a:r>
              <a:rPr lang="en-US" sz="3600">
                <a:latin typeface="Times New Roman"/>
                <a:ea typeface="Times New Roman"/>
                <a:cs typeface="Times New Roman"/>
                <a:sym typeface="Times New Roman"/>
              </a:rPr>
              <a:t>odified/</a:t>
            </a:r>
            <a:r>
              <a:rPr b="1" lang="en-US" sz="3600">
                <a:latin typeface="Times New Roman"/>
                <a:ea typeface="Times New Roman"/>
                <a:cs typeface="Times New Roman"/>
                <a:sym typeface="Times New Roman"/>
              </a:rPr>
              <a:t>E</a:t>
            </a:r>
            <a:r>
              <a:rPr lang="en-US" sz="3600">
                <a:latin typeface="Times New Roman"/>
                <a:ea typeface="Times New Roman"/>
                <a:cs typeface="Times New Roman"/>
                <a:sym typeface="Times New Roman"/>
              </a:rPr>
              <a:t>xclusive/</a:t>
            </a:r>
            <a:r>
              <a:rPr b="1" lang="en-US" sz="3600">
                <a:latin typeface="Times New Roman"/>
                <a:ea typeface="Times New Roman"/>
                <a:cs typeface="Times New Roman"/>
                <a:sym typeface="Times New Roman"/>
              </a:rPr>
              <a:t>S</a:t>
            </a:r>
            <a:r>
              <a:rPr lang="en-US" sz="3600">
                <a:latin typeface="Times New Roman"/>
                <a:ea typeface="Times New Roman"/>
                <a:cs typeface="Times New Roman"/>
                <a:sym typeface="Times New Roman"/>
              </a:rPr>
              <a:t>hared/</a:t>
            </a:r>
            <a:r>
              <a:rPr b="1" lang="en-US" sz="3600">
                <a:latin typeface="Times New Roman"/>
                <a:ea typeface="Times New Roman"/>
                <a:cs typeface="Times New Roman"/>
                <a:sym typeface="Times New Roman"/>
              </a:rPr>
              <a:t>I</a:t>
            </a:r>
            <a:r>
              <a:rPr lang="en-US" sz="3600">
                <a:latin typeface="Times New Roman"/>
                <a:ea typeface="Times New Roman"/>
                <a:cs typeface="Times New Roman"/>
                <a:sym typeface="Times New Roman"/>
              </a:rPr>
              <a:t>nvalid) Protocol in the</a:t>
            </a:r>
            <a:endParaRPr>
              <a:latin typeface="Times New Roman"/>
              <a:ea typeface="Times New Roman"/>
              <a:cs typeface="Times New Roman"/>
              <a:sym typeface="Times New Roman"/>
            </a:endParaRPr>
          </a:p>
          <a:p>
            <a:pPr indent="0" lvl="0" marL="0" rtl="0" algn="l">
              <a:lnSpc>
                <a:spcPct val="90000"/>
              </a:lnSpc>
              <a:spcBef>
                <a:spcPts val="1000"/>
              </a:spcBef>
              <a:spcAft>
                <a:spcPts val="0"/>
              </a:spcAft>
              <a:buSzPts val="1800"/>
              <a:buNone/>
            </a:pPr>
            <a:r>
              <a:t/>
            </a:r>
            <a:endParaRPr>
              <a:latin typeface="Times New Roman"/>
              <a:ea typeface="Times New Roman"/>
              <a:cs typeface="Times New Roman"/>
              <a:sym typeface="Times New Roman"/>
            </a:endParaRPr>
          </a:p>
          <a:p>
            <a:pPr indent="0" lvl="0" marL="0" rtl="0" algn="l">
              <a:lnSpc>
                <a:spcPct val="90000"/>
              </a:lnSpc>
              <a:spcBef>
                <a:spcPts val="1000"/>
              </a:spcBef>
              <a:spcAft>
                <a:spcPts val="0"/>
              </a:spcAft>
              <a:buSzPts val="1800"/>
              <a:buNone/>
            </a:pPr>
            <a:r>
              <a:t/>
            </a:r>
            <a:endParaRPr>
              <a:latin typeface="Times New Roman"/>
              <a:ea typeface="Times New Roman"/>
              <a:cs typeface="Times New Roman"/>
              <a:sym typeface="Times New Roman"/>
            </a:endParaRPr>
          </a:p>
          <a:p>
            <a:pPr indent="0" lvl="0" marL="0" rtl="0" algn="l">
              <a:lnSpc>
                <a:spcPct val="90000"/>
              </a:lnSpc>
              <a:spcBef>
                <a:spcPts val="1000"/>
              </a:spcBef>
              <a:spcAft>
                <a:spcPts val="0"/>
              </a:spcAft>
              <a:buSzPts val="1800"/>
              <a:buNone/>
            </a:pPr>
            <a:r>
              <a:rPr lang="en-US">
                <a:latin typeface="Times New Roman"/>
                <a:ea typeface="Times New Roman"/>
                <a:cs typeface="Times New Roman"/>
                <a:sym typeface="Times New Roman"/>
              </a:rPr>
              <a:t>Cache Updation Policies------</a:t>
            </a:r>
            <a:endParaRPr/>
          </a:p>
          <a:p>
            <a:pPr indent="-514350" lvl="0" marL="514350" rtl="0" algn="l">
              <a:lnSpc>
                <a:spcPct val="90000"/>
              </a:lnSpc>
              <a:spcBef>
                <a:spcPts val="1000"/>
              </a:spcBef>
              <a:spcAft>
                <a:spcPts val="0"/>
              </a:spcAft>
              <a:buSzPts val="1800"/>
              <a:buAutoNum type="arabicPeriod"/>
            </a:pPr>
            <a:r>
              <a:rPr b="1" lang="en-US" sz="4800">
                <a:solidFill>
                  <a:srgbClr val="385623"/>
                </a:solidFill>
                <a:latin typeface="Times New Roman"/>
                <a:ea typeface="Times New Roman"/>
                <a:cs typeface="Times New Roman"/>
                <a:sym typeface="Times New Roman"/>
              </a:rPr>
              <a:t>Write Back:</a:t>
            </a:r>
            <a:r>
              <a:rPr b="1" lang="en-US" sz="2000"/>
              <a:t>Writing is done only to the cache</a:t>
            </a:r>
            <a:r>
              <a:rPr lang="en-US" sz="2000"/>
              <a:t>. </a:t>
            </a:r>
            <a:endParaRPr b="1" sz="4800">
              <a:solidFill>
                <a:srgbClr val="385623"/>
              </a:solidFill>
              <a:latin typeface="Times New Roman"/>
              <a:ea typeface="Times New Roman"/>
              <a:cs typeface="Times New Roman"/>
              <a:sym typeface="Times New Roman"/>
            </a:endParaRPr>
          </a:p>
          <a:p>
            <a:pPr indent="-514350" lvl="0" marL="514350" rtl="0" algn="l">
              <a:lnSpc>
                <a:spcPct val="90000"/>
              </a:lnSpc>
              <a:spcBef>
                <a:spcPts val="1000"/>
              </a:spcBef>
              <a:spcAft>
                <a:spcPts val="0"/>
              </a:spcAft>
              <a:buSzPts val="1800"/>
              <a:buAutoNum type="arabicPeriod"/>
            </a:pPr>
            <a:r>
              <a:rPr b="1" lang="en-US" sz="4800">
                <a:solidFill>
                  <a:srgbClr val="002060"/>
                </a:solidFill>
                <a:latin typeface="Times New Roman"/>
                <a:ea typeface="Times New Roman"/>
                <a:cs typeface="Times New Roman"/>
                <a:sym typeface="Times New Roman"/>
              </a:rPr>
              <a:t>Write Through: </a:t>
            </a:r>
            <a:r>
              <a:rPr b="1" lang="en-US" sz="2000"/>
              <a:t>Write is done synchronously</a:t>
            </a:r>
            <a:endParaRPr/>
          </a:p>
          <a:p>
            <a:pPr indent="0" lvl="0" marL="0" rtl="0" algn="l">
              <a:lnSpc>
                <a:spcPct val="90000"/>
              </a:lnSpc>
              <a:spcBef>
                <a:spcPts val="1000"/>
              </a:spcBef>
              <a:spcAft>
                <a:spcPts val="0"/>
              </a:spcAft>
              <a:buSzPts val="1800"/>
              <a:buNone/>
            </a:pPr>
            <a:r>
              <a:rPr b="1" lang="en-US" sz="2000"/>
              <a:t>          both to the cache and to the backing store.</a:t>
            </a:r>
            <a:endParaRPr b="1" sz="4800">
              <a:solidFill>
                <a:srgbClr val="002060"/>
              </a:solidFill>
              <a:latin typeface="Times New Roman"/>
              <a:ea typeface="Times New Roman"/>
              <a:cs typeface="Times New Roman"/>
              <a:sym typeface="Times New Roman"/>
            </a:endParaRPr>
          </a:p>
          <a:p>
            <a:pPr indent="-228600" lvl="0" marL="457200" rtl="0" algn="l">
              <a:lnSpc>
                <a:spcPct val="90000"/>
              </a:lnSpc>
              <a:spcBef>
                <a:spcPts val="1000"/>
              </a:spcBef>
              <a:spcAft>
                <a:spcPts val="0"/>
              </a:spcAft>
              <a:buSzPts val="1800"/>
              <a:buNone/>
            </a:pPr>
            <a:r>
              <a:t/>
            </a:r>
            <a:endParaRPr>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a:latin typeface="Times New Roman"/>
              <a:ea typeface="Times New Roman"/>
              <a:cs typeface="Times New Roman"/>
              <a:sym typeface="Times New Roman"/>
            </a:endParaRPr>
          </a:p>
        </p:txBody>
      </p:sp>
      <p:sp>
        <p:nvSpPr>
          <p:cNvPr id="558" name="Google Shape;558;p16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559" name="Google Shape;559;p16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560" name="Google Shape;560;p16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561" name="Google Shape;561;p169"/>
          <p:cNvPicPr preferRelativeResize="0"/>
          <p:nvPr/>
        </p:nvPicPr>
        <p:blipFill rotWithShape="1">
          <a:blip r:embed="rId3">
            <a:alphaModFix/>
          </a:blip>
          <a:srcRect b="0" l="0" r="0" t="0"/>
          <a:stretch/>
        </p:blipFill>
        <p:spPr>
          <a:xfrm>
            <a:off x="62552" y="121795"/>
            <a:ext cx="686344" cy="620284"/>
          </a:xfrm>
          <a:prstGeom prst="rect">
            <a:avLst/>
          </a:prstGeom>
          <a:noFill/>
          <a:ln>
            <a:noFill/>
          </a:ln>
        </p:spPr>
      </p:pic>
      <p:sp>
        <p:nvSpPr>
          <p:cNvPr id="562" name="Google Shape;562;p169"/>
          <p:cNvSpPr/>
          <p:nvPr/>
        </p:nvSpPr>
        <p:spPr>
          <a:xfrm>
            <a:off x="1115624" y="2369552"/>
            <a:ext cx="9940120" cy="659181"/>
          </a:xfrm>
          <a:prstGeom prst="roundRect">
            <a:avLst>
              <a:gd fmla="val 16667" name="adj"/>
            </a:avLst>
          </a:prstGeom>
          <a:solidFill>
            <a:srgbClr val="BBD6EE"/>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None/>
            </a:pPr>
            <a:r>
              <a:rPr b="1" i="0" lang="en-US" sz="3200" u="none" cap="none" strike="noStrike">
                <a:solidFill>
                  <a:srgbClr val="7030A0"/>
                </a:solidFill>
                <a:latin typeface="Bodoni"/>
                <a:ea typeface="Bodoni"/>
                <a:cs typeface="Bodoni"/>
                <a:sym typeface="Bodoni"/>
              </a:rPr>
              <a:t>Use/role of the above Feature in Pentium Performance</a:t>
            </a:r>
            <a:endParaRPr b="0" i="0" sz="3600" u="none" cap="none" strike="noStrike">
              <a:solidFill>
                <a:srgbClr val="7030A0"/>
              </a:solidFill>
              <a:latin typeface="Arial"/>
              <a:ea typeface="Arial"/>
              <a:cs typeface="Arial"/>
              <a:sym typeface="Arial"/>
            </a:endParaRPr>
          </a:p>
        </p:txBody>
      </p:sp>
      <p:cxnSp>
        <p:nvCxnSpPr>
          <p:cNvPr id="563" name="Google Shape;563;p169"/>
          <p:cNvCxnSpPr/>
          <p:nvPr/>
        </p:nvCxnSpPr>
        <p:spPr>
          <a:xfrm flipH="1" rot="10800000">
            <a:off x="-10316" y="763339"/>
            <a:ext cx="12192000" cy="27709"/>
          </a:xfrm>
          <a:prstGeom prst="straightConnector1">
            <a:avLst/>
          </a:prstGeom>
          <a:noFill/>
          <a:ln cap="flat" cmpd="sng" w="9525">
            <a:solidFill>
              <a:srgbClr val="00B050"/>
            </a:solidFill>
            <a:prstDash val="solid"/>
            <a:round/>
            <a:headEnd len="sm" w="sm" type="none"/>
            <a:tailEnd len="sm" w="sm" type="none"/>
          </a:ln>
        </p:spPr>
      </p:cxnSp>
      <p:sp>
        <p:nvSpPr>
          <p:cNvPr id="564" name="Google Shape;564;p16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565" name="Google Shape;565;p169"/>
          <p:cNvCxnSpPr/>
          <p:nvPr/>
        </p:nvCxnSpPr>
        <p:spPr>
          <a:xfrm flipH="1">
            <a:off x="786404" y="-7937"/>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566" name="Google Shape;566;p16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567" name="Google Shape;567;p169"/>
          <p:cNvPicPr preferRelativeResize="0"/>
          <p:nvPr/>
        </p:nvPicPr>
        <p:blipFill rotWithShape="1">
          <a:blip r:embed="rId4">
            <a:alphaModFix/>
          </a:blip>
          <a:srcRect b="0" l="0" r="0" t="0"/>
          <a:stretch/>
        </p:blipFill>
        <p:spPr>
          <a:xfrm>
            <a:off x="10457659" y="3132958"/>
            <a:ext cx="1724025" cy="3067050"/>
          </a:xfrm>
          <a:prstGeom prst="rect">
            <a:avLst/>
          </a:prstGeom>
          <a:noFill/>
          <a:ln>
            <a:noFill/>
          </a:ln>
        </p:spPr>
      </p:pic>
      <p:pic>
        <p:nvPicPr>
          <p:cNvPr id="568" name="Google Shape;568;p169"/>
          <p:cNvPicPr preferRelativeResize="0"/>
          <p:nvPr/>
        </p:nvPicPr>
        <p:blipFill rotWithShape="1">
          <a:blip r:embed="rId5">
            <a:alphaModFix/>
          </a:blip>
          <a:srcRect b="0" l="0" r="0" t="0"/>
          <a:stretch/>
        </p:blipFill>
        <p:spPr>
          <a:xfrm>
            <a:off x="8785916" y="3147380"/>
            <a:ext cx="1314450" cy="3095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7">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7">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170"/>
          <p:cNvSpPr txBox="1"/>
          <p:nvPr>
            <p:ph type="title"/>
          </p:nvPr>
        </p:nvSpPr>
        <p:spPr>
          <a:xfrm>
            <a:off x="3221420" y="105595"/>
            <a:ext cx="5389180" cy="8125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5454"/>
              <a:buNone/>
            </a:pPr>
            <a:r>
              <a:rPr b="1" lang="en-US">
                <a:solidFill>
                  <a:srgbClr val="C00000"/>
                </a:solidFill>
                <a:latin typeface="Times New Roman"/>
                <a:ea typeface="Times New Roman"/>
                <a:cs typeface="Times New Roman"/>
                <a:sym typeface="Times New Roman"/>
              </a:rPr>
              <a:t>Only for understanding</a:t>
            </a:r>
            <a:endParaRPr/>
          </a:p>
        </p:txBody>
      </p:sp>
      <p:pic>
        <p:nvPicPr>
          <p:cNvPr id="574" name="Google Shape;574;p170"/>
          <p:cNvPicPr preferRelativeResize="0"/>
          <p:nvPr>
            <p:ph idx="1" type="body"/>
          </p:nvPr>
        </p:nvPicPr>
        <p:blipFill rotWithShape="1">
          <a:blip r:embed="rId3">
            <a:alphaModFix/>
          </a:blip>
          <a:srcRect b="0" l="0" r="0" t="0"/>
          <a:stretch/>
        </p:blipFill>
        <p:spPr>
          <a:xfrm>
            <a:off x="796934" y="872476"/>
            <a:ext cx="3753694" cy="5299725"/>
          </a:xfrm>
          <a:prstGeom prst="rect">
            <a:avLst/>
          </a:prstGeom>
          <a:noFill/>
          <a:ln>
            <a:noFill/>
          </a:ln>
        </p:spPr>
      </p:pic>
      <p:sp>
        <p:nvSpPr>
          <p:cNvPr id="575" name="Google Shape;575;p17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576" name="Google Shape;576;p170"/>
          <p:cNvSpPr txBox="1"/>
          <p:nvPr>
            <p:ph idx="11" type="ftr"/>
          </p:nvPr>
        </p:nvSpPr>
        <p:spPr>
          <a:xfrm>
            <a:off x="3089564" y="6356350"/>
            <a:ext cx="6761018"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577" name="Google Shape;577;p17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578" name="Google Shape;578;p170"/>
          <p:cNvPicPr preferRelativeResize="0"/>
          <p:nvPr/>
        </p:nvPicPr>
        <p:blipFill rotWithShape="1">
          <a:blip r:embed="rId4">
            <a:alphaModFix/>
          </a:blip>
          <a:srcRect b="0" l="0" r="0" t="0"/>
          <a:stretch/>
        </p:blipFill>
        <p:spPr>
          <a:xfrm>
            <a:off x="4848165" y="939498"/>
            <a:ext cx="3268693" cy="5299725"/>
          </a:xfrm>
          <a:prstGeom prst="rect">
            <a:avLst/>
          </a:prstGeom>
          <a:noFill/>
          <a:ln>
            <a:noFill/>
          </a:ln>
        </p:spPr>
      </p:pic>
      <p:sp>
        <p:nvSpPr>
          <p:cNvPr id="579" name="Google Shape;579;p170"/>
          <p:cNvSpPr txBox="1"/>
          <p:nvPr/>
        </p:nvSpPr>
        <p:spPr>
          <a:xfrm>
            <a:off x="475593" y="320675"/>
            <a:ext cx="10515600"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00000"/>
              </a:buClr>
              <a:buSzPts val="4400"/>
              <a:buFont typeface="Arial"/>
              <a:buNone/>
            </a:pPr>
            <a:r>
              <a:rPr b="0" i="0" lang="en-US" sz="4400" u="none" cap="none" strike="noStrike">
                <a:solidFill>
                  <a:schemeClr val="dk1"/>
                </a:solidFill>
                <a:latin typeface="Arial"/>
                <a:ea typeface="Arial"/>
                <a:cs typeface="Arial"/>
                <a:sym typeface="Arial"/>
              </a:rPr>
              <a:t>   </a:t>
            </a:r>
            <a:endParaRPr b="0" i="0" sz="4400" u="none" cap="none" strike="noStrike">
              <a:solidFill>
                <a:schemeClr val="dk1"/>
              </a:solidFill>
              <a:latin typeface="Arial"/>
              <a:ea typeface="Arial"/>
              <a:cs typeface="Arial"/>
              <a:sym typeface="Arial"/>
            </a:endParaRPr>
          </a:p>
        </p:txBody>
      </p:sp>
      <p:cxnSp>
        <p:nvCxnSpPr>
          <p:cNvPr id="580" name="Google Shape;580;p170"/>
          <p:cNvCxnSpPr/>
          <p:nvPr/>
        </p:nvCxnSpPr>
        <p:spPr>
          <a:xfrm flipH="1" rot="10800000">
            <a:off x="-10316" y="752693"/>
            <a:ext cx="12192000" cy="27709"/>
          </a:xfrm>
          <a:prstGeom prst="straightConnector1">
            <a:avLst/>
          </a:prstGeom>
          <a:noFill/>
          <a:ln cap="flat" cmpd="sng" w="9525">
            <a:solidFill>
              <a:srgbClr val="00B050"/>
            </a:solidFill>
            <a:prstDash val="solid"/>
            <a:round/>
            <a:headEnd len="sm" w="sm" type="none"/>
            <a:tailEnd len="sm" w="sm" type="none"/>
          </a:ln>
        </p:spPr>
      </p:cxnSp>
      <p:sp>
        <p:nvSpPr>
          <p:cNvPr id="581" name="Google Shape;581;p17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582" name="Google Shape;582;p17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583" name="Google Shape;583;p17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584" name="Google Shape;584;p170"/>
          <p:cNvPicPr preferRelativeResize="0"/>
          <p:nvPr/>
        </p:nvPicPr>
        <p:blipFill rotWithShape="1">
          <a:blip r:embed="rId5">
            <a:alphaModFix/>
          </a:blip>
          <a:srcRect b="0" l="0" r="0" t="0"/>
          <a:stretch/>
        </p:blipFill>
        <p:spPr>
          <a:xfrm>
            <a:off x="146051" y="13064"/>
            <a:ext cx="619113" cy="753484"/>
          </a:xfrm>
          <a:prstGeom prst="rect">
            <a:avLst/>
          </a:prstGeom>
          <a:noFill/>
          <a:ln>
            <a:noFill/>
          </a:ln>
        </p:spPr>
      </p:pic>
      <p:pic>
        <p:nvPicPr>
          <p:cNvPr id="585" name="Google Shape;585;p170"/>
          <p:cNvPicPr preferRelativeResize="0"/>
          <p:nvPr/>
        </p:nvPicPr>
        <p:blipFill rotWithShape="1">
          <a:blip r:embed="rId6">
            <a:alphaModFix/>
          </a:blip>
          <a:srcRect b="0" l="0" r="0" t="0"/>
          <a:stretch/>
        </p:blipFill>
        <p:spPr>
          <a:xfrm>
            <a:off x="8323487" y="984793"/>
            <a:ext cx="3262952" cy="4919618"/>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171"/>
          <p:cNvSpPr txBox="1"/>
          <p:nvPr>
            <p:ph type="title"/>
          </p:nvPr>
        </p:nvSpPr>
        <p:spPr>
          <a:xfrm>
            <a:off x="2895600" y="-24361"/>
            <a:ext cx="7301345" cy="910691"/>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C00000"/>
                </a:solidFill>
                <a:latin typeface="Times New Roman"/>
                <a:ea typeface="Times New Roman"/>
                <a:cs typeface="Times New Roman"/>
                <a:sym typeface="Times New Roman"/>
              </a:rPr>
              <a:t>Only for understanding</a:t>
            </a:r>
            <a:endParaRPr>
              <a:latin typeface="Times New Roman"/>
              <a:ea typeface="Times New Roman"/>
              <a:cs typeface="Times New Roman"/>
              <a:sym typeface="Times New Roman"/>
            </a:endParaRPr>
          </a:p>
        </p:txBody>
      </p:sp>
      <p:sp>
        <p:nvSpPr>
          <p:cNvPr id="591" name="Google Shape;591;p17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592" name="Google Shape;592;p17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593" name="Google Shape;593;p171"/>
          <p:cNvSpPr txBox="1"/>
          <p:nvPr>
            <p:ph idx="11" type="ftr"/>
          </p:nvPr>
        </p:nvSpPr>
        <p:spPr>
          <a:xfrm>
            <a:off x="3006435" y="6356350"/>
            <a:ext cx="6373091"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594" name="Google Shape;594;p17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595" name="Google Shape;595;p171"/>
          <p:cNvPicPr preferRelativeResize="0"/>
          <p:nvPr/>
        </p:nvPicPr>
        <p:blipFill rotWithShape="1">
          <a:blip r:embed="rId3">
            <a:alphaModFix/>
          </a:blip>
          <a:srcRect b="0" l="0" r="0" t="0"/>
          <a:stretch/>
        </p:blipFill>
        <p:spPr>
          <a:xfrm>
            <a:off x="891819" y="821940"/>
            <a:ext cx="5379161" cy="5350261"/>
          </a:xfrm>
          <a:prstGeom prst="rect">
            <a:avLst/>
          </a:prstGeom>
          <a:noFill/>
          <a:ln>
            <a:noFill/>
          </a:ln>
        </p:spPr>
      </p:pic>
      <p:pic>
        <p:nvPicPr>
          <p:cNvPr id="596" name="Google Shape;596;p171"/>
          <p:cNvPicPr preferRelativeResize="0"/>
          <p:nvPr/>
        </p:nvPicPr>
        <p:blipFill rotWithShape="1">
          <a:blip r:embed="rId4">
            <a:alphaModFix/>
          </a:blip>
          <a:srcRect b="0" l="0" r="0" t="0"/>
          <a:stretch/>
        </p:blipFill>
        <p:spPr>
          <a:xfrm>
            <a:off x="6497782" y="886330"/>
            <a:ext cx="5145545" cy="5377945"/>
          </a:xfrm>
          <a:prstGeom prst="rect">
            <a:avLst/>
          </a:prstGeom>
          <a:noFill/>
          <a:ln>
            <a:noFill/>
          </a:ln>
        </p:spPr>
      </p:pic>
      <p:cxnSp>
        <p:nvCxnSpPr>
          <p:cNvPr id="597" name="Google Shape;597;p171"/>
          <p:cNvCxnSpPr/>
          <p:nvPr/>
        </p:nvCxnSpPr>
        <p:spPr>
          <a:xfrm flipH="1" rot="10800000">
            <a:off x="-10316" y="766547"/>
            <a:ext cx="12192000" cy="27709"/>
          </a:xfrm>
          <a:prstGeom prst="straightConnector1">
            <a:avLst/>
          </a:prstGeom>
          <a:noFill/>
          <a:ln cap="flat" cmpd="sng" w="9525">
            <a:solidFill>
              <a:srgbClr val="00B050"/>
            </a:solidFill>
            <a:prstDash val="solid"/>
            <a:round/>
            <a:headEnd len="sm" w="sm" type="none"/>
            <a:tailEnd len="sm" w="sm" type="none"/>
          </a:ln>
        </p:spPr>
      </p:cxnSp>
      <p:sp>
        <p:nvSpPr>
          <p:cNvPr id="598" name="Google Shape;598;p17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599" name="Google Shape;599;p17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600" name="Google Shape;600;p17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601" name="Google Shape;601;p171"/>
          <p:cNvPicPr preferRelativeResize="0"/>
          <p:nvPr/>
        </p:nvPicPr>
        <p:blipFill rotWithShape="1">
          <a:blip r:embed="rId5">
            <a:alphaModFix/>
          </a:blip>
          <a:srcRect b="0" l="0" r="0" t="0"/>
          <a:stretch/>
        </p:blipFill>
        <p:spPr>
          <a:xfrm>
            <a:off x="146051" y="13064"/>
            <a:ext cx="619113" cy="75348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172"/>
          <p:cNvSpPr txBox="1"/>
          <p:nvPr>
            <p:ph type="title"/>
          </p:nvPr>
        </p:nvSpPr>
        <p:spPr>
          <a:xfrm>
            <a:off x="2216727" y="13063"/>
            <a:ext cx="6393873" cy="91439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C00000"/>
                </a:solidFill>
                <a:latin typeface="Times New Roman"/>
                <a:ea typeface="Times New Roman"/>
                <a:cs typeface="Times New Roman"/>
                <a:sym typeface="Times New Roman"/>
              </a:rPr>
              <a:t>Only for understanding</a:t>
            </a:r>
            <a:endParaRPr>
              <a:latin typeface="Times New Roman"/>
              <a:ea typeface="Times New Roman"/>
              <a:cs typeface="Times New Roman"/>
              <a:sym typeface="Times New Roman"/>
            </a:endParaRPr>
          </a:p>
        </p:txBody>
      </p:sp>
      <p:sp>
        <p:nvSpPr>
          <p:cNvPr id="607" name="Google Shape;607;p17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608" name="Google Shape;608;p17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609" name="Google Shape;609;p172"/>
          <p:cNvSpPr txBox="1"/>
          <p:nvPr>
            <p:ph idx="11" type="ftr"/>
          </p:nvPr>
        </p:nvSpPr>
        <p:spPr>
          <a:xfrm>
            <a:off x="3014772" y="6366850"/>
            <a:ext cx="5936673"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610" name="Google Shape;610;p17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611" name="Google Shape;611;p172"/>
          <p:cNvPicPr preferRelativeResize="0"/>
          <p:nvPr/>
        </p:nvPicPr>
        <p:blipFill rotWithShape="1">
          <a:blip r:embed="rId3">
            <a:alphaModFix/>
          </a:blip>
          <a:srcRect b="0" l="0" r="0" t="0"/>
          <a:stretch/>
        </p:blipFill>
        <p:spPr>
          <a:xfrm>
            <a:off x="944560" y="886647"/>
            <a:ext cx="5077867" cy="5331591"/>
          </a:xfrm>
          <a:prstGeom prst="rect">
            <a:avLst/>
          </a:prstGeom>
          <a:noFill/>
          <a:ln>
            <a:noFill/>
          </a:ln>
        </p:spPr>
      </p:pic>
      <p:pic>
        <p:nvPicPr>
          <p:cNvPr id="612" name="Google Shape;612;p172"/>
          <p:cNvPicPr preferRelativeResize="0"/>
          <p:nvPr/>
        </p:nvPicPr>
        <p:blipFill rotWithShape="1">
          <a:blip r:embed="rId4">
            <a:alphaModFix/>
          </a:blip>
          <a:srcRect b="0" l="0" r="0" t="0"/>
          <a:stretch/>
        </p:blipFill>
        <p:spPr>
          <a:xfrm>
            <a:off x="6414429" y="1024757"/>
            <a:ext cx="5074033" cy="5152206"/>
          </a:xfrm>
          <a:prstGeom prst="rect">
            <a:avLst/>
          </a:prstGeom>
          <a:noFill/>
          <a:ln>
            <a:noFill/>
          </a:ln>
        </p:spPr>
      </p:pic>
      <p:cxnSp>
        <p:nvCxnSpPr>
          <p:cNvPr id="613" name="Google Shape;613;p172"/>
          <p:cNvCxnSpPr/>
          <p:nvPr/>
        </p:nvCxnSpPr>
        <p:spPr>
          <a:xfrm flipH="1" rot="10800000">
            <a:off x="0" y="766548"/>
            <a:ext cx="12192000" cy="27709"/>
          </a:xfrm>
          <a:prstGeom prst="straightConnector1">
            <a:avLst/>
          </a:prstGeom>
          <a:noFill/>
          <a:ln cap="flat" cmpd="sng" w="9525">
            <a:solidFill>
              <a:srgbClr val="00B050"/>
            </a:solidFill>
            <a:prstDash val="solid"/>
            <a:round/>
            <a:headEnd len="sm" w="sm" type="none"/>
            <a:tailEnd len="sm" w="sm" type="none"/>
          </a:ln>
        </p:spPr>
      </p:cxnSp>
      <p:sp>
        <p:nvSpPr>
          <p:cNvPr id="614" name="Google Shape;614;p17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615" name="Google Shape;615;p17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616" name="Google Shape;616;p17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617" name="Google Shape;617;p172"/>
          <p:cNvPicPr preferRelativeResize="0"/>
          <p:nvPr/>
        </p:nvPicPr>
        <p:blipFill rotWithShape="1">
          <a:blip r:embed="rId5">
            <a:alphaModFix/>
          </a:blip>
          <a:srcRect b="0" l="0" r="0" t="0"/>
          <a:stretch/>
        </p:blipFill>
        <p:spPr>
          <a:xfrm>
            <a:off x="146051" y="13064"/>
            <a:ext cx="619113" cy="75348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173"/>
          <p:cNvSpPr txBox="1"/>
          <p:nvPr>
            <p:ph type="title"/>
          </p:nvPr>
        </p:nvSpPr>
        <p:spPr>
          <a:xfrm>
            <a:off x="1842655" y="13063"/>
            <a:ext cx="8175283" cy="91439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a:solidFill>
                  <a:srgbClr val="C00000"/>
                </a:solidFill>
                <a:latin typeface="Times New Roman"/>
                <a:ea typeface="Times New Roman"/>
                <a:cs typeface="Times New Roman"/>
                <a:sym typeface="Times New Roman"/>
              </a:rPr>
              <a:t>Only for understanding</a:t>
            </a:r>
            <a:endParaRPr>
              <a:latin typeface="Times New Roman"/>
              <a:ea typeface="Times New Roman"/>
              <a:cs typeface="Times New Roman"/>
              <a:sym typeface="Times New Roman"/>
            </a:endParaRPr>
          </a:p>
        </p:txBody>
      </p:sp>
      <p:sp>
        <p:nvSpPr>
          <p:cNvPr id="623" name="Google Shape;623;p17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624" name="Google Shape;624;p17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625" name="Google Shape;625;p173"/>
          <p:cNvSpPr txBox="1"/>
          <p:nvPr>
            <p:ph idx="11" type="ftr"/>
          </p:nvPr>
        </p:nvSpPr>
        <p:spPr>
          <a:xfrm>
            <a:off x="3338945" y="6356350"/>
            <a:ext cx="597131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626" name="Google Shape;626;p17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627" name="Google Shape;627;p173"/>
          <p:cNvPicPr preferRelativeResize="0"/>
          <p:nvPr/>
        </p:nvPicPr>
        <p:blipFill rotWithShape="1">
          <a:blip r:embed="rId3">
            <a:alphaModFix/>
          </a:blip>
          <a:srcRect b="0" l="0" r="0" t="0"/>
          <a:stretch/>
        </p:blipFill>
        <p:spPr>
          <a:xfrm>
            <a:off x="944560" y="886647"/>
            <a:ext cx="4299224" cy="5331591"/>
          </a:xfrm>
          <a:prstGeom prst="rect">
            <a:avLst/>
          </a:prstGeom>
          <a:noFill/>
          <a:ln>
            <a:noFill/>
          </a:ln>
        </p:spPr>
      </p:pic>
      <p:pic>
        <p:nvPicPr>
          <p:cNvPr id="628" name="Google Shape;628;p173"/>
          <p:cNvPicPr preferRelativeResize="0"/>
          <p:nvPr/>
        </p:nvPicPr>
        <p:blipFill rotWithShape="1">
          <a:blip r:embed="rId4">
            <a:alphaModFix/>
          </a:blip>
          <a:srcRect b="0" l="0" r="0" t="0"/>
          <a:stretch/>
        </p:blipFill>
        <p:spPr>
          <a:xfrm>
            <a:off x="5562348" y="881568"/>
            <a:ext cx="5791451" cy="5295395"/>
          </a:xfrm>
          <a:prstGeom prst="rect">
            <a:avLst/>
          </a:prstGeom>
          <a:noFill/>
          <a:ln>
            <a:noFill/>
          </a:ln>
        </p:spPr>
      </p:pic>
      <p:cxnSp>
        <p:nvCxnSpPr>
          <p:cNvPr id="629" name="Google Shape;629;p173"/>
          <p:cNvCxnSpPr/>
          <p:nvPr/>
        </p:nvCxnSpPr>
        <p:spPr>
          <a:xfrm flipH="1" rot="10800000">
            <a:off x="-137615" y="766547"/>
            <a:ext cx="12192000" cy="27709"/>
          </a:xfrm>
          <a:prstGeom prst="straightConnector1">
            <a:avLst/>
          </a:prstGeom>
          <a:noFill/>
          <a:ln cap="flat" cmpd="sng" w="9525">
            <a:solidFill>
              <a:srgbClr val="00B050"/>
            </a:solidFill>
            <a:prstDash val="solid"/>
            <a:round/>
            <a:headEnd len="sm" w="sm" type="none"/>
            <a:tailEnd len="sm" w="sm" type="none"/>
          </a:ln>
        </p:spPr>
      </p:cxnSp>
      <p:sp>
        <p:nvSpPr>
          <p:cNvPr id="630" name="Google Shape;630;p17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631" name="Google Shape;631;p173"/>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632" name="Google Shape;632;p17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633" name="Google Shape;633;p173"/>
          <p:cNvPicPr preferRelativeResize="0"/>
          <p:nvPr/>
        </p:nvPicPr>
        <p:blipFill rotWithShape="1">
          <a:blip r:embed="rId5">
            <a:alphaModFix/>
          </a:blip>
          <a:srcRect b="0" l="0" r="0" t="0"/>
          <a:stretch/>
        </p:blipFill>
        <p:spPr>
          <a:xfrm>
            <a:off x="146051" y="13064"/>
            <a:ext cx="619113" cy="753484"/>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174"/>
          <p:cNvSpPr txBox="1"/>
          <p:nvPr>
            <p:ph type="title"/>
          </p:nvPr>
        </p:nvSpPr>
        <p:spPr>
          <a:xfrm>
            <a:off x="617538" y="145318"/>
            <a:ext cx="10515600" cy="67990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6000">
                <a:solidFill>
                  <a:srgbClr val="C00000"/>
                </a:solidFill>
                <a:latin typeface="Times New Roman"/>
                <a:ea typeface="Times New Roman"/>
                <a:cs typeface="Times New Roman"/>
                <a:sym typeface="Times New Roman"/>
              </a:rPr>
              <a:t>Pentium features</a:t>
            </a:r>
            <a:endParaRPr/>
          </a:p>
        </p:txBody>
      </p:sp>
      <p:sp>
        <p:nvSpPr>
          <p:cNvPr id="639" name="Google Shape;639;p174"/>
          <p:cNvSpPr txBox="1"/>
          <p:nvPr>
            <p:ph idx="1" type="body"/>
          </p:nvPr>
        </p:nvSpPr>
        <p:spPr>
          <a:xfrm>
            <a:off x="406754" y="917295"/>
            <a:ext cx="11535864" cy="5176200"/>
          </a:xfrm>
          <a:prstGeom prst="rect">
            <a:avLst/>
          </a:prstGeom>
          <a:noFill/>
          <a:ln>
            <a:noFill/>
          </a:ln>
        </p:spPr>
        <p:txBody>
          <a:bodyPr anchorCtr="0" anchor="t" bIns="45700" lIns="91425" spcFirstLastPara="1" rIns="91425" wrap="square" tIns="45700">
            <a:normAutofit fontScale="92500"/>
          </a:bodyPr>
          <a:lstStyle/>
          <a:p>
            <a:pPr indent="-342900" lvl="1" marL="914400" rtl="0" algn="l">
              <a:lnSpc>
                <a:spcPct val="90000"/>
              </a:lnSpc>
              <a:spcBef>
                <a:spcPts val="500"/>
              </a:spcBef>
              <a:spcAft>
                <a:spcPts val="0"/>
              </a:spcAft>
              <a:buSzPct val="54054"/>
              <a:buChar char="•"/>
            </a:pPr>
            <a:r>
              <a:rPr lang="en-US" sz="3600">
                <a:solidFill>
                  <a:srgbClr val="2501BF"/>
                </a:solidFill>
                <a:latin typeface="Times New Roman"/>
                <a:ea typeface="Times New Roman"/>
                <a:cs typeface="Times New Roman"/>
                <a:sym typeface="Times New Roman"/>
              </a:rPr>
              <a:t>System Management Mode</a:t>
            </a:r>
            <a:endParaRPr/>
          </a:p>
          <a:p>
            <a:pPr indent="-342900" lvl="2" marL="1371600" rtl="0" algn="l">
              <a:lnSpc>
                <a:spcPct val="90000"/>
              </a:lnSpc>
              <a:spcBef>
                <a:spcPts val="500"/>
              </a:spcBef>
              <a:spcAft>
                <a:spcPts val="0"/>
              </a:spcAft>
              <a:buSzPct val="60810"/>
              <a:buFont typeface="Noto Sans Symbols"/>
              <a:buChar char="⮚"/>
            </a:pPr>
            <a:r>
              <a:rPr lang="en-US" sz="3200">
                <a:latin typeface="Times New Roman"/>
                <a:ea typeface="Times New Roman"/>
                <a:cs typeface="Times New Roman"/>
                <a:sym typeface="Times New Roman"/>
              </a:rPr>
              <a:t>Provides </a:t>
            </a:r>
            <a:r>
              <a:rPr b="1" lang="en-US" sz="3200">
                <a:solidFill>
                  <a:srgbClr val="C00000"/>
                </a:solidFill>
                <a:latin typeface="Times New Roman"/>
                <a:ea typeface="Times New Roman"/>
                <a:cs typeface="Times New Roman"/>
                <a:sym typeface="Times New Roman"/>
              </a:rPr>
              <a:t>Power Management </a:t>
            </a:r>
            <a:r>
              <a:rPr lang="en-US" sz="3200">
                <a:latin typeface="Times New Roman"/>
                <a:ea typeface="Times New Roman"/>
                <a:cs typeface="Times New Roman"/>
                <a:sym typeface="Times New Roman"/>
              </a:rPr>
              <a:t>mechanisms</a:t>
            </a:r>
            <a:endParaRPr/>
          </a:p>
          <a:p>
            <a:pPr indent="-228600" lvl="2" marL="1371600" rtl="0" algn="l">
              <a:lnSpc>
                <a:spcPct val="90000"/>
              </a:lnSpc>
              <a:spcBef>
                <a:spcPts val="500"/>
              </a:spcBef>
              <a:spcAft>
                <a:spcPts val="0"/>
              </a:spcAft>
              <a:buSzPct val="60810"/>
              <a:buFont typeface="Noto Sans Symbols"/>
              <a:buNone/>
            </a:pPr>
            <a:r>
              <a:t/>
            </a:r>
            <a:endParaRPr sz="3200">
              <a:latin typeface="Times New Roman"/>
              <a:ea typeface="Times New Roman"/>
              <a:cs typeface="Times New Roman"/>
              <a:sym typeface="Times New Roman"/>
            </a:endParaRPr>
          </a:p>
          <a:p>
            <a:pPr indent="-342900" lvl="1" marL="914400" rtl="0" algn="l">
              <a:lnSpc>
                <a:spcPct val="90000"/>
              </a:lnSpc>
              <a:spcBef>
                <a:spcPts val="500"/>
              </a:spcBef>
              <a:spcAft>
                <a:spcPts val="0"/>
              </a:spcAft>
              <a:buSzPct val="54054"/>
              <a:buChar char="•"/>
            </a:pPr>
            <a:r>
              <a:rPr lang="en-US" sz="3600">
                <a:solidFill>
                  <a:srgbClr val="2501BF"/>
                </a:solidFill>
                <a:latin typeface="Times New Roman"/>
                <a:ea typeface="Times New Roman"/>
                <a:cs typeface="Times New Roman"/>
                <a:sym typeface="Times New Roman"/>
              </a:rPr>
              <a:t>Execution Tracing </a:t>
            </a:r>
            <a:endParaRPr/>
          </a:p>
          <a:p>
            <a:pPr indent="-342900" lvl="1" marL="914400" rtl="0" algn="just">
              <a:lnSpc>
                <a:spcPct val="90000"/>
              </a:lnSpc>
              <a:spcBef>
                <a:spcPts val="500"/>
              </a:spcBef>
              <a:spcAft>
                <a:spcPts val="0"/>
              </a:spcAft>
              <a:buSzPct val="69498"/>
              <a:buFont typeface="Noto Sans Symbols"/>
              <a:buChar char="⮚"/>
            </a:pPr>
            <a:r>
              <a:rPr lang="en-US" sz="2800">
                <a:latin typeface="Times New Roman"/>
                <a:ea typeface="Times New Roman"/>
                <a:cs typeface="Times New Roman"/>
                <a:sym typeface="Times New Roman"/>
              </a:rPr>
              <a:t>The </a:t>
            </a:r>
            <a:r>
              <a:rPr b="1" lang="en-US" sz="2800">
                <a:latin typeface="Times New Roman"/>
                <a:ea typeface="Times New Roman"/>
                <a:cs typeface="Times New Roman"/>
                <a:sym typeface="Times New Roman"/>
              </a:rPr>
              <a:t>Pentium</a:t>
            </a:r>
            <a:r>
              <a:rPr lang="en-US" sz="2800">
                <a:latin typeface="Times New Roman"/>
                <a:ea typeface="Times New Roman"/>
                <a:cs typeface="Times New Roman"/>
                <a:sym typeface="Times New Roman"/>
              </a:rPr>
              <a:t> 4's </a:t>
            </a:r>
            <a:r>
              <a:rPr b="1" lang="en-US" sz="2800">
                <a:latin typeface="Times New Roman"/>
                <a:ea typeface="Times New Roman"/>
                <a:cs typeface="Times New Roman"/>
                <a:sym typeface="Times New Roman"/>
              </a:rPr>
              <a:t>execution</a:t>
            </a:r>
            <a:r>
              <a:rPr lang="en-US" sz="2800">
                <a:latin typeface="Times New Roman"/>
                <a:ea typeface="Times New Roman"/>
                <a:cs typeface="Times New Roman"/>
                <a:sym typeface="Times New Roman"/>
              </a:rPr>
              <a:t> trace cache stores </a:t>
            </a:r>
            <a:r>
              <a:rPr b="1" lang="en-US" sz="2800">
                <a:solidFill>
                  <a:srgbClr val="C00000"/>
                </a:solidFill>
                <a:latin typeface="Times New Roman"/>
                <a:ea typeface="Times New Roman"/>
                <a:cs typeface="Times New Roman"/>
                <a:sym typeface="Times New Roman"/>
              </a:rPr>
              <a:t>micro-operations </a:t>
            </a:r>
            <a:r>
              <a:rPr b="1" lang="en-US" sz="2800">
                <a:solidFill>
                  <a:srgbClr val="002060"/>
                </a:solidFill>
                <a:latin typeface="Times New Roman"/>
                <a:ea typeface="Times New Roman"/>
                <a:cs typeface="Times New Roman"/>
                <a:sym typeface="Times New Roman"/>
              </a:rPr>
              <a:t>(</a:t>
            </a:r>
            <a:r>
              <a:rPr b="1" lang="en-US" sz="2800">
                <a:solidFill>
                  <a:srgbClr val="002060"/>
                </a:solidFill>
              </a:rPr>
              <a:t>Execution of an instruction (the instruction cycle) has a number of smaller units —</a:t>
            </a:r>
            <a:r>
              <a:rPr b="1" lang="en-US" sz="2800">
                <a:solidFill>
                  <a:srgbClr val="C00000"/>
                </a:solidFill>
              </a:rPr>
              <a:t>Fetch, indirect, execute, interrupt</a:t>
            </a:r>
            <a:r>
              <a:rPr b="1" lang="en-US" sz="2800">
                <a:solidFill>
                  <a:srgbClr val="002060"/>
                </a:solidFill>
              </a:rPr>
              <a:t>, etc • Each part of the cycle has a number of smaller steps called micro-operations</a:t>
            </a:r>
            <a:r>
              <a:rPr b="1" lang="en-US" sz="2800">
                <a:solidFill>
                  <a:srgbClr val="002060"/>
                </a:solidFill>
                <a:latin typeface="Times New Roman"/>
                <a:ea typeface="Times New Roman"/>
                <a:cs typeface="Times New Roman"/>
                <a:sym typeface="Times New Roman"/>
              </a:rPr>
              <a:t>) </a:t>
            </a:r>
            <a:r>
              <a:rPr lang="en-US" sz="2800">
                <a:latin typeface="Times New Roman"/>
                <a:ea typeface="Times New Roman"/>
                <a:cs typeface="Times New Roman"/>
                <a:sym typeface="Times New Roman"/>
              </a:rPr>
              <a:t>resulting from decoding x86 instructions, providing also the functionality of a micro-operation cache. </a:t>
            </a:r>
            <a:endParaRPr sz="2800">
              <a:latin typeface="Times New Roman"/>
              <a:ea typeface="Times New Roman"/>
              <a:cs typeface="Times New Roman"/>
              <a:sym typeface="Times New Roman"/>
            </a:endParaRPr>
          </a:p>
          <a:p>
            <a:pPr indent="-228600" lvl="1" marL="914400" rtl="0" algn="just">
              <a:lnSpc>
                <a:spcPct val="90000"/>
              </a:lnSpc>
              <a:spcBef>
                <a:spcPts val="500"/>
              </a:spcBef>
              <a:spcAft>
                <a:spcPts val="0"/>
              </a:spcAft>
              <a:buSzPct val="69498"/>
              <a:buFont typeface="Noto Sans Symbols"/>
              <a:buNone/>
            </a:pPr>
            <a:r>
              <a:t/>
            </a:r>
            <a:endParaRPr sz="2800">
              <a:latin typeface="Times New Roman"/>
              <a:ea typeface="Times New Roman"/>
              <a:cs typeface="Times New Roman"/>
              <a:sym typeface="Times New Roman"/>
            </a:endParaRPr>
          </a:p>
          <a:p>
            <a:pPr indent="-342900" lvl="1" marL="914400" rtl="0" algn="just">
              <a:lnSpc>
                <a:spcPct val="90000"/>
              </a:lnSpc>
              <a:spcBef>
                <a:spcPts val="500"/>
              </a:spcBef>
              <a:spcAft>
                <a:spcPts val="0"/>
              </a:spcAft>
              <a:buSzPct val="69498"/>
              <a:buFont typeface="Noto Sans Symbols"/>
              <a:buChar char="⮚"/>
            </a:pPr>
            <a:r>
              <a:rPr lang="en-US" sz="2800">
                <a:latin typeface="Times New Roman"/>
                <a:ea typeface="Times New Roman"/>
                <a:cs typeface="Times New Roman"/>
                <a:sym typeface="Times New Roman"/>
              </a:rPr>
              <a:t>Having this, the next time an instruction is needed, it does not have to be decoded into micro-ops again.</a:t>
            </a:r>
            <a:endParaRPr sz="2800">
              <a:latin typeface="Times New Roman"/>
              <a:ea typeface="Times New Roman"/>
              <a:cs typeface="Times New Roman"/>
              <a:sym typeface="Times New Roman"/>
            </a:endParaRPr>
          </a:p>
          <a:p>
            <a:pPr indent="-228600" lvl="0" marL="457200" rtl="0" algn="l">
              <a:lnSpc>
                <a:spcPct val="90000"/>
              </a:lnSpc>
              <a:spcBef>
                <a:spcPts val="1000"/>
              </a:spcBef>
              <a:spcAft>
                <a:spcPts val="0"/>
              </a:spcAft>
              <a:buSzPct val="60810"/>
              <a:buNone/>
            </a:pPr>
            <a:r>
              <a:t/>
            </a:r>
            <a:endParaRPr sz="3200">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ct val="69498"/>
              <a:buNone/>
            </a:pPr>
            <a:r>
              <a:t/>
            </a:r>
            <a:endParaRPr>
              <a:latin typeface="Times New Roman"/>
              <a:ea typeface="Times New Roman"/>
              <a:cs typeface="Times New Roman"/>
              <a:sym typeface="Times New Roman"/>
            </a:endParaRPr>
          </a:p>
        </p:txBody>
      </p:sp>
      <p:sp>
        <p:nvSpPr>
          <p:cNvPr id="640" name="Google Shape;640;p17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641" name="Google Shape;641;p174"/>
          <p:cNvSpPr txBox="1"/>
          <p:nvPr>
            <p:ph idx="11" type="ftr"/>
          </p:nvPr>
        </p:nvSpPr>
        <p:spPr>
          <a:xfrm>
            <a:off x="3200399" y="6356350"/>
            <a:ext cx="577734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642" name="Google Shape;642;p17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643" name="Google Shape;643;p174"/>
          <p:cNvPicPr preferRelativeResize="0"/>
          <p:nvPr/>
        </p:nvPicPr>
        <p:blipFill rotWithShape="1">
          <a:blip r:embed="rId3">
            <a:alphaModFix/>
          </a:blip>
          <a:srcRect b="0" l="0" r="0" t="0"/>
          <a:stretch/>
        </p:blipFill>
        <p:spPr>
          <a:xfrm>
            <a:off x="117788" y="43529"/>
            <a:ext cx="577933" cy="723018"/>
          </a:xfrm>
          <a:prstGeom prst="rect">
            <a:avLst/>
          </a:prstGeom>
          <a:noFill/>
          <a:ln>
            <a:noFill/>
          </a:ln>
        </p:spPr>
      </p:pic>
      <p:cxnSp>
        <p:nvCxnSpPr>
          <p:cNvPr id="644" name="Google Shape;644;p174"/>
          <p:cNvCxnSpPr/>
          <p:nvPr/>
        </p:nvCxnSpPr>
        <p:spPr>
          <a:xfrm flipH="1" rot="10800000">
            <a:off x="-10316" y="837479"/>
            <a:ext cx="12192000" cy="27709"/>
          </a:xfrm>
          <a:prstGeom prst="straightConnector1">
            <a:avLst/>
          </a:prstGeom>
          <a:noFill/>
          <a:ln cap="flat" cmpd="sng" w="9525">
            <a:solidFill>
              <a:srgbClr val="00B050"/>
            </a:solidFill>
            <a:prstDash val="solid"/>
            <a:round/>
            <a:headEnd len="sm" w="sm" type="none"/>
            <a:tailEnd len="sm" w="sm" type="none"/>
          </a:ln>
        </p:spPr>
      </p:cxnSp>
      <p:sp>
        <p:nvSpPr>
          <p:cNvPr id="645" name="Google Shape;645;p17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646" name="Google Shape;646;p17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647" name="Google Shape;647;p17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9">
                                            <p:txEl>
                                              <p:pRg end="0" st="0"/>
                                            </p:txEl>
                                          </p:spTgt>
                                        </p:tgtEl>
                                        <p:attrNameLst>
                                          <p:attrName>style.visibility</p:attrName>
                                        </p:attrNameLst>
                                      </p:cBhvr>
                                      <p:to>
                                        <p:strVal val="visible"/>
                                      </p:to>
                                    </p:set>
                                    <p:animEffect filter="fade" transition="in">
                                      <p:cBhvr>
                                        <p:cTn dur="1000"/>
                                        <p:tgtEl>
                                          <p:spTgt spid="63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9">
                                            <p:txEl>
                                              <p:pRg end="1" st="1"/>
                                            </p:txEl>
                                          </p:spTgt>
                                        </p:tgtEl>
                                        <p:attrNameLst>
                                          <p:attrName>style.visibility</p:attrName>
                                        </p:attrNameLst>
                                      </p:cBhvr>
                                      <p:to>
                                        <p:strVal val="visible"/>
                                      </p:to>
                                    </p:set>
                                    <p:animEffect filter="fade" transition="in">
                                      <p:cBhvr>
                                        <p:cTn dur="1000"/>
                                        <p:tgtEl>
                                          <p:spTgt spid="63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9">
                                            <p:txEl>
                                              <p:pRg end="2" st="2"/>
                                            </p:txEl>
                                          </p:spTgt>
                                        </p:tgtEl>
                                        <p:attrNameLst>
                                          <p:attrName>style.visibility</p:attrName>
                                        </p:attrNameLst>
                                      </p:cBhvr>
                                      <p:to>
                                        <p:strVal val="visible"/>
                                      </p:to>
                                    </p:set>
                                    <p:animEffect filter="fade" transition="in">
                                      <p:cBhvr>
                                        <p:cTn dur="1000"/>
                                        <p:tgtEl>
                                          <p:spTgt spid="63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9">
                                            <p:txEl>
                                              <p:pRg end="3" st="3"/>
                                            </p:txEl>
                                          </p:spTgt>
                                        </p:tgtEl>
                                        <p:attrNameLst>
                                          <p:attrName>style.visibility</p:attrName>
                                        </p:attrNameLst>
                                      </p:cBhvr>
                                      <p:to>
                                        <p:strVal val="visible"/>
                                      </p:to>
                                    </p:set>
                                    <p:animEffect filter="fade" transition="in">
                                      <p:cBhvr>
                                        <p:cTn dur="1000"/>
                                        <p:tgtEl>
                                          <p:spTgt spid="63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9">
                                            <p:txEl>
                                              <p:pRg end="4" st="4"/>
                                            </p:txEl>
                                          </p:spTgt>
                                        </p:tgtEl>
                                        <p:attrNameLst>
                                          <p:attrName>style.visibility</p:attrName>
                                        </p:attrNameLst>
                                      </p:cBhvr>
                                      <p:to>
                                        <p:strVal val="visible"/>
                                      </p:to>
                                    </p:set>
                                    <p:animEffect filter="fade" transition="in">
                                      <p:cBhvr>
                                        <p:cTn dur="1000"/>
                                        <p:tgtEl>
                                          <p:spTgt spid="63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9">
                                            <p:txEl>
                                              <p:pRg end="5" st="5"/>
                                            </p:txEl>
                                          </p:spTgt>
                                        </p:tgtEl>
                                        <p:attrNameLst>
                                          <p:attrName>style.visibility</p:attrName>
                                        </p:attrNameLst>
                                      </p:cBhvr>
                                      <p:to>
                                        <p:strVal val="visible"/>
                                      </p:to>
                                    </p:set>
                                    <p:animEffect filter="fade" transition="in">
                                      <p:cBhvr>
                                        <p:cTn dur="1000"/>
                                        <p:tgtEl>
                                          <p:spTgt spid="63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9">
                                            <p:txEl>
                                              <p:pRg end="6" st="6"/>
                                            </p:txEl>
                                          </p:spTgt>
                                        </p:tgtEl>
                                        <p:attrNameLst>
                                          <p:attrName>style.visibility</p:attrName>
                                        </p:attrNameLst>
                                      </p:cBhvr>
                                      <p:to>
                                        <p:strVal val="visible"/>
                                      </p:to>
                                    </p:set>
                                    <p:animEffect filter="fade" transition="in">
                                      <p:cBhvr>
                                        <p:cTn dur="1000"/>
                                        <p:tgtEl>
                                          <p:spTgt spid="63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9">
                                            <p:txEl>
                                              <p:pRg end="7" st="7"/>
                                            </p:txEl>
                                          </p:spTgt>
                                        </p:tgtEl>
                                        <p:attrNameLst>
                                          <p:attrName>style.visibility</p:attrName>
                                        </p:attrNameLst>
                                      </p:cBhvr>
                                      <p:to>
                                        <p:strVal val="visible"/>
                                      </p:to>
                                    </p:set>
                                    <p:animEffect filter="fade" transition="in">
                                      <p:cBhvr>
                                        <p:cTn dur="1000"/>
                                        <p:tgtEl>
                                          <p:spTgt spid="639">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9">
                                            <p:txEl>
                                              <p:pRg end="8" st="8"/>
                                            </p:txEl>
                                          </p:spTgt>
                                        </p:tgtEl>
                                        <p:attrNameLst>
                                          <p:attrName>style.visibility</p:attrName>
                                        </p:attrNameLst>
                                      </p:cBhvr>
                                      <p:to>
                                        <p:strVal val="visible"/>
                                      </p:to>
                                    </p:set>
                                    <p:animEffect filter="fade" transition="in">
                                      <p:cBhvr>
                                        <p:cTn dur="1000"/>
                                        <p:tgtEl>
                                          <p:spTgt spid="639">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pic>
        <p:nvPicPr>
          <p:cNvPr id="652" name="Google Shape;652;p175"/>
          <p:cNvPicPr preferRelativeResize="0"/>
          <p:nvPr/>
        </p:nvPicPr>
        <p:blipFill rotWithShape="1">
          <a:blip r:embed="rId3">
            <a:alphaModFix/>
          </a:blip>
          <a:srcRect b="0" l="0" r="0" t="0"/>
          <a:stretch/>
        </p:blipFill>
        <p:spPr>
          <a:xfrm>
            <a:off x="2598738" y="0"/>
            <a:ext cx="7772400" cy="6264275"/>
          </a:xfrm>
          <a:prstGeom prst="rect">
            <a:avLst/>
          </a:prstGeom>
          <a:noFill/>
          <a:ln>
            <a:noFill/>
          </a:ln>
        </p:spPr>
      </p:pic>
      <p:sp>
        <p:nvSpPr>
          <p:cNvPr id="653" name="Google Shape;653;p17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654" name="Google Shape;654;p17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655" name="Google Shape;655;p17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656" name="Google Shape;656;p175"/>
          <p:cNvSpPr/>
          <p:nvPr/>
        </p:nvSpPr>
        <p:spPr>
          <a:xfrm>
            <a:off x="1069251" y="283740"/>
            <a:ext cx="3297698"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C00000"/>
                </a:solidFill>
                <a:latin typeface="Times New Roman"/>
                <a:ea typeface="Times New Roman"/>
                <a:cs typeface="Times New Roman"/>
                <a:sym typeface="Times New Roman"/>
              </a:rPr>
              <a:t>Only for understanding</a:t>
            </a:r>
            <a:endParaRPr b="0" i="0" sz="2400" u="none" cap="none" strike="noStrike">
              <a:solidFill>
                <a:srgbClr val="000000"/>
              </a:solidFill>
              <a:latin typeface="Arial"/>
              <a:ea typeface="Arial"/>
              <a:cs typeface="Arial"/>
              <a:sym typeface="Arial"/>
            </a:endParaRPr>
          </a:p>
        </p:txBody>
      </p:sp>
      <p:pic>
        <p:nvPicPr>
          <p:cNvPr id="657" name="Google Shape;657;p175"/>
          <p:cNvPicPr preferRelativeResize="0"/>
          <p:nvPr/>
        </p:nvPicPr>
        <p:blipFill rotWithShape="1">
          <a:blip r:embed="rId4">
            <a:alphaModFix/>
          </a:blip>
          <a:srcRect b="0" l="0" r="0" t="0"/>
          <a:stretch/>
        </p:blipFill>
        <p:spPr>
          <a:xfrm>
            <a:off x="117788" y="43529"/>
            <a:ext cx="577933" cy="723018"/>
          </a:xfrm>
          <a:prstGeom prst="rect">
            <a:avLst/>
          </a:prstGeom>
          <a:noFill/>
          <a:ln>
            <a:noFill/>
          </a:ln>
        </p:spPr>
      </p:pic>
      <p:cxnSp>
        <p:nvCxnSpPr>
          <p:cNvPr id="658" name="Google Shape;658;p175"/>
          <p:cNvCxnSpPr/>
          <p:nvPr/>
        </p:nvCxnSpPr>
        <p:spPr>
          <a:xfrm flipH="1" rot="10800000">
            <a:off x="-10316" y="837479"/>
            <a:ext cx="12192000" cy="27709"/>
          </a:xfrm>
          <a:prstGeom prst="straightConnector1">
            <a:avLst/>
          </a:prstGeom>
          <a:noFill/>
          <a:ln cap="flat" cmpd="sng" w="9525">
            <a:solidFill>
              <a:srgbClr val="00B050"/>
            </a:solidFill>
            <a:prstDash val="solid"/>
            <a:round/>
            <a:headEnd len="sm" w="sm" type="none"/>
            <a:tailEnd len="sm" w="sm" type="none"/>
          </a:ln>
        </p:spPr>
      </p:cxnSp>
      <p:sp>
        <p:nvSpPr>
          <p:cNvPr id="659" name="Google Shape;659;p17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660" name="Google Shape;660;p17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661" name="Google Shape;661;p17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176"/>
          <p:cNvSpPr txBox="1"/>
          <p:nvPr>
            <p:ph type="title"/>
          </p:nvPr>
        </p:nvSpPr>
        <p:spPr>
          <a:xfrm>
            <a:off x="617538" y="126589"/>
            <a:ext cx="10515600" cy="67990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6000">
                <a:solidFill>
                  <a:srgbClr val="FF0000"/>
                </a:solidFill>
                <a:latin typeface="Times New Roman"/>
                <a:ea typeface="Times New Roman"/>
                <a:cs typeface="Times New Roman"/>
                <a:sym typeface="Times New Roman"/>
              </a:rPr>
              <a:t>Pentium features</a:t>
            </a:r>
            <a:endParaRPr/>
          </a:p>
        </p:txBody>
      </p:sp>
      <p:sp>
        <p:nvSpPr>
          <p:cNvPr id="667" name="Google Shape;667;p176"/>
          <p:cNvSpPr txBox="1"/>
          <p:nvPr>
            <p:ph idx="1" type="body"/>
          </p:nvPr>
        </p:nvSpPr>
        <p:spPr>
          <a:xfrm>
            <a:off x="944559" y="806492"/>
            <a:ext cx="11413696" cy="5176200"/>
          </a:xfrm>
          <a:prstGeom prst="rect">
            <a:avLst/>
          </a:prstGeom>
          <a:noFill/>
          <a:ln>
            <a:noFill/>
          </a:ln>
        </p:spPr>
        <p:txBody>
          <a:bodyPr anchorCtr="0" anchor="t" bIns="45700" lIns="91425" spcFirstLastPara="1" rIns="91425" wrap="square" tIns="45700">
            <a:normAutofit/>
          </a:bodyPr>
          <a:lstStyle/>
          <a:p>
            <a:pPr indent="-342900" lvl="1" marL="914400" rtl="0" algn="l">
              <a:lnSpc>
                <a:spcPct val="90000"/>
              </a:lnSpc>
              <a:spcBef>
                <a:spcPts val="500"/>
              </a:spcBef>
              <a:spcAft>
                <a:spcPts val="0"/>
              </a:spcAft>
              <a:buSzPts val="1800"/>
              <a:buChar char="•"/>
            </a:pPr>
            <a:r>
              <a:rPr lang="en-US" sz="4000">
                <a:solidFill>
                  <a:srgbClr val="2501BF"/>
                </a:solidFill>
                <a:latin typeface="Bodoni"/>
                <a:ea typeface="Bodoni"/>
                <a:cs typeface="Bodoni"/>
                <a:sym typeface="Bodoni"/>
              </a:rPr>
              <a:t>Address parity </a:t>
            </a:r>
            <a:r>
              <a:rPr lang="en-US"/>
              <a:t> (from the Latin parity, </a:t>
            </a:r>
            <a:r>
              <a:rPr b="1" lang="en-US"/>
              <a:t>meaning</a:t>
            </a:r>
            <a:r>
              <a:rPr lang="en-US"/>
              <a:t> equal or equivalent) </a:t>
            </a:r>
            <a:r>
              <a:rPr lang="en-US" sz="4000">
                <a:solidFill>
                  <a:srgbClr val="2501BF"/>
                </a:solidFill>
                <a:latin typeface="Bodoni"/>
                <a:ea typeface="Bodoni"/>
                <a:cs typeface="Bodoni"/>
                <a:sym typeface="Bodoni"/>
              </a:rPr>
              <a:t> </a:t>
            </a:r>
            <a:endParaRPr/>
          </a:p>
          <a:p>
            <a:pPr indent="-228600" lvl="0" marL="457200" rtl="0" algn="l">
              <a:lnSpc>
                <a:spcPct val="90000"/>
              </a:lnSpc>
              <a:spcBef>
                <a:spcPts val="1000"/>
              </a:spcBef>
              <a:spcAft>
                <a:spcPts val="0"/>
              </a:spcAft>
              <a:buClr>
                <a:schemeClr val="dk1"/>
              </a:buClr>
              <a:buSzPts val="1800"/>
              <a:buNone/>
            </a:pPr>
            <a:r>
              <a:t/>
            </a:r>
            <a:endParaRPr/>
          </a:p>
          <a:p>
            <a:pPr indent="-228600" lvl="0" marL="457200" rtl="0" algn="l">
              <a:lnSpc>
                <a:spcPct val="90000"/>
              </a:lnSpc>
              <a:spcBef>
                <a:spcPts val="1000"/>
              </a:spcBef>
              <a:spcAft>
                <a:spcPts val="0"/>
              </a:spcAft>
              <a:buSzPts val="1800"/>
              <a:buNone/>
            </a:pPr>
            <a:r>
              <a:t/>
            </a:r>
            <a:endParaRPr/>
          </a:p>
          <a:p>
            <a:pPr indent="-228600" lvl="0" marL="457200" rtl="0" algn="l">
              <a:lnSpc>
                <a:spcPct val="90000"/>
              </a:lnSpc>
              <a:spcBef>
                <a:spcPts val="1000"/>
              </a:spcBef>
              <a:spcAft>
                <a:spcPts val="0"/>
              </a:spcAft>
              <a:buClr>
                <a:schemeClr val="dk1"/>
              </a:buClr>
              <a:buSzPts val="1800"/>
              <a:buNone/>
            </a:pPr>
            <a:r>
              <a:t/>
            </a:r>
            <a:endParaRPr/>
          </a:p>
        </p:txBody>
      </p:sp>
      <p:sp>
        <p:nvSpPr>
          <p:cNvPr id="668" name="Google Shape;668;p17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669" name="Google Shape;669;p176"/>
          <p:cNvSpPr txBox="1"/>
          <p:nvPr>
            <p:ph idx="11" type="ftr"/>
          </p:nvPr>
        </p:nvSpPr>
        <p:spPr>
          <a:xfrm>
            <a:off x="3048000" y="6356350"/>
            <a:ext cx="62484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670" name="Google Shape;670;p17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671" name="Google Shape;671;p176"/>
          <p:cNvPicPr preferRelativeResize="0"/>
          <p:nvPr/>
        </p:nvPicPr>
        <p:blipFill rotWithShape="1">
          <a:blip r:embed="rId3">
            <a:alphaModFix/>
          </a:blip>
          <a:srcRect b="0" l="0" r="0" t="0"/>
          <a:stretch/>
        </p:blipFill>
        <p:spPr>
          <a:xfrm>
            <a:off x="77388" y="59893"/>
            <a:ext cx="637882" cy="618979"/>
          </a:xfrm>
          <a:prstGeom prst="rect">
            <a:avLst/>
          </a:prstGeom>
          <a:noFill/>
          <a:ln>
            <a:noFill/>
          </a:ln>
        </p:spPr>
      </p:pic>
      <p:pic>
        <p:nvPicPr>
          <p:cNvPr id="672" name="Google Shape;672;p176"/>
          <p:cNvPicPr preferRelativeResize="0"/>
          <p:nvPr/>
        </p:nvPicPr>
        <p:blipFill rotWithShape="1">
          <a:blip r:embed="rId4">
            <a:alphaModFix/>
          </a:blip>
          <a:srcRect b="0" l="0" r="0" t="0"/>
          <a:stretch/>
        </p:blipFill>
        <p:spPr>
          <a:xfrm>
            <a:off x="846825" y="1325200"/>
            <a:ext cx="11206625" cy="2899800"/>
          </a:xfrm>
          <a:prstGeom prst="rect">
            <a:avLst/>
          </a:prstGeom>
          <a:noFill/>
          <a:ln>
            <a:noFill/>
          </a:ln>
        </p:spPr>
      </p:pic>
      <p:cxnSp>
        <p:nvCxnSpPr>
          <p:cNvPr id="673" name="Google Shape;673;p176"/>
          <p:cNvCxnSpPr/>
          <p:nvPr/>
        </p:nvCxnSpPr>
        <p:spPr>
          <a:xfrm flipH="1" rot="10800000">
            <a:off x="-10316" y="736260"/>
            <a:ext cx="12192000" cy="27709"/>
          </a:xfrm>
          <a:prstGeom prst="straightConnector1">
            <a:avLst/>
          </a:prstGeom>
          <a:noFill/>
          <a:ln cap="flat" cmpd="sng" w="9525">
            <a:solidFill>
              <a:srgbClr val="00B050"/>
            </a:solidFill>
            <a:prstDash val="solid"/>
            <a:round/>
            <a:headEnd len="sm" w="sm" type="none"/>
            <a:tailEnd len="sm" w="sm" type="none"/>
          </a:ln>
        </p:spPr>
      </p:cxnSp>
      <p:sp>
        <p:nvSpPr>
          <p:cNvPr id="674" name="Google Shape;674;p17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675" name="Google Shape;675;p17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676" name="Google Shape;676;p17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677" name="Google Shape;677;p176"/>
          <p:cNvPicPr preferRelativeResize="0"/>
          <p:nvPr/>
        </p:nvPicPr>
        <p:blipFill rotWithShape="1">
          <a:blip r:embed="rId5">
            <a:alphaModFix/>
          </a:blip>
          <a:srcRect b="0" l="0" r="0" t="0"/>
          <a:stretch/>
        </p:blipFill>
        <p:spPr>
          <a:xfrm>
            <a:off x="944560" y="5070765"/>
            <a:ext cx="10970349" cy="1193510"/>
          </a:xfrm>
          <a:prstGeom prst="rect">
            <a:avLst/>
          </a:prstGeom>
          <a:noFill/>
          <a:ln>
            <a:noFill/>
          </a:ln>
        </p:spPr>
      </p:pic>
      <p:sp>
        <p:nvSpPr>
          <p:cNvPr id="678" name="Google Shape;678;p176"/>
          <p:cNvSpPr/>
          <p:nvPr/>
        </p:nvSpPr>
        <p:spPr>
          <a:xfrm>
            <a:off x="838202" y="4424453"/>
            <a:ext cx="11046600" cy="646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800" u="none" cap="none" strike="noStrike">
                <a:solidFill>
                  <a:srgbClr val="000000"/>
                </a:solidFill>
                <a:latin typeface="Arial"/>
                <a:ea typeface="Arial"/>
                <a:cs typeface="Arial"/>
                <a:sym typeface="Arial"/>
              </a:rPr>
              <a:t>APCHK#(Output): </a:t>
            </a:r>
            <a:r>
              <a:rPr b="0" i="0" lang="en-US" sz="1800" u="none" cap="none" strike="noStrike">
                <a:solidFill>
                  <a:srgbClr val="3A3A3A"/>
                </a:solidFill>
                <a:latin typeface="Arial"/>
                <a:ea typeface="Arial"/>
                <a:cs typeface="Arial"/>
                <a:sym typeface="Arial"/>
              </a:rPr>
              <a:t>When the Pentium processor has detected address parity errors on an inquire or snooping cycle, the Address Parity Check (APCHK#) status signal is asserted 2 clock cycles after EADS#.</a:t>
            </a:r>
            <a:endParaRPr b="0" i="0" sz="1800" u="none" cap="none" strike="noStrike">
              <a:solidFill>
                <a:srgbClr val="000000"/>
              </a:solidFill>
              <a:latin typeface="Arial"/>
              <a:ea typeface="Arial"/>
              <a:cs typeface="Arial"/>
              <a:sym typeface="Arial"/>
            </a:endParaRPr>
          </a:p>
        </p:txBody>
      </p:sp>
      <p:sp>
        <p:nvSpPr>
          <p:cNvPr id="679" name="Google Shape;679;p176"/>
          <p:cNvSpPr/>
          <p:nvPr/>
        </p:nvSpPr>
        <p:spPr>
          <a:xfrm>
            <a:off x="944559" y="4035798"/>
            <a:ext cx="117141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3A3A3A"/>
                </a:solidFill>
                <a:latin typeface="Arial"/>
                <a:ea typeface="Arial"/>
                <a:cs typeface="Arial"/>
                <a:sym typeface="Arial"/>
              </a:rPr>
              <a:t>AP:This signal can also be used along with APCHK# and EADS# for snooping cycles.</a:t>
            </a:r>
            <a:endParaRPr b="0" i="0" sz="20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2"/>
                                        </p:tgtEl>
                                        <p:attrNameLst>
                                          <p:attrName>style.visibility</p:attrName>
                                        </p:attrNameLst>
                                      </p:cBhvr>
                                      <p:to>
                                        <p:strVal val="visible"/>
                                      </p:to>
                                    </p:set>
                                    <p:animEffect filter="fade" transition="in">
                                      <p:cBhvr>
                                        <p:cTn dur="1000"/>
                                        <p:tgtEl>
                                          <p:spTgt spid="6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177"/>
          <p:cNvSpPr txBox="1"/>
          <p:nvPr>
            <p:ph type="title"/>
          </p:nvPr>
        </p:nvSpPr>
        <p:spPr>
          <a:xfrm>
            <a:off x="381794" y="86608"/>
            <a:ext cx="10515600" cy="67990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6600">
                <a:solidFill>
                  <a:srgbClr val="FF0000"/>
                </a:solidFill>
                <a:latin typeface="Times New Roman"/>
                <a:ea typeface="Times New Roman"/>
                <a:cs typeface="Times New Roman"/>
                <a:sym typeface="Times New Roman"/>
              </a:rPr>
              <a:t>Pentium features</a:t>
            </a:r>
            <a:endParaRPr/>
          </a:p>
        </p:txBody>
      </p:sp>
      <p:sp>
        <p:nvSpPr>
          <p:cNvPr id="685" name="Google Shape;685;p177"/>
          <p:cNvSpPr txBox="1"/>
          <p:nvPr>
            <p:ph idx="1" type="body"/>
          </p:nvPr>
        </p:nvSpPr>
        <p:spPr>
          <a:xfrm>
            <a:off x="381794" y="840056"/>
            <a:ext cx="11667043" cy="5176200"/>
          </a:xfrm>
          <a:prstGeom prst="rect">
            <a:avLst/>
          </a:prstGeom>
          <a:noFill/>
          <a:ln>
            <a:noFill/>
          </a:ln>
        </p:spPr>
        <p:txBody>
          <a:bodyPr anchorCtr="0" anchor="t" bIns="45700" lIns="91425" spcFirstLastPara="1" rIns="91425" wrap="square" tIns="45700">
            <a:normAutofit/>
          </a:bodyPr>
          <a:lstStyle/>
          <a:p>
            <a:pPr indent="-342900" lvl="1" marL="914400" rtl="0" algn="just">
              <a:lnSpc>
                <a:spcPct val="90000"/>
              </a:lnSpc>
              <a:spcBef>
                <a:spcPts val="500"/>
              </a:spcBef>
              <a:spcAft>
                <a:spcPts val="0"/>
              </a:spcAft>
              <a:buSzPts val="1800"/>
              <a:buChar char="•"/>
            </a:pPr>
            <a:r>
              <a:rPr lang="en-US" sz="4800">
                <a:solidFill>
                  <a:srgbClr val="2501BF"/>
                </a:solidFill>
                <a:latin typeface="Times New Roman"/>
                <a:ea typeface="Times New Roman"/>
                <a:cs typeface="Times New Roman"/>
                <a:sym typeface="Times New Roman"/>
              </a:rPr>
              <a:t>Virtual Mode Extension-----</a:t>
            </a:r>
            <a:endParaRPr/>
          </a:p>
          <a:p>
            <a:pPr indent="-342900" lvl="1" marL="914400" rtl="0" algn="just">
              <a:lnSpc>
                <a:spcPct val="90000"/>
              </a:lnSpc>
              <a:spcBef>
                <a:spcPts val="500"/>
              </a:spcBef>
              <a:spcAft>
                <a:spcPts val="0"/>
              </a:spcAft>
              <a:buSzPts val="1800"/>
              <a:buFont typeface="Noto Sans Symbols"/>
              <a:buChar char="⮚"/>
            </a:pPr>
            <a:r>
              <a:rPr lang="en-US" sz="4000">
                <a:latin typeface="Times New Roman"/>
                <a:ea typeface="Times New Roman"/>
                <a:cs typeface="Times New Roman"/>
                <a:sym typeface="Times New Roman"/>
              </a:rPr>
              <a:t>The </a:t>
            </a:r>
            <a:r>
              <a:rPr b="1" lang="en-US" sz="4000">
                <a:latin typeface="Times New Roman"/>
                <a:ea typeface="Times New Roman"/>
                <a:cs typeface="Times New Roman"/>
                <a:sym typeface="Times New Roman"/>
              </a:rPr>
              <a:t>virtual mode</a:t>
            </a:r>
            <a:r>
              <a:rPr lang="en-US" sz="4000">
                <a:latin typeface="Times New Roman"/>
                <a:ea typeface="Times New Roman"/>
                <a:cs typeface="Times New Roman"/>
                <a:sym typeface="Times New Roman"/>
              </a:rPr>
              <a:t> extensions are very useful to </a:t>
            </a:r>
            <a:r>
              <a:rPr b="1" lang="en-US" sz="4000">
                <a:latin typeface="Times New Roman"/>
                <a:ea typeface="Times New Roman"/>
                <a:cs typeface="Times New Roman"/>
                <a:sym typeface="Times New Roman"/>
              </a:rPr>
              <a:t>memory managers and </a:t>
            </a:r>
            <a:r>
              <a:rPr b="1" lang="en-US" sz="4000">
                <a:solidFill>
                  <a:srgbClr val="C00000"/>
                </a:solidFill>
                <a:latin typeface="Times New Roman"/>
                <a:ea typeface="Times New Roman"/>
                <a:cs typeface="Times New Roman"/>
                <a:sym typeface="Times New Roman"/>
              </a:rPr>
              <a:t>multitasking</a:t>
            </a:r>
            <a:r>
              <a:rPr b="1" lang="en-US" sz="4000">
                <a:latin typeface="Times New Roman"/>
                <a:ea typeface="Times New Roman"/>
                <a:cs typeface="Times New Roman"/>
                <a:sym typeface="Times New Roman"/>
              </a:rPr>
              <a:t> operating systems</a:t>
            </a:r>
            <a:r>
              <a:rPr lang="en-US" sz="4000">
                <a:latin typeface="Times New Roman"/>
                <a:ea typeface="Times New Roman"/>
                <a:cs typeface="Times New Roman"/>
                <a:sym typeface="Times New Roman"/>
              </a:rPr>
              <a:t>. </a:t>
            </a:r>
            <a:endParaRPr sz="4000">
              <a:latin typeface="Times New Roman"/>
              <a:ea typeface="Times New Roman"/>
              <a:cs typeface="Times New Roman"/>
              <a:sym typeface="Times New Roman"/>
            </a:endParaRPr>
          </a:p>
          <a:p>
            <a:pPr indent="-228600" lvl="1" marL="914400" rtl="0" algn="just">
              <a:lnSpc>
                <a:spcPct val="90000"/>
              </a:lnSpc>
              <a:spcBef>
                <a:spcPts val="500"/>
              </a:spcBef>
              <a:spcAft>
                <a:spcPts val="0"/>
              </a:spcAft>
              <a:buSzPts val="1800"/>
              <a:buFont typeface="Noto Sans Symbols"/>
              <a:buNone/>
            </a:pPr>
            <a:r>
              <a:t/>
            </a:r>
            <a:endParaRPr sz="4000">
              <a:latin typeface="Times New Roman"/>
              <a:ea typeface="Times New Roman"/>
              <a:cs typeface="Times New Roman"/>
              <a:sym typeface="Times New Roman"/>
            </a:endParaRPr>
          </a:p>
          <a:p>
            <a:pPr indent="-342900" lvl="1" marL="914400" rtl="0" algn="just">
              <a:lnSpc>
                <a:spcPct val="90000"/>
              </a:lnSpc>
              <a:spcBef>
                <a:spcPts val="500"/>
              </a:spcBef>
              <a:spcAft>
                <a:spcPts val="0"/>
              </a:spcAft>
              <a:buSzPts val="1800"/>
              <a:buFont typeface="Noto Sans Symbols"/>
              <a:buChar char="⮚"/>
            </a:pPr>
            <a:r>
              <a:rPr lang="en-US" sz="4000">
                <a:latin typeface="Times New Roman"/>
                <a:ea typeface="Times New Roman"/>
                <a:cs typeface="Times New Roman"/>
                <a:sym typeface="Times New Roman"/>
              </a:rPr>
              <a:t>Memory managers can primarily benefit by the use of the </a:t>
            </a:r>
            <a:r>
              <a:rPr b="1" lang="en-US" sz="4000">
                <a:solidFill>
                  <a:srgbClr val="C00000"/>
                </a:solidFill>
                <a:latin typeface="Times New Roman"/>
                <a:ea typeface="Times New Roman"/>
                <a:cs typeface="Times New Roman"/>
                <a:sym typeface="Times New Roman"/>
              </a:rPr>
              <a:t>interrupt redirection bit map </a:t>
            </a:r>
            <a:r>
              <a:rPr lang="en-US" sz="4000">
                <a:latin typeface="Times New Roman"/>
                <a:ea typeface="Times New Roman"/>
                <a:cs typeface="Times New Roman"/>
                <a:sym typeface="Times New Roman"/>
              </a:rPr>
              <a:t>to reduce the number of switches to and from </a:t>
            </a:r>
            <a:r>
              <a:rPr b="1" lang="en-US" sz="4000">
                <a:latin typeface="Times New Roman"/>
                <a:ea typeface="Times New Roman"/>
                <a:cs typeface="Times New Roman"/>
                <a:sym typeface="Times New Roman"/>
              </a:rPr>
              <a:t>protected</a:t>
            </a:r>
            <a:r>
              <a:rPr lang="en-US" sz="4000">
                <a:latin typeface="Times New Roman"/>
                <a:ea typeface="Times New Roman"/>
                <a:cs typeface="Times New Roman"/>
                <a:sym typeface="Times New Roman"/>
              </a:rPr>
              <a:t> </a:t>
            </a:r>
            <a:r>
              <a:rPr b="1" lang="en-US" sz="4000">
                <a:latin typeface="Times New Roman"/>
                <a:ea typeface="Times New Roman"/>
                <a:cs typeface="Times New Roman"/>
                <a:sym typeface="Times New Roman"/>
              </a:rPr>
              <a:t>mode</a:t>
            </a:r>
            <a:r>
              <a:rPr lang="en-US" sz="4000">
                <a:latin typeface="Times New Roman"/>
                <a:ea typeface="Times New Roman"/>
                <a:cs typeface="Times New Roman"/>
                <a:sym typeface="Times New Roman"/>
              </a:rPr>
              <a:t>.</a:t>
            </a:r>
            <a:endParaRPr sz="4000">
              <a:latin typeface="Times New Roman"/>
              <a:ea typeface="Times New Roman"/>
              <a:cs typeface="Times New Roman"/>
              <a:sym typeface="Times New Roman"/>
            </a:endParaRPr>
          </a:p>
          <a:p>
            <a:pPr indent="-228600" lvl="0" marL="457200" rtl="0" algn="just">
              <a:lnSpc>
                <a:spcPct val="90000"/>
              </a:lnSpc>
              <a:spcBef>
                <a:spcPts val="1000"/>
              </a:spcBef>
              <a:spcAft>
                <a:spcPts val="0"/>
              </a:spcAft>
              <a:buSzPts val="1800"/>
              <a:buNone/>
            </a:pPr>
            <a:r>
              <a:t/>
            </a:r>
            <a:endParaRPr sz="4000">
              <a:latin typeface="Times New Roman"/>
              <a:ea typeface="Times New Roman"/>
              <a:cs typeface="Times New Roman"/>
              <a:sym typeface="Times New Roman"/>
            </a:endParaRPr>
          </a:p>
          <a:p>
            <a:pPr indent="-228600" lvl="0" marL="457200" rtl="0" algn="just">
              <a:lnSpc>
                <a:spcPct val="90000"/>
              </a:lnSpc>
              <a:spcBef>
                <a:spcPts val="1000"/>
              </a:spcBef>
              <a:spcAft>
                <a:spcPts val="0"/>
              </a:spcAft>
              <a:buSzPts val="1800"/>
              <a:buNone/>
            </a:pPr>
            <a:r>
              <a:t/>
            </a:r>
            <a:endParaRPr sz="4000">
              <a:latin typeface="Times New Roman"/>
              <a:ea typeface="Times New Roman"/>
              <a:cs typeface="Times New Roman"/>
              <a:sym typeface="Times New Roman"/>
            </a:endParaRPr>
          </a:p>
        </p:txBody>
      </p:sp>
      <p:sp>
        <p:nvSpPr>
          <p:cNvPr id="686" name="Google Shape;686;p17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687" name="Google Shape;687;p177"/>
          <p:cNvSpPr txBox="1"/>
          <p:nvPr>
            <p:ph idx="11" type="ftr"/>
          </p:nvPr>
        </p:nvSpPr>
        <p:spPr>
          <a:xfrm>
            <a:off x="2812473" y="6356350"/>
            <a:ext cx="5340927"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688" name="Google Shape;688;p17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689" name="Google Shape;689;p177"/>
          <p:cNvPicPr preferRelativeResize="0"/>
          <p:nvPr/>
        </p:nvPicPr>
        <p:blipFill rotWithShape="1">
          <a:blip r:embed="rId3">
            <a:alphaModFix/>
          </a:blip>
          <a:srcRect b="0" l="0" r="0" t="0"/>
          <a:stretch/>
        </p:blipFill>
        <p:spPr>
          <a:xfrm>
            <a:off x="92828" y="43529"/>
            <a:ext cx="577933" cy="711184"/>
          </a:xfrm>
          <a:prstGeom prst="rect">
            <a:avLst/>
          </a:prstGeom>
          <a:noFill/>
          <a:ln>
            <a:noFill/>
          </a:ln>
        </p:spPr>
      </p:pic>
      <p:cxnSp>
        <p:nvCxnSpPr>
          <p:cNvPr id="690" name="Google Shape;690;p177"/>
          <p:cNvCxnSpPr/>
          <p:nvPr/>
        </p:nvCxnSpPr>
        <p:spPr>
          <a:xfrm flipH="1" rot="10800000">
            <a:off x="-16933" y="772577"/>
            <a:ext cx="12192000" cy="27709"/>
          </a:xfrm>
          <a:prstGeom prst="straightConnector1">
            <a:avLst/>
          </a:prstGeom>
          <a:noFill/>
          <a:ln cap="flat" cmpd="sng" w="9525">
            <a:solidFill>
              <a:srgbClr val="00B050"/>
            </a:solidFill>
            <a:prstDash val="solid"/>
            <a:round/>
            <a:headEnd len="sm" w="sm" type="none"/>
            <a:tailEnd len="sm" w="sm" type="none"/>
          </a:ln>
        </p:spPr>
      </p:cxnSp>
      <p:sp>
        <p:nvSpPr>
          <p:cNvPr id="691" name="Google Shape;691;p17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692" name="Google Shape;692;p17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693" name="Google Shape;693;p17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694" name="Google Shape;694;p177"/>
          <p:cNvSpPr txBox="1"/>
          <p:nvPr/>
        </p:nvSpPr>
        <p:spPr>
          <a:xfrm>
            <a:off x="6460090" y="5668530"/>
            <a:ext cx="6512432" cy="595745"/>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00000"/>
              </a:buClr>
              <a:buSzPts val="1400"/>
              <a:buFont typeface="Arial"/>
              <a:buNone/>
            </a:pPr>
            <a:r>
              <a:rPr b="0" i="0" lang="en-US" sz="1400" u="none" cap="none" strike="noStrike">
                <a:solidFill>
                  <a:schemeClr val="dk1"/>
                </a:solidFill>
                <a:latin typeface="Arial"/>
                <a:ea typeface="Arial"/>
                <a:cs typeface="Arial"/>
                <a:sym typeface="Arial"/>
              </a:rPr>
              <a:t>https://www.youtube.com/watch?v=o2_iCzS9-ZQ</a:t>
            </a:r>
            <a:endParaRPr b="0" i="0" sz="1400" u="none" cap="none" strike="noStrike">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5">
                                            <p:txEl>
                                              <p:pRg end="0" st="0"/>
                                            </p:txEl>
                                          </p:spTgt>
                                        </p:tgtEl>
                                        <p:attrNameLst>
                                          <p:attrName>style.visibility</p:attrName>
                                        </p:attrNameLst>
                                      </p:cBhvr>
                                      <p:to>
                                        <p:strVal val="visible"/>
                                      </p:to>
                                    </p:set>
                                    <p:animEffect filter="fade" transition="in">
                                      <p:cBhvr>
                                        <p:cTn dur="1000"/>
                                        <p:tgtEl>
                                          <p:spTgt spid="68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5">
                                            <p:txEl>
                                              <p:pRg end="1" st="1"/>
                                            </p:txEl>
                                          </p:spTgt>
                                        </p:tgtEl>
                                        <p:attrNameLst>
                                          <p:attrName>style.visibility</p:attrName>
                                        </p:attrNameLst>
                                      </p:cBhvr>
                                      <p:to>
                                        <p:strVal val="visible"/>
                                      </p:to>
                                    </p:set>
                                    <p:animEffect filter="fade" transition="in">
                                      <p:cBhvr>
                                        <p:cTn dur="1000"/>
                                        <p:tgtEl>
                                          <p:spTgt spid="68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5">
                                            <p:txEl>
                                              <p:pRg end="2" st="2"/>
                                            </p:txEl>
                                          </p:spTgt>
                                        </p:tgtEl>
                                        <p:attrNameLst>
                                          <p:attrName>style.visibility</p:attrName>
                                        </p:attrNameLst>
                                      </p:cBhvr>
                                      <p:to>
                                        <p:strVal val="visible"/>
                                      </p:to>
                                    </p:set>
                                    <p:animEffect filter="fade" transition="in">
                                      <p:cBhvr>
                                        <p:cTn dur="1000"/>
                                        <p:tgtEl>
                                          <p:spTgt spid="68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5">
                                            <p:txEl>
                                              <p:pRg end="3" st="3"/>
                                            </p:txEl>
                                          </p:spTgt>
                                        </p:tgtEl>
                                        <p:attrNameLst>
                                          <p:attrName>style.visibility</p:attrName>
                                        </p:attrNameLst>
                                      </p:cBhvr>
                                      <p:to>
                                        <p:strVal val="visible"/>
                                      </p:to>
                                    </p:set>
                                    <p:animEffect filter="fade" transition="in">
                                      <p:cBhvr>
                                        <p:cTn dur="1000"/>
                                        <p:tgtEl>
                                          <p:spTgt spid="68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5">
                                            <p:txEl>
                                              <p:pRg end="4" st="4"/>
                                            </p:txEl>
                                          </p:spTgt>
                                        </p:tgtEl>
                                        <p:attrNameLst>
                                          <p:attrName>style.visibility</p:attrName>
                                        </p:attrNameLst>
                                      </p:cBhvr>
                                      <p:to>
                                        <p:strVal val="visible"/>
                                      </p:to>
                                    </p:set>
                                    <p:animEffect filter="fade" transition="in">
                                      <p:cBhvr>
                                        <p:cTn dur="1000"/>
                                        <p:tgtEl>
                                          <p:spTgt spid="68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5">
                                            <p:txEl>
                                              <p:pRg end="5" st="5"/>
                                            </p:txEl>
                                          </p:spTgt>
                                        </p:tgtEl>
                                        <p:attrNameLst>
                                          <p:attrName>style.visibility</p:attrName>
                                        </p:attrNameLst>
                                      </p:cBhvr>
                                      <p:to>
                                        <p:strVal val="visible"/>
                                      </p:to>
                                    </p:set>
                                    <p:animEffect filter="fade" transition="in">
                                      <p:cBhvr>
                                        <p:cTn dur="1000"/>
                                        <p:tgtEl>
                                          <p:spTgt spid="685">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178"/>
          <p:cNvSpPr txBox="1"/>
          <p:nvPr>
            <p:ph type="title"/>
          </p:nvPr>
        </p:nvSpPr>
        <p:spPr>
          <a:xfrm>
            <a:off x="838199" y="0"/>
            <a:ext cx="10515600" cy="59574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sz="2400"/>
              <a:t>https://www.youtube.com/watch?v=o2_iCzS9-ZQ</a:t>
            </a:r>
            <a:endParaRPr/>
          </a:p>
        </p:txBody>
      </p:sp>
      <p:sp>
        <p:nvSpPr>
          <p:cNvPr id="700" name="Google Shape;700;p17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Clr>
                <a:schemeClr val="dk1"/>
              </a:buClr>
              <a:buSzPts val="1800"/>
              <a:buNone/>
            </a:pPr>
            <a:r>
              <a:t/>
            </a:r>
            <a:endParaRPr/>
          </a:p>
        </p:txBody>
      </p:sp>
      <p:sp>
        <p:nvSpPr>
          <p:cNvPr id="701" name="Google Shape;701;p17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702" name="Google Shape;702;p17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703" name="Google Shape;703;p17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704" name="Google Shape;704;p178"/>
          <p:cNvPicPr preferRelativeResize="0"/>
          <p:nvPr/>
        </p:nvPicPr>
        <p:blipFill rotWithShape="1">
          <a:blip r:embed="rId3">
            <a:alphaModFix/>
          </a:blip>
          <a:srcRect b="0" l="0" r="0" t="0"/>
          <a:stretch/>
        </p:blipFill>
        <p:spPr>
          <a:xfrm>
            <a:off x="415636" y="1039090"/>
            <a:ext cx="11236037" cy="5137873"/>
          </a:xfrm>
          <a:prstGeom prst="rect">
            <a:avLst/>
          </a:prstGeom>
          <a:noFill/>
          <a:ln>
            <a:noFill/>
          </a:ln>
        </p:spPr>
      </p:pic>
      <p:sp>
        <p:nvSpPr>
          <p:cNvPr id="705" name="Google Shape;705;p178"/>
          <p:cNvSpPr txBox="1"/>
          <p:nvPr/>
        </p:nvSpPr>
        <p:spPr>
          <a:xfrm>
            <a:off x="6095999" y="284017"/>
            <a:ext cx="8175283" cy="914398"/>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1800"/>
              <a:buFont typeface="Calibri"/>
              <a:buNone/>
            </a:pPr>
            <a:r>
              <a:rPr b="1" i="0" lang="en-US" sz="4400" u="none" cap="none" strike="noStrike">
                <a:solidFill>
                  <a:srgbClr val="C00000"/>
                </a:solidFill>
                <a:latin typeface="Times New Roman"/>
                <a:ea typeface="Times New Roman"/>
                <a:cs typeface="Times New Roman"/>
                <a:sym typeface="Times New Roman"/>
              </a:rPr>
              <a:t>Only for understanding</a:t>
            </a:r>
            <a:endParaRPr b="0" i="0" sz="4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49"/>
          <p:cNvSpPr txBox="1"/>
          <p:nvPr>
            <p:ph type="title"/>
          </p:nvPr>
        </p:nvSpPr>
        <p:spPr>
          <a:xfrm>
            <a:off x="1420449" y="477207"/>
            <a:ext cx="10515600" cy="432061"/>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SzPct val="100000"/>
              <a:buNone/>
            </a:pPr>
            <a:r>
              <a:rPr b="1" lang="en-US">
                <a:latin typeface="Times New Roman"/>
                <a:ea typeface="Times New Roman"/>
                <a:cs typeface="Times New Roman"/>
                <a:sym typeface="Times New Roman"/>
              </a:rPr>
              <a:t>Unit wise distribution of CCA-70  Marks </a:t>
            </a:r>
            <a:br>
              <a:rPr b="1" lang="en-US">
                <a:latin typeface="Times New Roman"/>
                <a:ea typeface="Times New Roman"/>
                <a:cs typeface="Times New Roman"/>
                <a:sym typeface="Times New Roman"/>
              </a:rPr>
            </a:br>
            <a:endParaRPr b="1">
              <a:latin typeface="Times New Roman"/>
              <a:ea typeface="Times New Roman"/>
              <a:cs typeface="Times New Roman"/>
              <a:sym typeface="Times New Roman"/>
            </a:endParaRPr>
          </a:p>
        </p:txBody>
      </p:sp>
      <p:sp>
        <p:nvSpPr>
          <p:cNvPr id="137" name="Google Shape;137;p14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38" name="Google Shape;138;p14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39" name="Google Shape;139;p149"/>
          <p:cNvSpPr/>
          <p:nvPr/>
        </p:nvSpPr>
        <p:spPr>
          <a:xfrm>
            <a:off x="69848" y="13063"/>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Calibri"/>
              <a:ea typeface="Calibri"/>
              <a:cs typeface="Calibri"/>
              <a:sym typeface="Calibri"/>
            </a:endParaRPr>
          </a:p>
        </p:txBody>
      </p:sp>
      <p:cxnSp>
        <p:nvCxnSpPr>
          <p:cNvPr id="140" name="Google Shape;140;p149"/>
          <p:cNvCxnSpPr/>
          <p:nvPr/>
        </p:nvCxnSpPr>
        <p:spPr>
          <a:xfrm flipH="1" rot="10800000">
            <a:off x="77354" y="932437"/>
            <a:ext cx="12114646" cy="22970"/>
          </a:xfrm>
          <a:prstGeom prst="straightConnector1">
            <a:avLst/>
          </a:prstGeom>
          <a:noFill/>
          <a:ln cap="flat" cmpd="sng" w="9525">
            <a:solidFill>
              <a:srgbClr val="00B050"/>
            </a:solidFill>
            <a:prstDash val="solid"/>
            <a:miter lim="800000"/>
            <a:headEnd len="sm" w="sm" type="none"/>
            <a:tailEnd len="sm" w="sm" type="none"/>
          </a:ln>
        </p:spPr>
      </p:cxnSp>
      <p:sp>
        <p:nvSpPr>
          <p:cNvPr id="141" name="Google Shape;141;p149"/>
          <p:cNvSpPr/>
          <p:nvPr/>
        </p:nvSpPr>
        <p:spPr>
          <a:xfrm>
            <a:off x="146051" y="6356350"/>
            <a:ext cx="471487" cy="457200"/>
          </a:xfrm>
          <a:prstGeom prst="rect">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cxnSp>
        <p:nvCxnSpPr>
          <p:cNvPr id="142" name="Google Shape;142;p149"/>
          <p:cNvCxnSpPr/>
          <p:nvPr/>
        </p:nvCxnSpPr>
        <p:spPr>
          <a:xfrm flipH="1">
            <a:off x="773905" y="13063"/>
            <a:ext cx="14288" cy="6821487"/>
          </a:xfrm>
          <a:prstGeom prst="straightConnector1">
            <a:avLst/>
          </a:prstGeom>
          <a:noFill/>
          <a:ln cap="flat" cmpd="sng" w="15875">
            <a:solidFill>
              <a:srgbClr val="00B050"/>
            </a:solidFill>
            <a:prstDash val="solid"/>
            <a:miter lim="800000"/>
            <a:headEnd len="sm" w="sm" type="none"/>
            <a:tailEnd len="sm" w="sm" type="none"/>
          </a:ln>
        </p:spPr>
      </p:cxnSp>
      <p:cxnSp>
        <p:nvCxnSpPr>
          <p:cNvPr id="143" name="Google Shape;143;p149"/>
          <p:cNvCxnSpPr/>
          <p:nvPr/>
        </p:nvCxnSpPr>
        <p:spPr>
          <a:xfrm>
            <a:off x="-10316" y="6264275"/>
            <a:ext cx="12192000" cy="0"/>
          </a:xfrm>
          <a:prstGeom prst="straightConnector1">
            <a:avLst/>
          </a:prstGeom>
          <a:noFill/>
          <a:ln cap="flat" cmpd="sng" w="15875">
            <a:solidFill>
              <a:srgbClr val="00B050"/>
            </a:solidFill>
            <a:prstDash val="solid"/>
            <a:miter lim="800000"/>
            <a:headEnd len="sm" w="sm" type="none"/>
            <a:tailEnd len="sm" w="sm" type="none"/>
          </a:ln>
        </p:spPr>
      </p:cxnSp>
      <p:sp>
        <p:nvSpPr>
          <p:cNvPr id="144" name="Google Shape;144;p14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45" name="Google Shape;145;p149"/>
          <p:cNvSpPr txBox="1"/>
          <p:nvPr/>
        </p:nvSpPr>
        <p:spPr>
          <a:xfrm>
            <a:off x="1648614" y="5694001"/>
            <a:ext cx="10515600" cy="432061"/>
          </a:xfrm>
          <a:prstGeom prst="rect">
            <a:avLst/>
          </a:prstGeom>
          <a:noFill/>
          <a:ln>
            <a:noFill/>
          </a:ln>
        </p:spPr>
        <p:txBody>
          <a:bodyPr anchorCtr="0" anchor="ctr" bIns="45700" lIns="91425" spcFirstLastPara="1" rIns="91425" wrap="square" tIns="45700">
            <a:normAutofit fontScale="67500" lnSpcReduction="20000"/>
          </a:bodyPr>
          <a:lstStyle/>
          <a:p>
            <a:pPr indent="0" lvl="0" marL="0" marR="0" rtl="0" algn="l">
              <a:lnSpc>
                <a:spcPct val="90000"/>
              </a:lnSpc>
              <a:spcBef>
                <a:spcPts val="0"/>
              </a:spcBef>
              <a:spcAft>
                <a:spcPts val="0"/>
              </a:spcAft>
              <a:buClr>
                <a:schemeClr val="dk1"/>
              </a:buClr>
              <a:buSzPct val="100000"/>
              <a:buFont typeface="Calibri"/>
              <a:buNone/>
            </a:pPr>
            <a:r>
              <a:rPr b="1" i="0" lang="en-US" sz="4400" u="none" cap="none" strike="noStrike">
                <a:solidFill>
                  <a:schemeClr val="dk1"/>
                </a:solidFill>
                <a:latin typeface="Times New Roman"/>
                <a:ea typeface="Times New Roman"/>
                <a:cs typeface="Times New Roman"/>
                <a:sym typeface="Times New Roman"/>
              </a:rPr>
              <a:t>LCA-30 Marks</a:t>
            </a:r>
            <a:endParaRPr b="1" i="0" sz="4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179"/>
          <p:cNvSpPr txBox="1"/>
          <p:nvPr>
            <p:ph type="title"/>
          </p:nvPr>
        </p:nvSpPr>
        <p:spPr>
          <a:xfrm>
            <a:off x="146051" y="39936"/>
            <a:ext cx="10515600" cy="67990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6600">
                <a:solidFill>
                  <a:srgbClr val="FF0000"/>
                </a:solidFill>
                <a:latin typeface="Times New Roman"/>
                <a:ea typeface="Times New Roman"/>
                <a:cs typeface="Times New Roman"/>
                <a:sym typeface="Times New Roman"/>
              </a:rPr>
              <a:t>Pentium Features</a:t>
            </a:r>
            <a:endParaRPr sz="6600">
              <a:solidFill>
                <a:srgbClr val="FF0000"/>
              </a:solidFill>
              <a:latin typeface="Times New Roman"/>
              <a:ea typeface="Times New Roman"/>
              <a:cs typeface="Times New Roman"/>
              <a:sym typeface="Times New Roman"/>
            </a:endParaRPr>
          </a:p>
        </p:txBody>
      </p:sp>
      <p:sp>
        <p:nvSpPr>
          <p:cNvPr id="711" name="Google Shape;711;p179"/>
          <p:cNvSpPr txBox="1"/>
          <p:nvPr>
            <p:ph idx="1" type="body"/>
          </p:nvPr>
        </p:nvSpPr>
        <p:spPr>
          <a:xfrm>
            <a:off x="402515" y="718353"/>
            <a:ext cx="11401558" cy="5545922"/>
          </a:xfrm>
          <a:prstGeom prst="rect">
            <a:avLst/>
          </a:prstGeom>
          <a:noFill/>
          <a:ln>
            <a:noFill/>
          </a:ln>
        </p:spPr>
        <p:txBody>
          <a:bodyPr anchorCtr="0" anchor="t" bIns="45700" lIns="91425" spcFirstLastPara="1" rIns="91425" wrap="square" tIns="45700">
            <a:normAutofit fontScale="92500" lnSpcReduction="10000"/>
          </a:bodyPr>
          <a:lstStyle/>
          <a:p>
            <a:pPr indent="-342900" lvl="1" marL="914400" rtl="0" algn="l">
              <a:lnSpc>
                <a:spcPct val="90000"/>
              </a:lnSpc>
              <a:spcBef>
                <a:spcPts val="500"/>
              </a:spcBef>
              <a:spcAft>
                <a:spcPts val="0"/>
              </a:spcAft>
              <a:buSzPct val="48648"/>
              <a:buChar char="•"/>
            </a:pPr>
            <a:r>
              <a:rPr lang="en-US" sz="4000">
                <a:solidFill>
                  <a:srgbClr val="2501BF"/>
                </a:solidFill>
                <a:latin typeface="Times New Roman"/>
                <a:ea typeface="Times New Roman"/>
                <a:cs typeface="Times New Roman"/>
                <a:sym typeface="Times New Roman"/>
              </a:rPr>
              <a:t>Internal Parity Checking</a:t>
            </a:r>
            <a:endParaRPr/>
          </a:p>
          <a:p>
            <a:pPr indent="-228600" lvl="1" marL="914400" rtl="0" algn="l">
              <a:lnSpc>
                <a:spcPct val="90000"/>
              </a:lnSpc>
              <a:spcBef>
                <a:spcPts val="500"/>
              </a:spcBef>
              <a:spcAft>
                <a:spcPts val="0"/>
              </a:spcAft>
              <a:buSzPct val="48648"/>
              <a:buNone/>
            </a:pPr>
            <a:r>
              <a:t/>
            </a:r>
            <a:endParaRPr sz="4000">
              <a:solidFill>
                <a:srgbClr val="2501BF"/>
              </a:solidFill>
              <a:latin typeface="Times New Roman"/>
              <a:ea typeface="Times New Roman"/>
              <a:cs typeface="Times New Roman"/>
              <a:sym typeface="Times New Roman"/>
            </a:endParaRPr>
          </a:p>
          <a:p>
            <a:pPr indent="-342900" lvl="1" marL="914400" rtl="0" algn="just">
              <a:lnSpc>
                <a:spcPct val="90000"/>
              </a:lnSpc>
              <a:spcBef>
                <a:spcPts val="500"/>
              </a:spcBef>
              <a:spcAft>
                <a:spcPts val="0"/>
              </a:spcAft>
              <a:buSzPct val="60810"/>
              <a:buFont typeface="Noto Sans Symbols"/>
              <a:buChar char="⮚"/>
            </a:pPr>
            <a:r>
              <a:rPr b="1" lang="en-US" sz="3200">
                <a:latin typeface="Times New Roman"/>
                <a:ea typeface="Times New Roman"/>
                <a:cs typeface="Times New Roman"/>
                <a:sym typeface="Times New Roman"/>
              </a:rPr>
              <a:t>Parity checking</a:t>
            </a:r>
            <a:r>
              <a:rPr lang="en-US" sz="3200">
                <a:latin typeface="Times New Roman"/>
                <a:ea typeface="Times New Roman"/>
                <a:cs typeface="Times New Roman"/>
                <a:sym typeface="Times New Roman"/>
              </a:rPr>
              <a:t> for data integrity is done very rigorously in Pentium.</a:t>
            </a:r>
            <a:endParaRPr/>
          </a:p>
          <a:p>
            <a:pPr indent="-228600" lvl="1" marL="914400" rtl="0" algn="just">
              <a:lnSpc>
                <a:spcPct val="90000"/>
              </a:lnSpc>
              <a:spcBef>
                <a:spcPts val="500"/>
              </a:spcBef>
              <a:spcAft>
                <a:spcPts val="0"/>
              </a:spcAft>
              <a:buSzPct val="60810"/>
              <a:buFont typeface="Noto Sans Symbols"/>
              <a:buNone/>
            </a:pPr>
            <a:r>
              <a:t/>
            </a:r>
            <a:endParaRPr sz="3200">
              <a:latin typeface="Times New Roman"/>
              <a:ea typeface="Times New Roman"/>
              <a:cs typeface="Times New Roman"/>
              <a:sym typeface="Times New Roman"/>
            </a:endParaRPr>
          </a:p>
          <a:p>
            <a:pPr indent="-342900" lvl="1" marL="914400" rtl="0" algn="just">
              <a:lnSpc>
                <a:spcPct val="90000"/>
              </a:lnSpc>
              <a:spcBef>
                <a:spcPts val="500"/>
              </a:spcBef>
              <a:spcAft>
                <a:spcPts val="0"/>
              </a:spcAft>
              <a:buSzPct val="60810"/>
              <a:buFont typeface="Noto Sans Symbols"/>
              <a:buChar char="⮚"/>
            </a:pPr>
            <a:r>
              <a:rPr lang="en-US" sz="3200">
                <a:latin typeface="Times New Roman"/>
                <a:ea typeface="Times New Roman"/>
                <a:cs typeface="Times New Roman"/>
                <a:sym typeface="Times New Roman"/>
              </a:rPr>
              <a:t>Pentium checks </a:t>
            </a:r>
            <a:r>
              <a:rPr b="1" lang="en-US" sz="3200">
                <a:latin typeface="Times New Roman"/>
                <a:ea typeface="Times New Roman"/>
                <a:cs typeface="Times New Roman"/>
                <a:sym typeface="Times New Roman"/>
              </a:rPr>
              <a:t>parity</a:t>
            </a:r>
            <a:r>
              <a:rPr lang="en-US" sz="3200">
                <a:latin typeface="Times New Roman"/>
                <a:ea typeface="Times New Roman"/>
                <a:cs typeface="Times New Roman"/>
                <a:sym typeface="Times New Roman"/>
              </a:rPr>
              <a:t> on both the external processor pins, and the </a:t>
            </a:r>
            <a:r>
              <a:rPr b="1" lang="en-US" sz="3200">
                <a:latin typeface="Times New Roman"/>
                <a:ea typeface="Times New Roman"/>
                <a:cs typeface="Times New Roman"/>
                <a:sym typeface="Times New Roman"/>
              </a:rPr>
              <a:t>internal</a:t>
            </a:r>
            <a:r>
              <a:rPr lang="en-US" sz="3200">
                <a:latin typeface="Times New Roman"/>
                <a:ea typeface="Times New Roman"/>
                <a:cs typeface="Times New Roman"/>
                <a:sym typeface="Times New Roman"/>
              </a:rPr>
              <a:t> data structures.</a:t>
            </a:r>
            <a:endParaRPr/>
          </a:p>
          <a:p>
            <a:pPr indent="-228600" lvl="1" marL="914400" rtl="0" algn="just">
              <a:lnSpc>
                <a:spcPct val="90000"/>
              </a:lnSpc>
              <a:spcBef>
                <a:spcPts val="500"/>
              </a:spcBef>
              <a:spcAft>
                <a:spcPts val="0"/>
              </a:spcAft>
              <a:buSzPct val="60810"/>
              <a:buFont typeface="Noto Sans Symbols"/>
              <a:buNone/>
            </a:pPr>
            <a:r>
              <a:t/>
            </a:r>
            <a:endParaRPr sz="3200">
              <a:latin typeface="Times New Roman"/>
              <a:ea typeface="Times New Roman"/>
              <a:cs typeface="Times New Roman"/>
              <a:sym typeface="Times New Roman"/>
            </a:endParaRPr>
          </a:p>
          <a:p>
            <a:pPr indent="-342900" lvl="1" marL="914400" rtl="0" algn="just">
              <a:lnSpc>
                <a:spcPct val="90000"/>
              </a:lnSpc>
              <a:spcBef>
                <a:spcPts val="500"/>
              </a:spcBef>
              <a:spcAft>
                <a:spcPts val="0"/>
              </a:spcAft>
              <a:buSzPct val="60810"/>
              <a:buFont typeface="Noto Sans Symbols"/>
              <a:buChar char="⮚"/>
            </a:pPr>
            <a:r>
              <a:rPr lang="en-US" sz="3200">
                <a:latin typeface="Times New Roman"/>
                <a:ea typeface="Times New Roman"/>
                <a:cs typeface="Times New Roman"/>
                <a:sym typeface="Times New Roman"/>
              </a:rPr>
              <a:t> </a:t>
            </a:r>
            <a:r>
              <a:rPr b="1" lang="en-US" sz="3200">
                <a:solidFill>
                  <a:srgbClr val="C00000"/>
                </a:solidFill>
                <a:latin typeface="Times New Roman"/>
                <a:ea typeface="Times New Roman"/>
                <a:cs typeface="Times New Roman"/>
                <a:sym typeface="Times New Roman"/>
              </a:rPr>
              <a:t>Cache, buffers, and microcode ROM </a:t>
            </a:r>
            <a:r>
              <a:rPr lang="en-US" sz="3200">
                <a:latin typeface="Times New Roman"/>
                <a:ea typeface="Times New Roman"/>
                <a:cs typeface="Times New Roman"/>
                <a:sym typeface="Times New Roman"/>
              </a:rPr>
              <a:t>are all </a:t>
            </a:r>
            <a:r>
              <a:rPr b="1" lang="en-US" sz="3200">
                <a:latin typeface="Times New Roman"/>
                <a:ea typeface="Times New Roman"/>
                <a:cs typeface="Times New Roman"/>
                <a:sym typeface="Times New Roman"/>
              </a:rPr>
              <a:t>parity</a:t>
            </a:r>
            <a:r>
              <a:rPr lang="en-US" sz="3200">
                <a:latin typeface="Times New Roman"/>
                <a:ea typeface="Times New Roman"/>
                <a:cs typeface="Times New Roman"/>
                <a:sym typeface="Times New Roman"/>
              </a:rPr>
              <a:t> checked. </a:t>
            </a:r>
            <a:endParaRPr sz="3200">
              <a:latin typeface="Times New Roman"/>
              <a:ea typeface="Times New Roman"/>
              <a:cs typeface="Times New Roman"/>
              <a:sym typeface="Times New Roman"/>
            </a:endParaRPr>
          </a:p>
          <a:p>
            <a:pPr indent="-228600" lvl="1" marL="914400" rtl="0" algn="just">
              <a:lnSpc>
                <a:spcPct val="90000"/>
              </a:lnSpc>
              <a:spcBef>
                <a:spcPts val="500"/>
              </a:spcBef>
              <a:spcAft>
                <a:spcPts val="0"/>
              </a:spcAft>
              <a:buSzPct val="60810"/>
              <a:buFont typeface="Noto Sans Symbols"/>
              <a:buNone/>
            </a:pPr>
            <a:r>
              <a:t/>
            </a:r>
            <a:endParaRPr sz="3200">
              <a:latin typeface="Times New Roman"/>
              <a:ea typeface="Times New Roman"/>
              <a:cs typeface="Times New Roman"/>
              <a:sym typeface="Times New Roman"/>
            </a:endParaRPr>
          </a:p>
          <a:p>
            <a:pPr indent="-342900" lvl="1" marL="914400" rtl="0" algn="just">
              <a:lnSpc>
                <a:spcPct val="90000"/>
              </a:lnSpc>
              <a:spcBef>
                <a:spcPts val="500"/>
              </a:spcBef>
              <a:spcAft>
                <a:spcPts val="0"/>
              </a:spcAft>
              <a:buSzPct val="60810"/>
              <a:buFont typeface="Noto Sans Symbols"/>
              <a:buChar char="⮚"/>
            </a:pPr>
            <a:r>
              <a:rPr lang="en-US" sz="3200">
                <a:latin typeface="Times New Roman"/>
                <a:ea typeface="Times New Roman"/>
                <a:cs typeface="Times New Roman"/>
                <a:sym typeface="Times New Roman"/>
              </a:rPr>
              <a:t>Additionally, the </a:t>
            </a:r>
            <a:r>
              <a:rPr b="1" lang="en-US" sz="3200">
                <a:latin typeface="Times New Roman"/>
                <a:ea typeface="Times New Roman"/>
                <a:cs typeface="Times New Roman"/>
                <a:sym typeface="Times New Roman"/>
              </a:rPr>
              <a:t>Pentium</a:t>
            </a:r>
            <a:r>
              <a:rPr lang="en-US" sz="3200">
                <a:latin typeface="Times New Roman"/>
                <a:ea typeface="Times New Roman"/>
                <a:cs typeface="Times New Roman"/>
                <a:sym typeface="Times New Roman"/>
              </a:rPr>
              <a:t> supports Functional Redundancy </a:t>
            </a:r>
            <a:r>
              <a:rPr b="1" lang="en-US" sz="3200">
                <a:latin typeface="Times New Roman"/>
                <a:ea typeface="Times New Roman"/>
                <a:cs typeface="Times New Roman"/>
                <a:sym typeface="Times New Roman"/>
              </a:rPr>
              <a:t>Checking</a:t>
            </a:r>
            <a:r>
              <a:rPr lang="en-US" sz="3200">
                <a:latin typeface="Times New Roman"/>
                <a:ea typeface="Times New Roman"/>
                <a:cs typeface="Times New Roman"/>
                <a:sym typeface="Times New Roman"/>
              </a:rPr>
              <a:t> </a:t>
            </a:r>
            <a:r>
              <a:rPr lang="en-US" sz="3200">
                <a:solidFill>
                  <a:srgbClr val="C00000"/>
                </a:solidFill>
                <a:latin typeface="Times New Roman"/>
                <a:ea typeface="Times New Roman"/>
                <a:cs typeface="Times New Roman"/>
                <a:sym typeface="Times New Roman"/>
              </a:rPr>
              <a:t>(FRC) </a:t>
            </a:r>
            <a:r>
              <a:rPr lang="en-US" sz="3200">
                <a:latin typeface="Times New Roman"/>
                <a:ea typeface="Times New Roman"/>
                <a:cs typeface="Times New Roman"/>
                <a:sym typeface="Times New Roman"/>
              </a:rPr>
              <a:t>[</a:t>
            </a:r>
            <a:r>
              <a:rPr lang="en-US">
                <a:solidFill>
                  <a:srgbClr val="C00000"/>
                </a:solidFill>
                <a:latin typeface="Times New Roman"/>
                <a:ea typeface="Times New Roman"/>
                <a:cs typeface="Times New Roman"/>
                <a:sym typeface="Times New Roman"/>
              </a:rPr>
              <a:t>error detection CRC-</a:t>
            </a:r>
            <a:r>
              <a:rPr lang="en-US" sz="1800">
                <a:latin typeface="Times New Roman"/>
                <a:ea typeface="Times New Roman"/>
                <a:cs typeface="Times New Roman"/>
                <a:sym typeface="Times New Roman"/>
              </a:rPr>
              <a:t> Cyclic Redundancy Check(CRC) for Error Detection and Correction | Computer Networks]</a:t>
            </a:r>
            <a:endParaRPr sz="1800">
              <a:latin typeface="Times New Roman"/>
              <a:ea typeface="Times New Roman"/>
              <a:cs typeface="Times New Roman"/>
              <a:sym typeface="Times New Roman"/>
            </a:endParaRPr>
          </a:p>
          <a:p>
            <a:pPr indent="-228600" lvl="1" marL="914400" rtl="0" algn="just">
              <a:lnSpc>
                <a:spcPct val="90000"/>
              </a:lnSpc>
              <a:spcBef>
                <a:spcPts val="500"/>
              </a:spcBef>
              <a:spcAft>
                <a:spcPts val="0"/>
              </a:spcAft>
              <a:buSzPct val="81081"/>
              <a:buFont typeface="Noto Sans Symbols"/>
              <a:buNone/>
            </a:pPr>
            <a:r>
              <a:t/>
            </a:r>
            <a:endParaRPr>
              <a:solidFill>
                <a:srgbClr val="C00000"/>
              </a:solidFill>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ct val="69498"/>
              <a:buNone/>
            </a:pPr>
            <a:r>
              <a:t/>
            </a:r>
            <a:endParaRPr>
              <a:latin typeface="Times New Roman"/>
              <a:ea typeface="Times New Roman"/>
              <a:cs typeface="Times New Roman"/>
              <a:sym typeface="Times New Roman"/>
            </a:endParaRPr>
          </a:p>
          <a:p>
            <a:pPr indent="-228600" lvl="0" marL="457200" rtl="0" algn="l">
              <a:lnSpc>
                <a:spcPct val="90000"/>
              </a:lnSpc>
              <a:spcBef>
                <a:spcPts val="1000"/>
              </a:spcBef>
              <a:spcAft>
                <a:spcPts val="0"/>
              </a:spcAft>
              <a:buSzPct val="69498"/>
              <a:buNone/>
            </a:pPr>
            <a:r>
              <a:t/>
            </a:r>
            <a:endParaRPr>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ct val="69498"/>
              <a:buNone/>
            </a:pPr>
            <a:r>
              <a:t/>
            </a:r>
            <a:endParaRPr>
              <a:latin typeface="Times New Roman"/>
              <a:ea typeface="Times New Roman"/>
              <a:cs typeface="Times New Roman"/>
              <a:sym typeface="Times New Roman"/>
            </a:endParaRPr>
          </a:p>
        </p:txBody>
      </p:sp>
      <p:sp>
        <p:nvSpPr>
          <p:cNvPr id="712" name="Google Shape;712;p17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713" name="Google Shape;713;p179"/>
          <p:cNvSpPr txBox="1"/>
          <p:nvPr>
            <p:ph idx="11" type="ftr"/>
          </p:nvPr>
        </p:nvSpPr>
        <p:spPr>
          <a:xfrm>
            <a:off x="3228109" y="6356350"/>
            <a:ext cx="6179127"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solidFill>
                  <a:schemeClr val="dk1"/>
                </a:solidFill>
              </a:rPr>
              <a:t>Microprocessor Architecture and Internet of Things_CET3014B    Unit 2      2022-23     S4  </a:t>
            </a:r>
            <a:endParaRPr>
              <a:solidFill>
                <a:schemeClr val="dk1"/>
              </a:solidFill>
            </a:endParaRPr>
          </a:p>
        </p:txBody>
      </p:sp>
      <p:sp>
        <p:nvSpPr>
          <p:cNvPr id="714" name="Google Shape;714;p17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715" name="Google Shape;715;p179"/>
          <p:cNvPicPr preferRelativeResize="0"/>
          <p:nvPr/>
        </p:nvPicPr>
        <p:blipFill rotWithShape="1">
          <a:blip r:embed="rId3">
            <a:alphaModFix/>
          </a:blip>
          <a:srcRect b="0" l="0" r="0" t="0"/>
          <a:stretch/>
        </p:blipFill>
        <p:spPr>
          <a:xfrm>
            <a:off x="146051" y="103972"/>
            <a:ext cx="577933" cy="522307"/>
          </a:xfrm>
          <a:prstGeom prst="rect">
            <a:avLst/>
          </a:prstGeom>
          <a:noFill/>
          <a:ln>
            <a:noFill/>
          </a:ln>
        </p:spPr>
      </p:pic>
      <p:cxnSp>
        <p:nvCxnSpPr>
          <p:cNvPr id="716" name="Google Shape;716;p179"/>
          <p:cNvCxnSpPr/>
          <p:nvPr/>
        </p:nvCxnSpPr>
        <p:spPr>
          <a:xfrm flipH="1" rot="10800000">
            <a:off x="-10316" y="722900"/>
            <a:ext cx="12192000" cy="27709"/>
          </a:xfrm>
          <a:prstGeom prst="straightConnector1">
            <a:avLst/>
          </a:prstGeom>
          <a:noFill/>
          <a:ln cap="flat" cmpd="sng" w="9525">
            <a:solidFill>
              <a:srgbClr val="00B050"/>
            </a:solidFill>
            <a:prstDash val="solid"/>
            <a:round/>
            <a:headEnd len="sm" w="sm" type="none"/>
            <a:tailEnd len="sm" w="sm" type="none"/>
          </a:ln>
        </p:spPr>
      </p:cxnSp>
      <p:sp>
        <p:nvSpPr>
          <p:cNvPr id="717" name="Google Shape;717;p17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718" name="Google Shape;718;p179"/>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719" name="Google Shape;719;p17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1">
                                            <p:txEl>
                                              <p:pRg end="12" st="1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180"/>
          <p:cNvSpPr txBox="1"/>
          <p:nvPr>
            <p:ph type="title"/>
          </p:nvPr>
        </p:nvSpPr>
        <p:spPr>
          <a:xfrm>
            <a:off x="381794" y="88396"/>
            <a:ext cx="10515600" cy="67990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6000">
                <a:solidFill>
                  <a:srgbClr val="FF0000"/>
                </a:solidFill>
                <a:latin typeface="Times New Roman"/>
                <a:ea typeface="Times New Roman"/>
                <a:cs typeface="Times New Roman"/>
                <a:sym typeface="Times New Roman"/>
              </a:rPr>
              <a:t>Pentium features</a:t>
            </a:r>
            <a:endParaRPr/>
          </a:p>
        </p:txBody>
      </p:sp>
      <p:sp>
        <p:nvSpPr>
          <p:cNvPr id="725" name="Google Shape;725;p180"/>
          <p:cNvSpPr txBox="1"/>
          <p:nvPr>
            <p:ph idx="1" type="body"/>
          </p:nvPr>
        </p:nvSpPr>
        <p:spPr>
          <a:xfrm>
            <a:off x="381794" y="754713"/>
            <a:ext cx="11799890" cy="5176200"/>
          </a:xfrm>
          <a:prstGeom prst="rect">
            <a:avLst/>
          </a:prstGeom>
          <a:noFill/>
          <a:ln>
            <a:noFill/>
          </a:ln>
        </p:spPr>
        <p:txBody>
          <a:bodyPr anchorCtr="0" anchor="t" bIns="45700" lIns="91425" spcFirstLastPara="1" rIns="91425" wrap="square" tIns="45700">
            <a:noAutofit/>
          </a:bodyPr>
          <a:lstStyle/>
          <a:p>
            <a:pPr indent="0" lvl="1" marL="457200" rtl="0" algn="l">
              <a:lnSpc>
                <a:spcPct val="90000"/>
              </a:lnSpc>
              <a:spcBef>
                <a:spcPts val="500"/>
              </a:spcBef>
              <a:spcAft>
                <a:spcPts val="0"/>
              </a:spcAft>
              <a:buSzPts val="1800"/>
              <a:buNone/>
            </a:pPr>
            <a:r>
              <a:rPr lang="en-US" sz="4800">
                <a:solidFill>
                  <a:srgbClr val="2501BF"/>
                </a:solidFill>
                <a:latin typeface="Times New Roman"/>
                <a:ea typeface="Times New Roman"/>
                <a:cs typeface="Times New Roman"/>
                <a:sym typeface="Times New Roman"/>
              </a:rPr>
              <a:t>Bus cycle pipeline </a:t>
            </a:r>
            <a:endParaRPr/>
          </a:p>
          <a:p>
            <a:pPr indent="-342900" lvl="2" marL="1371600" rtl="0" algn="l">
              <a:lnSpc>
                <a:spcPct val="90000"/>
              </a:lnSpc>
              <a:spcBef>
                <a:spcPts val="500"/>
              </a:spcBef>
              <a:spcAft>
                <a:spcPts val="0"/>
              </a:spcAft>
              <a:buSzPts val="1800"/>
              <a:buFont typeface="Noto Sans Symbols"/>
              <a:buChar char="⮚"/>
            </a:pPr>
            <a:r>
              <a:rPr lang="en-US" sz="3600">
                <a:latin typeface="Times New Roman"/>
                <a:ea typeface="Times New Roman"/>
                <a:cs typeface="Times New Roman"/>
                <a:sym typeface="Times New Roman"/>
              </a:rPr>
              <a:t>The </a:t>
            </a:r>
            <a:r>
              <a:rPr b="1" lang="en-US" sz="3600">
                <a:solidFill>
                  <a:srgbClr val="C00000"/>
                </a:solidFill>
                <a:latin typeface="Times New Roman"/>
                <a:ea typeface="Times New Roman"/>
                <a:cs typeface="Times New Roman"/>
                <a:sym typeface="Times New Roman"/>
              </a:rPr>
              <a:t>Pentium</a:t>
            </a:r>
            <a:r>
              <a:rPr lang="en-US" sz="3600">
                <a:latin typeface="Times New Roman"/>
                <a:ea typeface="Times New Roman"/>
                <a:cs typeface="Times New Roman"/>
                <a:sym typeface="Times New Roman"/>
              </a:rPr>
              <a:t> is “</a:t>
            </a:r>
            <a:r>
              <a:rPr b="1" lang="en-US" sz="3600">
                <a:latin typeface="Times New Roman"/>
                <a:ea typeface="Times New Roman"/>
                <a:cs typeface="Times New Roman"/>
                <a:sym typeface="Times New Roman"/>
              </a:rPr>
              <a:t>superscalar</a:t>
            </a:r>
            <a:r>
              <a:rPr lang="en-US" sz="3600">
                <a:latin typeface="Times New Roman"/>
                <a:ea typeface="Times New Roman"/>
                <a:cs typeface="Times New Roman"/>
                <a:sym typeface="Times New Roman"/>
              </a:rPr>
              <a:t> pipelined architecture.” </a:t>
            </a:r>
            <a:endParaRPr sz="3600">
              <a:latin typeface="Times New Roman"/>
              <a:ea typeface="Times New Roman"/>
              <a:cs typeface="Times New Roman"/>
              <a:sym typeface="Times New Roman"/>
            </a:endParaRPr>
          </a:p>
          <a:p>
            <a:pPr indent="-228600" lvl="2" marL="1371600" rtl="0" algn="l">
              <a:lnSpc>
                <a:spcPct val="90000"/>
              </a:lnSpc>
              <a:spcBef>
                <a:spcPts val="500"/>
              </a:spcBef>
              <a:spcAft>
                <a:spcPts val="0"/>
              </a:spcAft>
              <a:buSzPts val="1800"/>
              <a:buFont typeface="Noto Sans Symbols"/>
              <a:buNone/>
            </a:pPr>
            <a:r>
              <a:t/>
            </a:r>
            <a:endParaRPr sz="3600">
              <a:latin typeface="Times New Roman"/>
              <a:ea typeface="Times New Roman"/>
              <a:cs typeface="Times New Roman"/>
              <a:sym typeface="Times New Roman"/>
            </a:endParaRPr>
          </a:p>
          <a:p>
            <a:pPr indent="-342900" lvl="2" marL="1371600" rtl="0" algn="l">
              <a:lnSpc>
                <a:spcPct val="90000"/>
              </a:lnSpc>
              <a:spcBef>
                <a:spcPts val="500"/>
              </a:spcBef>
              <a:spcAft>
                <a:spcPts val="0"/>
              </a:spcAft>
              <a:buSzPts val="1800"/>
              <a:buFont typeface="Noto Sans Symbols"/>
              <a:buChar char="⮚"/>
            </a:pPr>
            <a:r>
              <a:rPr b="1" lang="en-US" sz="3600">
                <a:latin typeface="Times New Roman"/>
                <a:ea typeface="Times New Roman"/>
                <a:cs typeface="Times New Roman"/>
                <a:sym typeface="Times New Roman"/>
              </a:rPr>
              <a:t>Superscalar</a:t>
            </a:r>
            <a:r>
              <a:rPr lang="en-US" sz="3600">
                <a:latin typeface="Times New Roman"/>
                <a:ea typeface="Times New Roman"/>
                <a:cs typeface="Times New Roman"/>
                <a:sym typeface="Times New Roman"/>
              </a:rPr>
              <a:t> means that the </a:t>
            </a:r>
            <a:r>
              <a:rPr b="1" lang="en-US" sz="3600">
                <a:solidFill>
                  <a:srgbClr val="C00000"/>
                </a:solidFill>
                <a:latin typeface="Times New Roman"/>
                <a:ea typeface="Times New Roman"/>
                <a:cs typeface="Times New Roman"/>
                <a:sym typeface="Times New Roman"/>
              </a:rPr>
              <a:t>CPU can execute two </a:t>
            </a:r>
            <a:r>
              <a:rPr lang="en-US" sz="3600">
                <a:latin typeface="Times New Roman"/>
                <a:ea typeface="Times New Roman"/>
                <a:cs typeface="Times New Roman"/>
                <a:sym typeface="Times New Roman"/>
              </a:rPr>
              <a:t>(or more) instructions per </a:t>
            </a:r>
            <a:r>
              <a:rPr b="1" lang="en-US" sz="3600">
                <a:latin typeface="Times New Roman"/>
                <a:ea typeface="Times New Roman"/>
                <a:cs typeface="Times New Roman"/>
                <a:sym typeface="Times New Roman"/>
              </a:rPr>
              <a:t>cycle</a:t>
            </a:r>
            <a:r>
              <a:rPr lang="en-US" sz="3600">
                <a:latin typeface="Times New Roman"/>
                <a:ea typeface="Times New Roman"/>
                <a:cs typeface="Times New Roman"/>
                <a:sym typeface="Times New Roman"/>
              </a:rPr>
              <a:t>. </a:t>
            </a:r>
            <a:endParaRPr sz="3600">
              <a:latin typeface="Times New Roman"/>
              <a:ea typeface="Times New Roman"/>
              <a:cs typeface="Times New Roman"/>
              <a:sym typeface="Times New Roman"/>
            </a:endParaRPr>
          </a:p>
          <a:p>
            <a:pPr indent="-228600" lvl="2" marL="1371600" rtl="0" algn="l">
              <a:lnSpc>
                <a:spcPct val="90000"/>
              </a:lnSpc>
              <a:spcBef>
                <a:spcPts val="500"/>
              </a:spcBef>
              <a:spcAft>
                <a:spcPts val="0"/>
              </a:spcAft>
              <a:buSzPts val="1800"/>
              <a:buFont typeface="Noto Sans Symbols"/>
              <a:buNone/>
            </a:pPr>
            <a:r>
              <a:t/>
            </a:r>
            <a:endParaRPr sz="3600">
              <a:latin typeface="Times New Roman"/>
              <a:ea typeface="Times New Roman"/>
              <a:cs typeface="Times New Roman"/>
              <a:sym typeface="Times New Roman"/>
            </a:endParaRPr>
          </a:p>
          <a:p>
            <a:pPr indent="-342900" lvl="2" marL="1371600" rtl="0" algn="l">
              <a:lnSpc>
                <a:spcPct val="90000"/>
              </a:lnSpc>
              <a:spcBef>
                <a:spcPts val="500"/>
              </a:spcBef>
              <a:spcAft>
                <a:spcPts val="0"/>
              </a:spcAft>
              <a:buSzPts val="1800"/>
              <a:buFont typeface="Noto Sans Symbols"/>
              <a:buChar char="⮚"/>
            </a:pPr>
            <a:r>
              <a:rPr lang="en-US" sz="3600">
                <a:latin typeface="Times New Roman"/>
                <a:ea typeface="Times New Roman"/>
                <a:cs typeface="Times New Roman"/>
                <a:sym typeface="Times New Roman"/>
              </a:rPr>
              <a:t>To be more precise: The </a:t>
            </a:r>
            <a:r>
              <a:rPr b="1" lang="en-US" sz="3600">
                <a:latin typeface="Times New Roman"/>
                <a:ea typeface="Times New Roman"/>
                <a:cs typeface="Times New Roman"/>
                <a:sym typeface="Times New Roman"/>
              </a:rPr>
              <a:t>Pentium</a:t>
            </a:r>
            <a:r>
              <a:rPr lang="en-US" sz="3600">
                <a:latin typeface="Times New Roman"/>
                <a:ea typeface="Times New Roman"/>
                <a:cs typeface="Times New Roman"/>
                <a:sym typeface="Times New Roman"/>
              </a:rPr>
              <a:t> can generate the results of </a:t>
            </a:r>
            <a:r>
              <a:rPr b="1" lang="en-US" sz="3600">
                <a:latin typeface="Times New Roman"/>
                <a:ea typeface="Times New Roman"/>
                <a:cs typeface="Times New Roman"/>
                <a:sym typeface="Times New Roman"/>
              </a:rPr>
              <a:t>two instructions </a:t>
            </a:r>
            <a:r>
              <a:rPr lang="en-US" sz="3600">
                <a:latin typeface="Times New Roman"/>
                <a:ea typeface="Times New Roman"/>
                <a:cs typeface="Times New Roman"/>
                <a:sym typeface="Times New Roman"/>
              </a:rPr>
              <a:t>in a </a:t>
            </a:r>
            <a:r>
              <a:rPr b="1" lang="en-US" sz="3600">
                <a:solidFill>
                  <a:srgbClr val="C00000"/>
                </a:solidFill>
                <a:latin typeface="Times New Roman"/>
                <a:ea typeface="Times New Roman"/>
                <a:cs typeface="Times New Roman"/>
                <a:sym typeface="Times New Roman"/>
              </a:rPr>
              <a:t>single clock</a:t>
            </a:r>
            <a:r>
              <a:rPr lang="en-US" sz="3600">
                <a:latin typeface="Times New Roman"/>
                <a:ea typeface="Times New Roman"/>
                <a:cs typeface="Times New Roman"/>
                <a:sym typeface="Times New Roman"/>
              </a:rPr>
              <a:t> </a:t>
            </a:r>
            <a:r>
              <a:rPr b="1" lang="en-US" sz="3600">
                <a:latin typeface="Times New Roman"/>
                <a:ea typeface="Times New Roman"/>
                <a:cs typeface="Times New Roman"/>
                <a:sym typeface="Times New Roman"/>
              </a:rPr>
              <a:t>cycle.</a:t>
            </a:r>
            <a:endParaRPr/>
          </a:p>
          <a:p>
            <a:pPr indent="-228600" lvl="2" marL="1371600" rtl="0" algn="l">
              <a:lnSpc>
                <a:spcPct val="90000"/>
              </a:lnSpc>
              <a:spcBef>
                <a:spcPts val="500"/>
              </a:spcBef>
              <a:spcAft>
                <a:spcPts val="0"/>
              </a:spcAft>
              <a:buSzPts val="1800"/>
              <a:buFont typeface="Noto Sans Symbols"/>
              <a:buNone/>
            </a:pPr>
            <a:r>
              <a:t/>
            </a:r>
            <a:endParaRPr b="1" sz="3600">
              <a:latin typeface="Times New Roman"/>
              <a:ea typeface="Times New Roman"/>
              <a:cs typeface="Times New Roman"/>
              <a:sym typeface="Times New Roman"/>
            </a:endParaRPr>
          </a:p>
          <a:p>
            <a:pPr indent="-342900" lvl="2" marL="1371600" rtl="0" algn="l">
              <a:lnSpc>
                <a:spcPct val="90000"/>
              </a:lnSpc>
              <a:spcBef>
                <a:spcPts val="500"/>
              </a:spcBef>
              <a:spcAft>
                <a:spcPts val="0"/>
              </a:spcAft>
              <a:buSzPts val="1800"/>
              <a:buFont typeface="Noto Sans Symbols"/>
              <a:buChar char="⮚"/>
            </a:pPr>
            <a:r>
              <a:rPr lang="en-US" sz="3600">
                <a:latin typeface="Times New Roman"/>
                <a:ea typeface="Times New Roman"/>
                <a:cs typeface="Times New Roman"/>
                <a:sym typeface="Times New Roman"/>
              </a:rPr>
              <a:t>The 80486 and </a:t>
            </a:r>
            <a:r>
              <a:rPr b="1" lang="en-US" sz="3600">
                <a:latin typeface="Times New Roman"/>
                <a:ea typeface="Times New Roman"/>
                <a:cs typeface="Times New Roman"/>
                <a:sym typeface="Times New Roman"/>
              </a:rPr>
              <a:t>Pentium</a:t>
            </a:r>
            <a:r>
              <a:rPr lang="en-US" sz="3600">
                <a:latin typeface="Times New Roman"/>
                <a:ea typeface="Times New Roman"/>
                <a:cs typeface="Times New Roman"/>
                <a:sym typeface="Times New Roman"/>
              </a:rPr>
              <a:t> have </a:t>
            </a:r>
            <a:r>
              <a:rPr b="1" lang="en-US" sz="3600">
                <a:solidFill>
                  <a:srgbClr val="C00000"/>
                </a:solidFill>
                <a:latin typeface="Times New Roman"/>
                <a:ea typeface="Times New Roman"/>
                <a:cs typeface="Times New Roman"/>
                <a:sym typeface="Times New Roman"/>
              </a:rPr>
              <a:t>five-stage pipelines.</a:t>
            </a:r>
            <a:endParaRPr b="1" sz="3600">
              <a:solidFill>
                <a:srgbClr val="C00000"/>
              </a:solidFill>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sz="3600">
              <a:latin typeface="Times New Roman"/>
              <a:ea typeface="Times New Roman"/>
              <a:cs typeface="Times New Roman"/>
              <a:sym typeface="Times New Roman"/>
            </a:endParaRPr>
          </a:p>
          <a:p>
            <a:pPr indent="-228600" lvl="0" marL="457200" rtl="0" algn="l">
              <a:lnSpc>
                <a:spcPct val="90000"/>
              </a:lnSpc>
              <a:spcBef>
                <a:spcPts val="1000"/>
              </a:spcBef>
              <a:spcAft>
                <a:spcPts val="0"/>
              </a:spcAft>
              <a:buSzPts val="1800"/>
              <a:buNone/>
            </a:pPr>
            <a:r>
              <a:t/>
            </a:r>
            <a:endParaRPr sz="3600">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sz="3600">
              <a:latin typeface="Times New Roman"/>
              <a:ea typeface="Times New Roman"/>
              <a:cs typeface="Times New Roman"/>
              <a:sym typeface="Times New Roman"/>
            </a:endParaRPr>
          </a:p>
        </p:txBody>
      </p:sp>
      <p:sp>
        <p:nvSpPr>
          <p:cNvPr id="726" name="Google Shape;726;p18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727" name="Google Shape;727;p18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728" name="Google Shape;728;p18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729" name="Google Shape;729;p180"/>
          <p:cNvPicPr preferRelativeResize="0"/>
          <p:nvPr/>
        </p:nvPicPr>
        <p:blipFill rotWithShape="1">
          <a:blip r:embed="rId3">
            <a:alphaModFix/>
          </a:blip>
          <a:srcRect b="0" l="0" r="0" t="0"/>
          <a:stretch/>
        </p:blipFill>
        <p:spPr>
          <a:xfrm>
            <a:off x="92828" y="103972"/>
            <a:ext cx="577933" cy="650741"/>
          </a:xfrm>
          <a:prstGeom prst="rect">
            <a:avLst/>
          </a:prstGeom>
          <a:noFill/>
          <a:ln>
            <a:noFill/>
          </a:ln>
        </p:spPr>
      </p:pic>
      <p:cxnSp>
        <p:nvCxnSpPr>
          <p:cNvPr id="730" name="Google Shape;730;p180"/>
          <p:cNvCxnSpPr/>
          <p:nvPr/>
        </p:nvCxnSpPr>
        <p:spPr>
          <a:xfrm flipH="1" rot="10800000">
            <a:off x="0" y="781885"/>
            <a:ext cx="12192000" cy="27709"/>
          </a:xfrm>
          <a:prstGeom prst="straightConnector1">
            <a:avLst/>
          </a:prstGeom>
          <a:noFill/>
          <a:ln cap="flat" cmpd="sng" w="9525">
            <a:solidFill>
              <a:srgbClr val="00B050"/>
            </a:solidFill>
            <a:prstDash val="solid"/>
            <a:round/>
            <a:headEnd len="sm" w="sm" type="none"/>
            <a:tailEnd len="sm" w="sm" type="none"/>
          </a:ln>
        </p:spPr>
      </p:cxnSp>
      <p:sp>
        <p:nvSpPr>
          <p:cNvPr id="731" name="Google Shape;731;p18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732" name="Google Shape;732;p18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733" name="Google Shape;733;p180"/>
          <p:cNvCxnSpPr/>
          <p:nvPr/>
        </p:nvCxnSpPr>
        <p:spPr>
          <a:xfrm>
            <a:off x="-10316" y="6358370"/>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5">
                                            <p:txEl>
                                              <p:pRg end="0" st="0"/>
                                            </p:txEl>
                                          </p:spTgt>
                                        </p:tgtEl>
                                        <p:attrNameLst>
                                          <p:attrName>style.visibility</p:attrName>
                                        </p:attrNameLst>
                                      </p:cBhvr>
                                      <p:to>
                                        <p:strVal val="visible"/>
                                      </p:to>
                                    </p:set>
                                    <p:animEffect filter="fade" transition="in">
                                      <p:cBhvr>
                                        <p:cTn dur="1000"/>
                                        <p:tgtEl>
                                          <p:spTgt spid="72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5">
                                            <p:txEl>
                                              <p:pRg end="1" st="1"/>
                                            </p:txEl>
                                          </p:spTgt>
                                        </p:tgtEl>
                                        <p:attrNameLst>
                                          <p:attrName>style.visibility</p:attrName>
                                        </p:attrNameLst>
                                      </p:cBhvr>
                                      <p:to>
                                        <p:strVal val="visible"/>
                                      </p:to>
                                    </p:set>
                                    <p:animEffect filter="fade" transition="in">
                                      <p:cBhvr>
                                        <p:cTn dur="1000"/>
                                        <p:tgtEl>
                                          <p:spTgt spid="72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5">
                                            <p:txEl>
                                              <p:pRg end="2" st="2"/>
                                            </p:txEl>
                                          </p:spTgt>
                                        </p:tgtEl>
                                        <p:attrNameLst>
                                          <p:attrName>style.visibility</p:attrName>
                                        </p:attrNameLst>
                                      </p:cBhvr>
                                      <p:to>
                                        <p:strVal val="visible"/>
                                      </p:to>
                                    </p:set>
                                    <p:animEffect filter="fade" transition="in">
                                      <p:cBhvr>
                                        <p:cTn dur="1000"/>
                                        <p:tgtEl>
                                          <p:spTgt spid="72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5">
                                            <p:txEl>
                                              <p:pRg end="3" st="3"/>
                                            </p:txEl>
                                          </p:spTgt>
                                        </p:tgtEl>
                                        <p:attrNameLst>
                                          <p:attrName>style.visibility</p:attrName>
                                        </p:attrNameLst>
                                      </p:cBhvr>
                                      <p:to>
                                        <p:strVal val="visible"/>
                                      </p:to>
                                    </p:set>
                                    <p:animEffect filter="fade" transition="in">
                                      <p:cBhvr>
                                        <p:cTn dur="1000"/>
                                        <p:tgtEl>
                                          <p:spTgt spid="72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5">
                                            <p:txEl>
                                              <p:pRg end="4" st="4"/>
                                            </p:txEl>
                                          </p:spTgt>
                                        </p:tgtEl>
                                        <p:attrNameLst>
                                          <p:attrName>style.visibility</p:attrName>
                                        </p:attrNameLst>
                                      </p:cBhvr>
                                      <p:to>
                                        <p:strVal val="visible"/>
                                      </p:to>
                                    </p:set>
                                    <p:animEffect filter="fade" transition="in">
                                      <p:cBhvr>
                                        <p:cTn dur="1000"/>
                                        <p:tgtEl>
                                          <p:spTgt spid="72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5">
                                            <p:txEl>
                                              <p:pRg end="5" st="5"/>
                                            </p:txEl>
                                          </p:spTgt>
                                        </p:tgtEl>
                                        <p:attrNameLst>
                                          <p:attrName>style.visibility</p:attrName>
                                        </p:attrNameLst>
                                      </p:cBhvr>
                                      <p:to>
                                        <p:strVal val="visible"/>
                                      </p:to>
                                    </p:set>
                                    <p:animEffect filter="fade" transition="in">
                                      <p:cBhvr>
                                        <p:cTn dur="1000"/>
                                        <p:tgtEl>
                                          <p:spTgt spid="72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5">
                                            <p:txEl>
                                              <p:pRg end="6" st="6"/>
                                            </p:txEl>
                                          </p:spTgt>
                                        </p:tgtEl>
                                        <p:attrNameLst>
                                          <p:attrName>style.visibility</p:attrName>
                                        </p:attrNameLst>
                                      </p:cBhvr>
                                      <p:to>
                                        <p:strVal val="visible"/>
                                      </p:to>
                                    </p:set>
                                    <p:animEffect filter="fade" transition="in">
                                      <p:cBhvr>
                                        <p:cTn dur="1000"/>
                                        <p:tgtEl>
                                          <p:spTgt spid="72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5">
                                            <p:txEl>
                                              <p:pRg end="7" st="7"/>
                                            </p:txEl>
                                          </p:spTgt>
                                        </p:tgtEl>
                                        <p:attrNameLst>
                                          <p:attrName>style.visibility</p:attrName>
                                        </p:attrNameLst>
                                      </p:cBhvr>
                                      <p:to>
                                        <p:strVal val="visible"/>
                                      </p:to>
                                    </p:set>
                                    <p:animEffect filter="fade" transition="in">
                                      <p:cBhvr>
                                        <p:cTn dur="1000"/>
                                        <p:tgtEl>
                                          <p:spTgt spid="725">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5">
                                            <p:txEl>
                                              <p:pRg end="8" st="8"/>
                                            </p:txEl>
                                          </p:spTgt>
                                        </p:tgtEl>
                                        <p:attrNameLst>
                                          <p:attrName>style.visibility</p:attrName>
                                        </p:attrNameLst>
                                      </p:cBhvr>
                                      <p:to>
                                        <p:strVal val="visible"/>
                                      </p:to>
                                    </p:set>
                                    <p:animEffect filter="fade" transition="in">
                                      <p:cBhvr>
                                        <p:cTn dur="1000"/>
                                        <p:tgtEl>
                                          <p:spTgt spid="725">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5">
                                            <p:txEl>
                                              <p:pRg end="9" st="9"/>
                                            </p:txEl>
                                          </p:spTgt>
                                        </p:tgtEl>
                                        <p:attrNameLst>
                                          <p:attrName>style.visibility</p:attrName>
                                        </p:attrNameLst>
                                      </p:cBhvr>
                                      <p:to>
                                        <p:strVal val="visible"/>
                                      </p:to>
                                    </p:set>
                                    <p:animEffect filter="fade" transition="in">
                                      <p:cBhvr>
                                        <p:cTn dur="1000"/>
                                        <p:tgtEl>
                                          <p:spTgt spid="725">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5">
                                            <p:txEl>
                                              <p:pRg end="10" st="10"/>
                                            </p:txEl>
                                          </p:spTgt>
                                        </p:tgtEl>
                                        <p:attrNameLst>
                                          <p:attrName>style.visibility</p:attrName>
                                        </p:attrNameLst>
                                      </p:cBhvr>
                                      <p:to>
                                        <p:strVal val="visible"/>
                                      </p:to>
                                    </p:set>
                                    <p:animEffect filter="fade" transition="in">
                                      <p:cBhvr>
                                        <p:cTn dur="1000"/>
                                        <p:tgtEl>
                                          <p:spTgt spid="725">
                                            <p:txEl>
                                              <p:pRg end="10" st="1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 name="Shape 737"/>
        <p:cNvGrpSpPr/>
        <p:nvPr/>
      </p:nvGrpSpPr>
      <p:grpSpPr>
        <a:xfrm>
          <a:off x="0" y="0"/>
          <a:ext cx="0" cy="0"/>
          <a:chOff x="0" y="0"/>
          <a:chExt cx="0" cy="0"/>
        </a:xfrm>
      </p:grpSpPr>
      <p:sp>
        <p:nvSpPr>
          <p:cNvPr id="738" name="Google Shape;738;p18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a:t>   </a:t>
            </a:r>
            <a:endParaRPr/>
          </a:p>
        </p:txBody>
      </p:sp>
      <p:sp>
        <p:nvSpPr>
          <p:cNvPr id="739" name="Google Shape;739;p18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740" name="Google Shape;740;p18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741" name="Google Shape;741;p18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742" name="Google Shape;742;p18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743" name="Google Shape;743;p181"/>
          <p:cNvSpPr/>
          <p:nvPr/>
        </p:nvSpPr>
        <p:spPr>
          <a:xfrm>
            <a:off x="891337" y="2101754"/>
            <a:ext cx="11165680" cy="1610436"/>
          </a:xfrm>
          <a:prstGeom prst="roundRect">
            <a:avLst>
              <a:gd fmla="val 16667" name="adj"/>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5400" u="none" cap="none" strike="noStrike">
                <a:solidFill>
                  <a:srgbClr val="FFFF00"/>
                </a:solidFill>
                <a:latin typeface="Times New Roman"/>
                <a:ea typeface="Times New Roman"/>
                <a:cs typeface="Times New Roman"/>
                <a:sym typeface="Times New Roman"/>
              </a:rPr>
              <a:t>Pentium Super Scalar Architecture - Details</a:t>
            </a:r>
            <a:endParaRPr b="1" i="0" sz="5400" u="none" cap="none" strike="noStrike">
              <a:solidFill>
                <a:srgbClr val="FFFF00"/>
              </a:solidFill>
              <a:latin typeface="Times New Roman"/>
              <a:ea typeface="Times New Roman"/>
              <a:cs typeface="Times New Roman"/>
              <a:sym typeface="Times New Roman"/>
            </a:endParaRPr>
          </a:p>
        </p:txBody>
      </p:sp>
      <p:pic>
        <p:nvPicPr>
          <p:cNvPr id="744" name="Google Shape;744;p181"/>
          <p:cNvPicPr preferRelativeResize="0"/>
          <p:nvPr/>
        </p:nvPicPr>
        <p:blipFill rotWithShape="1">
          <a:blip r:embed="rId3">
            <a:alphaModFix/>
          </a:blip>
          <a:srcRect b="0" l="0" r="0" t="0"/>
          <a:stretch/>
        </p:blipFill>
        <p:spPr>
          <a:xfrm>
            <a:off x="92828" y="103972"/>
            <a:ext cx="577933" cy="650741"/>
          </a:xfrm>
          <a:prstGeom prst="rect">
            <a:avLst/>
          </a:prstGeom>
          <a:noFill/>
          <a:ln>
            <a:noFill/>
          </a:ln>
        </p:spPr>
      </p:pic>
      <p:cxnSp>
        <p:nvCxnSpPr>
          <p:cNvPr id="745" name="Google Shape;745;p181"/>
          <p:cNvCxnSpPr/>
          <p:nvPr/>
        </p:nvCxnSpPr>
        <p:spPr>
          <a:xfrm flipH="1" rot="10800000">
            <a:off x="0" y="781885"/>
            <a:ext cx="12192000" cy="27709"/>
          </a:xfrm>
          <a:prstGeom prst="straightConnector1">
            <a:avLst/>
          </a:prstGeom>
          <a:noFill/>
          <a:ln cap="flat" cmpd="sng" w="9525">
            <a:solidFill>
              <a:srgbClr val="00B050"/>
            </a:solidFill>
            <a:prstDash val="solid"/>
            <a:round/>
            <a:headEnd len="sm" w="sm" type="none"/>
            <a:tailEnd len="sm" w="sm" type="none"/>
          </a:ln>
        </p:spPr>
      </p:cxnSp>
      <p:sp>
        <p:nvSpPr>
          <p:cNvPr id="746" name="Google Shape;746;p18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747" name="Google Shape;747;p18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748" name="Google Shape;748;p181"/>
          <p:cNvCxnSpPr/>
          <p:nvPr/>
        </p:nvCxnSpPr>
        <p:spPr>
          <a:xfrm>
            <a:off x="-10316" y="6358370"/>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182"/>
          <p:cNvSpPr txBox="1"/>
          <p:nvPr>
            <p:ph type="title"/>
          </p:nvPr>
        </p:nvSpPr>
        <p:spPr>
          <a:xfrm>
            <a:off x="1676400" y="170977"/>
            <a:ext cx="10515600" cy="660111"/>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lang="en-US" sz="6000">
                <a:solidFill>
                  <a:srgbClr val="C00000"/>
                </a:solidFill>
                <a:latin typeface="Times New Roman"/>
                <a:ea typeface="Times New Roman"/>
                <a:cs typeface="Times New Roman"/>
                <a:sym typeface="Times New Roman"/>
              </a:rPr>
              <a:t>Pentium Architecture</a:t>
            </a:r>
            <a:endParaRPr/>
          </a:p>
        </p:txBody>
      </p:sp>
      <p:sp>
        <p:nvSpPr>
          <p:cNvPr id="754" name="Google Shape;754;p182"/>
          <p:cNvSpPr txBox="1"/>
          <p:nvPr>
            <p:ph idx="1" type="body"/>
          </p:nvPr>
        </p:nvSpPr>
        <p:spPr>
          <a:xfrm>
            <a:off x="301210" y="820662"/>
            <a:ext cx="10071265" cy="4791508"/>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1000"/>
              </a:spcBef>
              <a:spcAft>
                <a:spcPts val="0"/>
              </a:spcAft>
              <a:buSzPts val="1800"/>
              <a:buNone/>
            </a:pPr>
            <a:r>
              <a:rPr lang="en-US">
                <a:latin typeface="Times New Roman"/>
                <a:ea typeface="Times New Roman"/>
                <a:cs typeface="Times New Roman"/>
                <a:sym typeface="Times New Roman"/>
              </a:rPr>
              <a:t>                Components of Pentium Architecture </a:t>
            </a:r>
            <a:endParaRPr/>
          </a:p>
          <a:p>
            <a:pPr indent="0" lvl="0" marL="0" rtl="0" algn="just">
              <a:lnSpc>
                <a:spcPct val="90000"/>
              </a:lnSpc>
              <a:spcBef>
                <a:spcPts val="1000"/>
              </a:spcBef>
              <a:spcAft>
                <a:spcPts val="0"/>
              </a:spcAft>
              <a:buSzPts val="1800"/>
              <a:buNone/>
            </a:pPr>
            <a:r>
              <a:t/>
            </a:r>
            <a:endParaRPr>
              <a:latin typeface="Times New Roman"/>
              <a:ea typeface="Times New Roman"/>
              <a:cs typeface="Times New Roman"/>
              <a:sym typeface="Times New Roman"/>
            </a:endParaRPr>
          </a:p>
        </p:txBody>
      </p:sp>
      <p:sp>
        <p:nvSpPr>
          <p:cNvPr id="755" name="Google Shape;755;p18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756" name="Google Shape;756;p18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757" name="Google Shape;757;p18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758" name="Google Shape;758;p182"/>
          <p:cNvPicPr preferRelativeResize="0"/>
          <p:nvPr/>
        </p:nvPicPr>
        <p:blipFill rotWithShape="1">
          <a:blip r:embed="rId3">
            <a:alphaModFix/>
          </a:blip>
          <a:srcRect b="0" l="0" r="0" t="0"/>
          <a:stretch/>
        </p:blipFill>
        <p:spPr>
          <a:xfrm>
            <a:off x="16914" y="63119"/>
            <a:ext cx="830577" cy="750634"/>
          </a:xfrm>
          <a:prstGeom prst="rect">
            <a:avLst/>
          </a:prstGeom>
          <a:noFill/>
          <a:ln>
            <a:noFill/>
          </a:ln>
        </p:spPr>
      </p:pic>
      <p:pic>
        <p:nvPicPr>
          <p:cNvPr id="759" name="Google Shape;759;p182"/>
          <p:cNvPicPr preferRelativeResize="0"/>
          <p:nvPr/>
        </p:nvPicPr>
        <p:blipFill rotWithShape="1">
          <a:blip r:embed="rId4">
            <a:alphaModFix/>
          </a:blip>
          <a:srcRect b="0" l="0" r="0" t="0"/>
          <a:stretch/>
        </p:blipFill>
        <p:spPr>
          <a:xfrm>
            <a:off x="1003678" y="1334744"/>
            <a:ext cx="6420704" cy="4507524"/>
          </a:xfrm>
          <a:prstGeom prst="rect">
            <a:avLst/>
          </a:prstGeom>
          <a:noFill/>
          <a:ln>
            <a:noFill/>
          </a:ln>
        </p:spPr>
      </p:pic>
      <p:pic>
        <p:nvPicPr>
          <p:cNvPr id="760" name="Google Shape;760;p182"/>
          <p:cNvPicPr preferRelativeResize="0"/>
          <p:nvPr/>
        </p:nvPicPr>
        <p:blipFill rotWithShape="1">
          <a:blip r:embed="rId5">
            <a:alphaModFix/>
          </a:blip>
          <a:srcRect b="0" l="0" r="0" t="0"/>
          <a:stretch/>
        </p:blipFill>
        <p:spPr>
          <a:xfrm>
            <a:off x="7519916" y="1131159"/>
            <a:ext cx="4726675" cy="4711109"/>
          </a:xfrm>
          <a:prstGeom prst="rect">
            <a:avLst/>
          </a:prstGeom>
          <a:noFill/>
          <a:ln>
            <a:noFill/>
          </a:ln>
        </p:spPr>
      </p:pic>
      <p:cxnSp>
        <p:nvCxnSpPr>
          <p:cNvPr id="761" name="Google Shape;761;p182"/>
          <p:cNvCxnSpPr/>
          <p:nvPr/>
        </p:nvCxnSpPr>
        <p:spPr>
          <a:xfrm flipH="1" rot="10800000">
            <a:off x="-10316" y="883476"/>
            <a:ext cx="12192000" cy="27709"/>
          </a:xfrm>
          <a:prstGeom prst="straightConnector1">
            <a:avLst/>
          </a:prstGeom>
          <a:noFill/>
          <a:ln cap="flat" cmpd="sng" w="9525">
            <a:solidFill>
              <a:srgbClr val="00B050"/>
            </a:solidFill>
            <a:prstDash val="solid"/>
            <a:round/>
            <a:headEnd len="sm" w="sm" type="none"/>
            <a:tailEnd len="sm" w="sm" type="none"/>
          </a:ln>
        </p:spPr>
      </p:cxnSp>
      <p:sp>
        <p:nvSpPr>
          <p:cNvPr id="762" name="Google Shape;762;p18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763" name="Google Shape;763;p18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764" name="Google Shape;764;p18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183"/>
          <p:cNvSpPr txBox="1"/>
          <p:nvPr>
            <p:ph type="title"/>
          </p:nvPr>
        </p:nvSpPr>
        <p:spPr>
          <a:xfrm>
            <a:off x="8789157" y="180671"/>
            <a:ext cx="3043451" cy="11430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SzPts val="1800"/>
              <a:buNone/>
            </a:pPr>
            <a:r>
              <a:rPr lang="en-US" sz="3200">
                <a:solidFill>
                  <a:srgbClr val="FF0000"/>
                </a:solidFill>
                <a:latin typeface="Times New Roman"/>
                <a:ea typeface="Times New Roman"/>
                <a:cs typeface="Times New Roman"/>
                <a:sym typeface="Times New Roman"/>
              </a:rPr>
              <a:t>     </a:t>
            </a:r>
            <a:endParaRPr sz="3200">
              <a:solidFill>
                <a:srgbClr val="FF0000"/>
              </a:solidFill>
              <a:latin typeface="Times New Roman"/>
              <a:ea typeface="Times New Roman"/>
              <a:cs typeface="Times New Roman"/>
              <a:sym typeface="Times New Roman"/>
            </a:endParaRPr>
          </a:p>
        </p:txBody>
      </p:sp>
      <p:sp>
        <p:nvSpPr>
          <p:cNvPr id="771" name="Google Shape;771;p183"/>
          <p:cNvSpPr txBox="1"/>
          <p:nvPr>
            <p:ph idx="10" type="dt"/>
          </p:nvPr>
        </p:nvSpPr>
        <p:spPr>
          <a:xfrm>
            <a:off x="762000" y="6459538"/>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11/15/2021</a:t>
            </a:r>
            <a:endParaRPr b="1" sz="1050">
              <a:solidFill>
                <a:schemeClr val="dk1"/>
              </a:solidFill>
              <a:latin typeface="Times New Roman"/>
              <a:ea typeface="Times New Roman"/>
              <a:cs typeface="Times New Roman"/>
              <a:sym typeface="Times New Roman"/>
            </a:endParaRPr>
          </a:p>
        </p:txBody>
      </p:sp>
      <p:sp>
        <p:nvSpPr>
          <p:cNvPr id="772" name="Google Shape;772;p18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pic>
        <p:nvPicPr>
          <p:cNvPr id="773" name="Google Shape;773;p183"/>
          <p:cNvPicPr preferRelativeResize="0"/>
          <p:nvPr/>
        </p:nvPicPr>
        <p:blipFill rotWithShape="1">
          <a:blip r:embed="rId3">
            <a:alphaModFix/>
          </a:blip>
          <a:srcRect b="0" l="0" r="0" t="0"/>
          <a:stretch/>
        </p:blipFill>
        <p:spPr>
          <a:xfrm>
            <a:off x="0" y="32772"/>
            <a:ext cx="871537" cy="807583"/>
          </a:xfrm>
          <a:prstGeom prst="rect">
            <a:avLst/>
          </a:prstGeom>
          <a:noFill/>
          <a:ln>
            <a:noFill/>
          </a:ln>
        </p:spPr>
      </p:pic>
      <p:sp>
        <p:nvSpPr>
          <p:cNvPr id="774" name="Google Shape;774;p18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775" name="Google Shape;775;p183"/>
          <p:cNvSpPr txBox="1"/>
          <p:nvPr/>
        </p:nvSpPr>
        <p:spPr>
          <a:xfrm>
            <a:off x="146051" y="1101631"/>
            <a:ext cx="1787680" cy="17543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200" u="none" cap="none" strike="noStrike">
                <a:solidFill>
                  <a:srgbClr val="002060"/>
                </a:solidFill>
                <a:latin typeface="Times New Roman"/>
                <a:ea typeface="Times New Roman"/>
                <a:cs typeface="Times New Roman"/>
                <a:sym typeface="Times New Roman"/>
              </a:rPr>
              <a:t>Pentium </a:t>
            </a:r>
            <a:r>
              <a:rPr b="1" i="0" lang="en-US" sz="2000" u="none" cap="none" strike="noStrike">
                <a:solidFill>
                  <a:srgbClr val="002060"/>
                </a:solidFill>
                <a:latin typeface="Times New Roman"/>
                <a:ea typeface="Times New Roman"/>
                <a:cs typeface="Times New Roman"/>
                <a:sym typeface="Times New Roman"/>
              </a:rPr>
              <a:t>Architecture </a:t>
            </a:r>
            <a:r>
              <a:rPr b="1" i="0" lang="en-US" sz="2800" u="none" cap="none" strike="noStrike">
                <a:solidFill>
                  <a:srgbClr val="FF0000"/>
                </a:solidFill>
                <a:latin typeface="Times New Roman"/>
                <a:ea typeface="Times New Roman"/>
                <a:cs typeface="Times New Roman"/>
                <a:sym typeface="Times New Roman"/>
              </a:rPr>
              <a:t>Detailed view</a:t>
            </a:r>
            <a:endParaRPr b="1" i="0" sz="2800" u="none" cap="none" strike="noStrike">
              <a:solidFill>
                <a:srgbClr val="FF0000"/>
              </a:solidFill>
              <a:latin typeface="Times New Roman"/>
              <a:ea typeface="Times New Roman"/>
              <a:cs typeface="Times New Roman"/>
              <a:sym typeface="Times New Roman"/>
            </a:endParaRPr>
          </a:p>
        </p:txBody>
      </p:sp>
      <p:pic>
        <p:nvPicPr>
          <p:cNvPr id="776" name="Google Shape;776;p183"/>
          <p:cNvPicPr preferRelativeResize="0"/>
          <p:nvPr/>
        </p:nvPicPr>
        <p:blipFill rotWithShape="1">
          <a:blip r:embed="rId4">
            <a:alphaModFix/>
          </a:blip>
          <a:srcRect b="0" l="0" r="0" t="0"/>
          <a:stretch/>
        </p:blipFill>
        <p:spPr>
          <a:xfrm>
            <a:off x="1933732" y="287338"/>
            <a:ext cx="9898876" cy="5976937"/>
          </a:xfrm>
          <a:prstGeom prst="rect">
            <a:avLst/>
          </a:prstGeom>
          <a:noFill/>
          <a:ln>
            <a:noFill/>
          </a:ln>
        </p:spPr>
      </p:pic>
      <p:sp>
        <p:nvSpPr>
          <p:cNvPr id="777" name="Google Shape;777;p18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778" name="Google Shape;778;p183"/>
          <p:cNvCxnSpPr/>
          <p:nvPr/>
        </p:nvCxnSpPr>
        <p:spPr>
          <a:xfrm flipH="1">
            <a:off x="798787" y="3176"/>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779" name="Google Shape;779;p18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780" name="Google Shape;780;p183"/>
          <p:cNvSpPr txBox="1"/>
          <p:nvPr>
            <p:ph idx="11" type="ftr"/>
          </p:nvPr>
        </p:nvSpPr>
        <p:spPr>
          <a:xfrm>
            <a:off x="2660073" y="6356350"/>
            <a:ext cx="67056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sp>
        <p:nvSpPr>
          <p:cNvPr id="785" name="Google Shape;785;p184"/>
          <p:cNvSpPr txBox="1"/>
          <p:nvPr>
            <p:ph type="title"/>
          </p:nvPr>
        </p:nvSpPr>
        <p:spPr>
          <a:xfrm>
            <a:off x="374261" y="167145"/>
            <a:ext cx="11579870" cy="660111"/>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4000">
                <a:solidFill>
                  <a:srgbClr val="2501BF"/>
                </a:solidFill>
                <a:latin typeface="Times New Roman"/>
                <a:ea typeface="Times New Roman"/>
                <a:cs typeface="Times New Roman"/>
                <a:sym typeface="Times New Roman"/>
              </a:rPr>
              <a:t>On Chip Caches</a:t>
            </a:r>
            <a:endParaRPr sz="4000">
              <a:solidFill>
                <a:srgbClr val="2501BF"/>
              </a:solidFill>
              <a:latin typeface="Times New Roman"/>
              <a:ea typeface="Times New Roman"/>
              <a:cs typeface="Times New Roman"/>
              <a:sym typeface="Times New Roman"/>
            </a:endParaRPr>
          </a:p>
        </p:txBody>
      </p:sp>
      <p:sp>
        <p:nvSpPr>
          <p:cNvPr id="786" name="Google Shape;786;p184"/>
          <p:cNvSpPr txBox="1"/>
          <p:nvPr>
            <p:ph idx="1" type="body"/>
          </p:nvPr>
        </p:nvSpPr>
        <p:spPr>
          <a:xfrm>
            <a:off x="833523" y="914568"/>
            <a:ext cx="6364111" cy="5441782"/>
          </a:xfrm>
          <a:prstGeom prst="rect">
            <a:avLst/>
          </a:prstGeom>
          <a:noFill/>
          <a:ln>
            <a:noFill/>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Char char="•"/>
            </a:pPr>
            <a:r>
              <a:rPr lang="en-US" sz="2000">
                <a:latin typeface="Times New Roman"/>
                <a:ea typeface="Times New Roman"/>
                <a:cs typeface="Times New Roman"/>
                <a:sym typeface="Times New Roman"/>
              </a:rPr>
              <a:t>On Chip </a:t>
            </a:r>
            <a:r>
              <a:rPr lang="en-US" sz="2000">
                <a:solidFill>
                  <a:srgbClr val="FF0000"/>
                </a:solidFill>
                <a:latin typeface="Times New Roman"/>
                <a:ea typeface="Times New Roman"/>
                <a:cs typeface="Times New Roman"/>
                <a:sym typeface="Times New Roman"/>
              </a:rPr>
              <a:t>two integrated cache </a:t>
            </a:r>
            <a:r>
              <a:rPr lang="en-US" sz="2000">
                <a:latin typeface="Times New Roman"/>
                <a:ea typeface="Times New Roman"/>
                <a:cs typeface="Times New Roman"/>
                <a:sym typeface="Times New Roman"/>
              </a:rPr>
              <a:t>– </a:t>
            </a:r>
            <a:r>
              <a:rPr b="1" lang="en-US" sz="2000">
                <a:solidFill>
                  <a:srgbClr val="C00000"/>
                </a:solidFill>
                <a:latin typeface="Times New Roman"/>
                <a:ea typeface="Times New Roman"/>
                <a:cs typeface="Times New Roman"/>
                <a:sym typeface="Times New Roman"/>
              </a:rPr>
              <a:t>8Kbyte Data </a:t>
            </a:r>
            <a:r>
              <a:rPr lang="en-US" sz="2000">
                <a:latin typeface="Times New Roman"/>
                <a:ea typeface="Times New Roman"/>
                <a:cs typeface="Times New Roman"/>
                <a:sym typeface="Times New Roman"/>
              </a:rPr>
              <a:t>and </a:t>
            </a:r>
            <a:r>
              <a:rPr b="1" lang="en-US" sz="2000">
                <a:solidFill>
                  <a:srgbClr val="002060"/>
                </a:solidFill>
                <a:latin typeface="Times New Roman"/>
                <a:ea typeface="Times New Roman"/>
                <a:cs typeface="Times New Roman"/>
                <a:sym typeface="Times New Roman"/>
              </a:rPr>
              <a:t>8 Kbyte Code Cache</a:t>
            </a:r>
            <a:endParaRPr/>
          </a:p>
          <a:p>
            <a:pPr indent="-342900" lvl="0" marL="457200" rtl="0" algn="just">
              <a:lnSpc>
                <a:spcPct val="90000"/>
              </a:lnSpc>
              <a:spcBef>
                <a:spcPts val="1000"/>
              </a:spcBef>
              <a:spcAft>
                <a:spcPts val="0"/>
              </a:spcAft>
              <a:buSzPts val="1800"/>
              <a:buChar char="•"/>
            </a:pPr>
            <a:r>
              <a:rPr b="1" lang="en-US" sz="2000">
                <a:solidFill>
                  <a:srgbClr val="C00000"/>
                </a:solidFill>
                <a:latin typeface="Times New Roman"/>
                <a:ea typeface="Times New Roman"/>
                <a:cs typeface="Times New Roman"/>
                <a:sym typeface="Times New Roman"/>
              </a:rPr>
              <a:t>Data Cache </a:t>
            </a:r>
            <a:r>
              <a:rPr lang="en-US" sz="2000">
                <a:latin typeface="Times New Roman"/>
                <a:ea typeface="Times New Roman"/>
                <a:cs typeface="Times New Roman"/>
                <a:sym typeface="Times New Roman"/>
              </a:rPr>
              <a:t>Supports </a:t>
            </a:r>
            <a:r>
              <a:rPr b="1" lang="en-US" sz="2000">
                <a:solidFill>
                  <a:srgbClr val="FF0000"/>
                </a:solidFill>
                <a:latin typeface="Times New Roman"/>
                <a:ea typeface="Times New Roman"/>
                <a:cs typeface="Times New Roman"/>
                <a:sym typeface="Times New Roman"/>
              </a:rPr>
              <a:t>MESI</a:t>
            </a:r>
            <a:r>
              <a:rPr lang="en-US" sz="2000">
                <a:latin typeface="Times New Roman"/>
                <a:ea typeface="Times New Roman"/>
                <a:cs typeface="Times New Roman"/>
                <a:sym typeface="Times New Roman"/>
              </a:rPr>
              <a:t> (</a:t>
            </a:r>
            <a:r>
              <a:rPr lang="en-US" sz="2000">
                <a:solidFill>
                  <a:srgbClr val="00B050"/>
                </a:solidFill>
                <a:latin typeface="Times New Roman"/>
                <a:ea typeface="Times New Roman"/>
                <a:cs typeface="Times New Roman"/>
                <a:sym typeface="Times New Roman"/>
              </a:rPr>
              <a:t>Modify/Exclusive/Shared/Invalid</a:t>
            </a:r>
            <a:r>
              <a:rPr lang="en-US" sz="2000">
                <a:latin typeface="Times New Roman"/>
                <a:ea typeface="Times New Roman"/>
                <a:cs typeface="Times New Roman"/>
                <a:sym typeface="Times New Roman"/>
              </a:rPr>
              <a:t>) write back cache consistency Protocol.</a:t>
            </a:r>
            <a:endParaRPr/>
          </a:p>
          <a:p>
            <a:pPr indent="-342900" lvl="0" marL="457200" rtl="0" algn="just">
              <a:lnSpc>
                <a:spcPct val="90000"/>
              </a:lnSpc>
              <a:spcBef>
                <a:spcPts val="1000"/>
              </a:spcBef>
              <a:spcAft>
                <a:spcPts val="0"/>
              </a:spcAft>
              <a:buSzPts val="1800"/>
              <a:buChar char="•"/>
            </a:pPr>
            <a:r>
              <a:rPr lang="en-US" sz="2000">
                <a:latin typeface="Times New Roman"/>
                <a:ea typeface="Times New Roman"/>
                <a:cs typeface="Times New Roman"/>
                <a:sym typeface="Times New Roman"/>
              </a:rPr>
              <a:t>Data cache is configurable as </a:t>
            </a:r>
            <a:r>
              <a:rPr b="1" lang="en-US" sz="2000">
                <a:solidFill>
                  <a:srgbClr val="C00000"/>
                </a:solidFill>
                <a:latin typeface="Times New Roman"/>
                <a:ea typeface="Times New Roman"/>
                <a:cs typeface="Times New Roman"/>
                <a:sym typeface="Times New Roman"/>
              </a:rPr>
              <a:t>Write Through </a:t>
            </a:r>
            <a:r>
              <a:rPr lang="en-US" sz="2000">
                <a:latin typeface="Times New Roman"/>
                <a:ea typeface="Times New Roman"/>
                <a:cs typeface="Times New Roman"/>
                <a:sym typeface="Times New Roman"/>
              </a:rPr>
              <a:t>or </a:t>
            </a:r>
            <a:r>
              <a:rPr b="1" lang="en-US" sz="2000">
                <a:solidFill>
                  <a:srgbClr val="FF0000"/>
                </a:solidFill>
                <a:latin typeface="Times New Roman"/>
                <a:ea typeface="Times New Roman"/>
                <a:cs typeface="Times New Roman"/>
                <a:sym typeface="Times New Roman"/>
              </a:rPr>
              <a:t>Write Back </a:t>
            </a:r>
            <a:r>
              <a:rPr lang="en-US" sz="2000">
                <a:latin typeface="Times New Roman"/>
                <a:ea typeface="Times New Roman"/>
                <a:cs typeface="Times New Roman"/>
                <a:sym typeface="Times New Roman"/>
              </a:rPr>
              <a:t>on a line-by-line basis.</a:t>
            </a:r>
            <a:endParaRPr/>
          </a:p>
          <a:p>
            <a:pPr indent="-342900" lvl="0" marL="457200" rtl="0" algn="just">
              <a:lnSpc>
                <a:spcPct val="90000"/>
              </a:lnSpc>
              <a:spcBef>
                <a:spcPts val="1000"/>
              </a:spcBef>
              <a:spcAft>
                <a:spcPts val="0"/>
              </a:spcAft>
              <a:buSzPts val="1800"/>
              <a:buChar char="•"/>
            </a:pPr>
            <a:r>
              <a:rPr b="1" lang="en-US" sz="2000">
                <a:solidFill>
                  <a:srgbClr val="002060"/>
                </a:solidFill>
                <a:latin typeface="Times New Roman"/>
                <a:ea typeface="Times New Roman"/>
                <a:cs typeface="Times New Roman"/>
                <a:sym typeface="Times New Roman"/>
              </a:rPr>
              <a:t>Code cache</a:t>
            </a:r>
            <a:r>
              <a:rPr lang="en-US" sz="2000">
                <a:solidFill>
                  <a:srgbClr val="FF0000"/>
                </a:solidFill>
                <a:latin typeface="Times New Roman"/>
                <a:ea typeface="Times New Roman"/>
                <a:cs typeface="Times New Roman"/>
                <a:sym typeface="Times New Roman"/>
              </a:rPr>
              <a:t> </a:t>
            </a:r>
            <a:r>
              <a:rPr lang="en-US" sz="2000">
                <a:latin typeface="Times New Roman"/>
                <a:ea typeface="Times New Roman"/>
                <a:cs typeface="Times New Roman"/>
                <a:sym typeface="Times New Roman"/>
              </a:rPr>
              <a:t>is </a:t>
            </a:r>
            <a:r>
              <a:rPr b="1" lang="en-US" sz="2000">
                <a:solidFill>
                  <a:srgbClr val="FF0000"/>
                </a:solidFill>
                <a:latin typeface="Times New Roman"/>
                <a:ea typeface="Times New Roman"/>
                <a:cs typeface="Times New Roman"/>
                <a:sym typeface="Times New Roman"/>
              </a:rPr>
              <a:t>write protected</a:t>
            </a:r>
            <a:r>
              <a:rPr lang="en-US" sz="2000">
                <a:latin typeface="Times New Roman"/>
                <a:ea typeface="Times New Roman"/>
                <a:cs typeface="Times New Roman"/>
                <a:sym typeface="Times New Roman"/>
              </a:rPr>
              <a:t>, supports </a:t>
            </a:r>
            <a:r>
              <a:rPr lang="en-US" sz="2000">
                <a:solidFill>
                  <a:srgbClr val="002060"/>
                </a:solidFill>
                <a:latin typeface="Times New Roman"/>
                <a:ea typeface="Times New Roman"/>
                <a:cs typeface="Times New Roman"/>
                <a:sym typeface="Times New Roman"/>
              </a:rPr>
              <a:t>Shared</a:t>
            </a:r>
            <a:r>
              <a:rPr lang="en-US" sz="2000">
                <a:solidFill>
                  <a:srgbClr val="FF0000"/>
                </a:solidFill>
                <a:latin typeface="Times New Roman"/>
                <a:ea typeface="Times New Roman"/>
                <a:cs typeface="Times New Roman"/>
                <a:sym typeface="Times New Roman"/>
              </a:rPr>
              <a:t> and </a:t>
            </a:r>
            <a:r>
              <a:rPr lang="en-US" sz="2000">
                <a:solidFill>
                  <a:srgbClr val="002060"/>
                </a:solidFill>
                <a:latin typeface="Times New Roman"/>
                <a:ea typeface="Times New Roman"/>
                <a:cs typeface="Times New Roman"/>
                <a:sym typeface="Times New Roman"/>
              </a:rPr>
              <a:t>Invalid</a:t>
            </a:r>
            <a:r>
              <a:rPr lang="en-US" sz="2000">
                <a:solidFill>
                  <a:srgbClr val="FF0000"/>
                </a:solidFill>
                <a:latin typeface="Times New Roman"/>
                <a:ea typeface="Times New Roman"/>
                <a:cs typeface="Times New Roman"/>
                <a:sym typeface="Times New Roman"/>
              </a:rPr>
              <a:t> stages </a:t>
            </a:r>
            <a:r>
              <a:rPr lang="en-US" sz="2000">
                <a:latin typeface="Times New Roman"/>
                <a:ea typeface="Times New Roman"/>
                <a:cs typeface="Times New Roman"/>
                <a:sym typeface="Times New Roman"/>
              </a:rPr>
              <a:t>of MESI Protocol</a:t>
            </a:r>
            <a:endParaRPr/>
          </a:p>
          <a:p>
            <a:pPr indent="-342900" lvl="0" marL="457200" rtl="0" algn="just">
              <a:lnSpc>
                <a:spcPct val="90000"/>
              </a:lnSpc>
              <a:spcBef>
                <a:spcPts val="1000"/>
              </a:spcBef>
              <a:spcAft>
                <a:spcPts val="0"/>
              </a:spcAft>
              <a:buSzPts val="1800"/>
              <a:buChar char="•"/>
            </a:pPr>
            <a:r>
              <a:rPr lang="en-US" sz="2000">
                <a:latin typeface="Times New Roman"/>
                <a:ea typeface="Times New Roman"/>
                <a:cs typeface="Times New Roman"/>
                <a:sym typeface="Times New Roman"/>
              </a:rPr>
              <a:t>Cache is organized as a </a:t>
            </a:r>
            <a:r>
              <a:rPr b="1" lang="en-US" sz="2000">
                <a:solidFill>
                  <a:srgbClr val="FF0000"/>
                </a:solidFill>
                <a:latin typeface="Times New Roman"/>
                <a:ea typeface="Times New Roman"/>
                <a:cs typeface="Times New Roman"/>
                <a:sym typeface="Times New Roman"/>
              </a:rPr>
              <a:t>2-way set associative </a:t>
            </a:r>
            <a:r>
              <a:rPr lang="en-US" sz="2000">
                <a:latin typeface="Times New Roman"/>
                <a:ea typeface="Times New Roman"/>
                <a:cs typeface="Times New Roman"/>
                <a:sym typeface="Times New Roman"/>
              </a:rPr>
              <a:t>cache. </a:t>
            </a:r>
            <a:endParaRPr sz="2000">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Char char="•"/>
            </a:pPr>
            <a:r>
              <a:rPr b="1" lang="en-US" sz="2000">
                <a:solidFill>
                  <a:srgbClr val="002060"/>
                </a:solidFill>
                <a:latin typeface="Times New Roman"/>
                <a:ea typeface="Times New Roman"/>
                <a:cs typeface="Times New Roman"/>
                <a:sym typeface="Times New Roman"/>
              </a:rPr>
              <a:t>Replacement</a:t>
            </a:r>
            <a:r>
              <a:rPr lang="en-US" sz="2000">
                <a:solidFill>
                  <a:srgbClr val="FF0000"/>
                </a:solidFill>
                <a:latin typeface="Times New Roman"/>
                <a:ea typeface="Times New Roman"/>
                <a:cs typeface="Times New Roman"/>
                <a:sym typeface="Times New Roman"/>
              </a:rPr>
              <a:t> </a:t>
            </a:r>
            <a:r>
              <a:rPr lang="en-US" sz="2000">
                <a:latin typeface="Times New Roman"/>
                <a:ea typeface="Times New Roman"/>
                <a:cs typeface="Times New Roman"/>
                <a:sym typeface="Times New Roman"/>
              </a:rPr>
              <a:t>in both the data and code caches is handled by the </a:t>
            </a:r>
            <a:r>
              <a:rPr b="1" lang="en-US" sz="2000">
                <a:solidFill>
                  <a:srgbClr val="FF0000"/>
                </a:solidFill>
                <a:latin typeface="Times New Roman"/>
                <a:ea typeface="Times New Roman"/>
                <a:cs typeface="Times New Roman"/>
                <a:sym typeface="Times New Roman"/>
              </a:rPr>
              <a:t>LRU  </a:t>
            </a:r>
            <a:r>
              <a:rPr b="1" lang="en-US" sz="2000">
                <a:latin typeface="Times New Roman"/>
                <a:ea typeface="Times New Roman"/>
                <a:cs typeface="Times New Roman"/>
                <a:sym typeface="Times New Roman"/>
              </a:rPr>
              <a:t>   </a:t>
            </a:r>
            <a:endParaRPr/>
          </a:p>
          <a:p>
            <a:pPr indent="0" lvl="0" marL="0" rtl="0" algn="just">
              <a:lnSpc>
                <a:spcPct val="90000"/>
              </a:lnSpc>
              <a:spcBef>
                <a:spcPts val="1000"/>
              </a:spcBef>
              <a:spcAft>
                <a:spcPts val="0"/>
              </a:spcAft>
              <a:buSzPts val="1800"/>
              <a:buNone/>
            </a:pPr>
            <a:r>
              <a:rPr lang="en-US" sz="2000">
                <a:latin typeface="Times New Roman"/>
                <a:ea typeface="Times New Roman"/>
                <a:cs typeface="Times New Roman"/>
                <a:sym typeface="Times New Roman"/>
              </a:rPr>
              <a:t>    ( Least Recently used)  mechanism.</a:t>
            </a:r>
            <a:endParaRPr/>
          </a:p>
          <a:p>
            <a:pPr indent="-342900" lvl="0" marL="457200" rtl="0" algn="just">
              <a:lnSpc>
                <a:spcPct val="90000"/>
              </a:lnSpc>
              <a:spcBef>
                <a:spcPts val="1000"/>
              </a:spcBef>
              <a:spcAft>
                <a:spcPts val="0"/>
              </a:spcAft>
              <a:buSzPts val="1800"/>
              <a:buChar char="•"/>
            </a:pPr>
            <a:r>
              <a:rPr lang="en-US" sz="2000">
                <a:latin typeface="Times New Roman"/>
                <a:ea typeface="Times New Roman"/>
                <a:cs typeface="Times New Roman"/>
                <a:sym typeface="Times New Roman"/>
              </a:rPr>
              <a:t>The </a:t>
            </a:r>
            <a:r>
              <a:rPr b="1" lang="en-US" sz="2000">
                <a:solidFill>
                  <a:srgbClr val="002060"/>
                </a:solidFill>
                <a:latin typeface="Times New Roman"/>
                <a:ea typeface="Times New Roman"/>
                <a:cs typeface="Times New Roman"/>
                <a:sym typeface="Times New Roman"/>
              </a:rPr>
              <a:t>data cache </a:t>
            </a:r>
            <a:r>
              <a:rPr lang="en-US" sz="2000">
                <a:latin typeface="Times New Roman"/>
                <a:ea typeface="Times New Roman"/>
                <a:cs typeface="Times New Roman"/>
                <a:sym typeface="Times New Roman"/>
              </a:rPr>
              <a:t>can be </a:t>
            </a:r>
            <a:r>
              <a:rPr b="1" lang="en-US" sz="2000">
                <a:solidFill>
                  <a:srgbClr val="C00000"/>
                </a:solidFill>
                <a:latin typeface="Times New Roman"/>
                <a:ea typeface="Times New Roman"/>
                <a:cs typeface="Times New Roman"/>
                <a:sym typeface="Times New Roman"/>
              </a:rPr>
              <a:t>accessed simultaneously</a:t>
            </a:r>
            <a:r>
              <a:rPr lang="en-US" sz="2000">
                <a:solidFill>
                  <a:srgbClr val="FF0000"/>
                </a:solidFill>
                <a:latin typeface="Times New Roman"/>
                <a:ea typeface="Times New Roman"/>
                <a:cs typeface="Times New Roman"/>
                <a:sym typeface="Times New Roman"/>
              </a:rPr>
              <a:t> </a:t>
            </a:r>
            <a:r>
              <a:rPr lang="en-US" sz="2000">
                <a:latin typeface="Times New Roman"/>
                <a:ea typeface="Times New Roman"/>
                <a:cs typeface="Times New Roman"/>
                <a:sym typeface="Times New Roman"/>
              </a:rPr>
              <a:t>from </a:t>
            </a:r>
            <a:r>
              <a:rPr lang="en-US" sz="2000">
                <a:solidFill>
                  <a:srgbClr val="FF0000"/>
                </a:solidFill>
                <a:latin typeface="Times New Roman"/>
                <a:ea typeface="Times New Roman"/>
                <a:cs typeface="Times New Roman"/>
                <a:sym typeface="Times New Roman"/>
              </a:rPr>
              <a:t>both pipes</a:t>
            </a:r>
            <a:r>
              <a:rPr lang="en-US" sz="2000">
                <a:latin typeface="Times New Roman"/>
                <a:ea typeface="Times New Roman"/>
                <a:cs typeface="Times New Roman"/>
                <a:sym typeface="Times New Roman"/>
              </a:rPr>
              <a:t>, as long as the </a:t>
            </a:r>
            <a:r>
              <a:rPr b="1" lang="en-US" sz="2000">
                <a:solidFill>
                  <a:srgbClr val="385623"/>
                </a:solidFill>
                <a:latin typeface="Times New Roman"/>
                <a:ea typeface="Times New Roman"/>
                <a:cs typeface="Times New Roman"/>
                <a:sym typeface="Times New Roman"/>
              </a:rPr>
              <a:t>references are to different cache banks.</a:t>
            </a:r>
            <a:endParaRPr b="1" sz="2000">
              <a:solidFill>
                <a:srgbClr val="385623"/>
              </a:solidFill>
              <a:latin typeface="Times New Roman"/>
              <a:ea typeface="Times New Roman"/>
              <a:cs typeface="Times New Roman"/>
              <a:sym typeface="Times New Roman"/>
            </a:endParaRPr>
          </a:p>
          <a:p>
            <a:pPr indent="0" lvl="0" marL="0" rtl="0" algn="just">
              <a:lnSpc>
                <a:spcPct val="90000"/>
              </a:lnSpc>
              <a:spcBef>
                <a:spcPts val="1000"/>
              </a:spcBef>
              <a:spcAft>
                <a:spcPts val="0"/>
              </a:spcAft>
              <a:buSzPts val="1800"/>
              <a:buNone/>
            </a:pPr>
            <a:r>
              <a:t/>
            </a:r>
            <a:endParaRPr sz="1800">
              <a:latin typeface="Times New Roman"/>
              <a:ea typeface="Times New Roman"/>
              <a:cs typeface="Times New Roman"/>
              <a:sym typeface="Times New Roman"/>
            </a:endParaRPr>
          </a:p>
          <a:p>
            <a:pPr indent="-228600" lvl="0" marL="457200" rtl="0" algn="just">
              <a:lnSpc>
                <a:spcPct val="90000"/>
              </a:lnSpc>
              <a:spcBef>
                <a:spcPts val="1000"/>
              </a:spcBef>
              <a:spcAft>
                <a:spcPts val="0"/>
              </a:spcAft>
              <a:buSzPts val="1800"/>
              <a:buNone/>
            </a:pPr>
            <a:r>
              <a:t/>
            </a:r>
            <a:endParaRPr sz="1800">
              <a:latin typeface="Times New Roman"/>
              <a:ea typeface="Times New Roman"/>
              <a:cs typeface="Times New Roman"/>
              <a:sym typeface="Times New Roman"/>
            </a:endParaRPr>
          </a:p>
        </p:txBody>
      </p:sp>
      <p:sp>
        <p:nvSpPr>
          <p:cNvPr id="787" name="Google Shape;787;p18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788" name="Google Shape;788;p184"/>
          <p:cNvSpPr txBox="1"/>
          <p:nvPr>
            <p:ph idx="11" type="ftr"/>
          </p:nvPr>
        </p:nvSpPr>
        <p:spPr>
          <a:xfrm>
            <a:off x="2867891" y="6356350"/>
            <a:ext cx="6483927"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789" name="Google Shape;789;p18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790" name="Google Shape;790;p184"/>
          <p:cNvPicPr preferRelativeResize="0"/>
          <p:nvPr/>
        </p:nvPicPr>
        <p:blipFill rotWithShape="1">
          <a:blip r:embed="rId3">
            <a:alphaModFix/>
          </a:blip>
          <a:srcRect b="0" l="0" r="0" t="0"/>
          <a:stretch/>
        </p:blipFill>
        <p:spPr>
          <a:xfrm>
            <a:off x="64294" y="92170"/>
            <a:ext cx="690178" cy="735086"/>
          </a:xfrm>
          <a:prstGeom prst="rect">
            <a:avLst/>
          </a:prstGeom>
          <a:noFill/>
          <a:ln>
            <a:noFill/>
          </a:ln>
        </p:spPr>
      </p:pic>
      <p:cxnSp>
        <p:nvCxnSpPr>
          <p:cNvPr id="791" name="Google Shape;791;p184"/>
          <p:cNvCxnSpPr/>
          <p:nvPr/>
        </p:nvCxnSpPr>
        <p:spPr>
          <a:xfrm flipH="1" rot="10800000">
            <a:off x="-10316" y="886859"/>
            <a:ext cx="12192000" cy="27709"/>
          </a:xfrm>
          <a:prstGeom prst="straightConnector1">
            <a:avLst/>
          </a:prstGeom>
          <a:noFill/>
          <a:ln cap="flat" cmpd="sng" w="9525">
            <a:solidFill>
              <a:srgbClr val="00B050"/>
            </a:solidFill>
            <a:prstDash val="solid"/>
            <a:round/>
            <a:headEnd len="sm" w="sm" type="none"/>
            <a:tailEnd len="sm" w="sm" type="none"/>
          </a:ln>
        </p:spPr>
      </p:cxnSp>
      <p:sp>
        <p:nvSpPr>
          <p:cNvPr id="792" name="Google Shape;792;p18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793" name="Google Shape;793;p184"/>
          <p:cNvCxnSpPr/>
          <p:nvPr/>
        </p:nvCxnSpPr>
        <p:spPr>
          <a:xfrm flipH="1">
            <a:off x="789192" y="-100012"/>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794" name="Google Shape;794;p18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795" name="Google Shape;795;p184"/>
          <p:cNvPicPr preferRelativeResize="0"/>
          <p:nvPr/>
        </p:nvPicPr>
        <p:blipFill rotWithShape="1">
          <a:blip r:embed="rId4">
            <a:alphaModFix/>
          </a:blip>
          <a:srcRect b="0" l="0" r="0" t="0"/>
          <a:stretch/>
        </p:blipFill>
        <p:spPr>
          <a:xfrm>
            <a:off x="7227676" y="1067617"/>
            <a:ext cx="4954007" cy="510458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6">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6">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6">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6">
                                            <p:txEl>
                                              <p:pRg end="9" st="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p185"/>
          <p:cNvSpPr txBox="1"/>
          <p:nvPr>
            <p:ph idx="1" type="body"/>
          </p:nvPr>
        </p:nvSpPr>
        <p:spPr>
          <a:xfrm>
            <a:off x="1282534" y="1385455"/>
            <a:ext cx="10071265" cy="4791508"/>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Clr>
                <a:schemeClr val="dk1"/>
              </a:buClr>
              <a:buSzPts val="1800"/>
              <a:buNone/>
            </a:pPr>
            <a:r>
              <a:t/>
            </a:r>
            <a:endParaRPr/>
          </a:p>
          <a:p>
            <a:pPr indent="-228600" lvl="0" marL="457200" rtl="0" algn="l">
              <a:lnSpc>
                <a:spcPct val="90000"/>
              </a:lnSpc>
              <a:spcBef>
                <a:spcPts val="1000"/>
              </a:spcBef>
              <a:spcAft>
                <a:spcPts val="0"/>
              </a:spcAft>
              <a:buClr>
                <a:schemeClr val="dk1"/>
              </a:buClr>
              <a:buSzPts val="1800"/>
              <a:buNone/>
            </a:pPr>
            <a:r>
              <a:t/>
            </a:r>
            <a:endParaRPr/>
          </a:p>
          <a:p>
            <a:pPr indent="-228600" lvl="0" marL="457200" rtl="0" algn="l">
              <a:lnSpc>
                <a:spcPct val="90000"/>
              </a:lnSpc>
              <a:spcBef>
                <a:spcPts val="1000"/>
              </a:spcBef>
              <a:spcAft>
                <a:spcPts val="0"/>
              </a:spcAft>
              <a:buClr>
                <a:schemeClr val="dk1"/>
              </a:buClr>
              <a:buSzPts val="1800"/>
              <a:buNone/>
            </a:pPr>
            <a:r>
              <a:t/>
            </a:r>
            <a:endParaRPr/>
          </a:p>
          <a:p>
            <a:pPr indent="-228600" lvl="0" marL="457200" rtl="0" algn="l">
              <a:lnSpc>
                <a:spcPct val="90000"/>
              </a:lnSpc>
              <a:spcBef>
                <a:spcPts val="1000"/>
              </a:spcBef>
              <a:spcAft>
                <a:spcPts val="0"/>
              </a:spcAft>
              <a:buClr>
                <a:schemeClr val="dk1"/>
              </a:buClr>
              <a:buSzPts val="1800"/>
              <a:buNone/>
            </a:pPr>
            <a:r>
              <a:t/>
            </a:r>
            <a:endParaRPr/>
          </a:p>
        </p:txBody>
      </p:sp>
      <p:sp>
        <p:nvSpPr>
          <p:cNvPr id="801" name="Google Shape;801;p18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802" name="Google Shape;802;p18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803" name="Google Shape;803;p185"/>
          <p:cNvPicPr preferRelativeResize="0"/>
          <p:nvPr/>
        </p:nvPicPr>
        <p:blipFill rotWithShape="1">
          <a:blip r:embed="rId3">
            <a:alphaModFix/>
          </a:blip>
          <a:srcRect b="0" l="0" r="0" t="0"/>
          <a:stretch/>
        </p:blipFill>
        <p:spPr>
          <a:xfrm>
            <a:off x="0" y="121533"/>
            <a:ext cx="838201" cy="762144"/>
          </a:xfrm>
          <a:prstGeom prst="rect">
            <a:avLst/>
          </a:prstGeom>
          <a:noFill/>
          <a:ln>
            <a:noFill/>
          </a:ln>
        </p:spPr>
      </p:pic>
      <p:sp>
        <p:nvSpPr>
          <p:cNvPr id="804" name="Google Shape;804;p185"/>
          <p:cNvSpPr/>
          <p:nvPr/>
        </p:nvSpPr>
        <p:spPr>
          <a:xfrm>
            <a:off x="2320612" y="92923"/>
            <a:ext cx="9033187" cy="83099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4800" u="none" cap="none" strike="noStrike">
                <a:solidFill>
                  <a:srgbClr val="FF0000"/>
                </a:solidFill>
                <a:latin typeface="Times New Roman"/>
                <a:ea typeface="Times New Roman"/>
                <a:cs typeface="Times New Roman"/>
                <a:sym typeface="Times New Roman"/>
              </a:rPr>
              <a:t>On Chip Caches</a:t>
            </a:r>
            <a:endParaRPr b="1" i="0" sz="4800" u="none" cap="none" strike="noStrike">
              <a:solidFill>
                <a:srgbClr val="000000"/>
              </a:solidFill>
              <a:latin typeface="Times New Roman"/>
              <a:ea typeface="Times New Roman"/>
              <a:cs typeface="Times New Roman"/>
              <a:sym typeface="Times New Roman"/>
            </a:endParaRPr>
          </a:p>
        </p:txBody>
      </p:sp>
      <p:sp>
        <p:nvSpPr>
          <p:cNvPr id="805" name="Google Shape;805;p185"/>
          <p:cNvSpPr/>
          <p:nvPr/>
        </p:nvSpPr>
        <p:spPr>
          <a:xfrm>
            <a:off x="838199" y="883677"/>
            <a:ext cx="11187545" cy="3785652"/>
          </a:xfrm>
          <a:prstGeom prst="rect">
            <a:avLst/>
          </a:prstGeom>
          <a:noFill/>
          <a:ln>
            <a:noFill/>
          </a:ln>
        </p:spPr>
        <p:txBody>
          <a:bodyPr anchorCtr="0" anchor="t" bIns="45700" lIns="91425" spcFirstLastPara="1" rIns="91425" wrap="square" tIns="45700">
            <a:spAutoFit/>
          </a:bodyPr>
          <a:lstStyle/>
          <a:p>
            <a:pPr indent="-285750" lvl="0" marL="285750" marR="0" rtl="0" algn="just">
              <a:lnSpc>
                <a:spcPct val="100000"/>
              </a:lnSpc>
              <a:spcBef>
                <a:spcPts val="0"/>
              </a:spcBef>
              <a:spcAft>
                <a:spcPts val="0"/>
              </a:spcAft>
              <a:buClr>
                <a:srgbClr val="000000"/>
              </a:buClr>
              <a:buSzPts val="3000"/>
              <a:buFont typeface="Arial"/>
              <a:buChar char="•"/>
            </a:pPr>
            <a:r>
              <a:rPr b="1" i="0" lang="en-US" sz="3000" u="none" cap="none" strike="noStrike">
                <a:solidFill>
                  <a:srgbClr val="00B050"/>
                </a:solidFill>
                <a:latin typeface="Times New Roman"/>
                <a:ea typeface="Times New Roman"/>
                <a:cs typeface="Times New Roman"/>
                <a:sym typeface="Times New Roman"/>
              </a:rPr>
              <a:t>Data cache </a:t>
            </a:r>
            <a:r>
              <a:rPr b="1" i="0" lang="en-US" sz="3000" u="none" cap="none" strike="noStrike">
                <a:solidFill>
                  <a:srgbClr val="0070C0"/>
                </a:solidFill>
                <a:latin typeface="Times New Roman"/>
                <a:ea typeface="Times New Roman"/>
                <a:cs typeface="Times New Roman"/>
                <a:sym typeface="Times New Roman"/>
              </a:rPr>
              <a:t>supports the MESI (</a:t>
            </a:r>
            <a:r>
              <a:rPr b="0" i="0" lang="en-US" sz="3000" u="none" cap="none" strike="noStrike">
                <a:solidFill>
                  <a:srgbClr val="000000"/>
                </a:solidFill>
                <a:latin typeface="Times New Roman"/>
                <a:ea typeface="Times New Roman"/>
                <a:cs typeface="Times New Roman"/>
                <a:sym typeface="Times New Roman"/>
              </a:rPr>
              <a:t>(</a:t>
            </a:r>
            <a:r>
              <a:rPr b="0" i="0" lang="en-US" sz="3000" u="none" cap="none" strike="noStrike">
                <a:solidFill>
                  <a:srgbClr val="00B050"/>
                </a:solidFill>
                <a:latin typeface="Times New Roman"/>
                <a:ea typeface="Times New Roman"/>
                <a:cs typeface="Times New Roman"/>
                <a:sym typeface="Times New Roman"/>
              </a:rPr>
              <a:t>Modify/Exclusive/Shared/Invalid</a:t>
            </a:r>
            <a:r>
              <a:rPr b="0" i="0" lang="en-US" sz="3000" u="none" cap="none" strike="noStrike">
                <a:solidFill>
                  <a:srgbClr val="000000"/>
                </a:solidFill>
                <a:latin typeface="Times New Roman"/>
                <a:ea typeface="Times New Roman"/>
                <a:cs typeface="Times New Roman"/>
                <a:sym typeface="Times New Roman"/>
              </a:rPr>
              <a:t>)</a:t>
            </a:r>
            <a:r>
              <a:rPr b="1" i="0" lang="en-US" sz="3000" u="none" cap="none" strike="noStrike">
                <a:solidFill>
                  <a:srgbClr val="0070C0"/>
                </a:solidFill>
                <a:latin typeface="Times New Roman"/>
                <a:ea typeface="Times New Roman"/>
                <a:cs typeface="Times New Roman"/>
                <a:sym typeface="Times New Roman"/>
              </a:rPr>
              <a:t> write back cache consistency protocol which requires </a:t>
            </a:r>
            <a:r>
              <a:rPr b="1" i="0" lang="en-US" sz="3000" u="none" cap="none" strike="noStrike">
                <a:solidFill>
                  <a:srgbClr val="00B050"/>
                </a:solidFill>
                <a:latin typeface="Times New Roman"/>
                <a:ea typeface="Times New Roman"/>
                <a:cs typeface="Times New Roman"/>
                <a:sym typeface="Times New Roman"/>
              </a:rPr>
              <a:t>2 </a:t>
            </a:r>
            <a:r>
              <a:rPr b="1" i="0" lang="en-US" sz="3000" u="none" cap="none" strike="noStrike">
                <a:solidFill>
                  <a:srgbClr val="002060"/>
                </a:solidFill>
                <a:latin typeface="Times New Roman"/>
                <a:ea typeface="Times New Roman"/>
                <a:cs typeface="Times New Roman"/>
                <a:sym typeface="Times New Roman"/>
              </a:rPr>
              <a:t>state</a:t>
            </a:r>
            <a:r>
              <a:rPr b="1" i="0" lang="en-US" sz="3000" u="none" cap="none" strike="noStrike">
                <a:solidFill>
                  <a:srgbClr val="00B050"/>
                </a:solidFill>
                <a:latin typeface="Times New Roman"/>
                <a:ea typeface="Times New Roman"/>
                <a:cs typeface="Times New Roman"/>
                <a:sym typeface="Times New Roman"/>
              </a:rPr>
              <a:t> bits.</a:t>
            </a:r>
            <a:endParaRPr/>
          </a:p>
          <a:p>
            <a:pPr indent="-95250" lvl="0" marL="285750" marR="0" rtl="0" algn="just">
              <a:lnSpc>
                <a:spcPct val="100000"/>
              </a:lnSpc>
              <a:spcBef>
                <a:spcPts val="0"/>
              </a:spcBef>
              <a:spcAft>
                <a:spcPts val="0"/>
              </a:spcAft>
              <a:buClr>
                <a:srgbClr val="000000"/>
              </a:buClr>
              <a:buSzPts val="3000"/>
              <a:buFont typeface="Arial"/>
              <a:buNone/>
            </a:pPr>
            <a:r>
              <a:t/>
            </a:r>
            <a:endParaRPr b="1" i="0" sz="3000" u="none" cap="none" strike="noStrike">
              <a:solidFill>
                <a:srgbClr val="0070C0"/>
              </a:solidFill>
              <a:latin typeface="Times New Roman"/>
              <a:ea typeface="Times New Roman"/>
              <a:cs typeface="Times New Roman"/>
              <a:sym typeface="Times New Roman"/>
            </a:endParaRPr>
          </a:p>
          <a:p>
            <a:pPr indent="-95250" lvl="0" marL="285750" marR="0" rtl="0" algn="just">
              <a:lnSpc>
                <a:spcPct val="100000"/>
              </a:lnSpc>
              <a:spcBef>
                <a:spcPts val="0"/>
              </a:spcBef>
              <a:spcAft>
                <a:spcPts val="0"/>
              </a:spcAft>
              <a:buClr>
                <a:srgbClr val="000000"/>
              </a:buClr>
              <a:buSzPts val="3000"/>
              <a:buFont typeface="Arial"/>
              <a:buNone/>
            </a:pPr>
            <a:r>
              <a:t/>
            </a:r>
            <a:endParaRPr b="1" i="0" sz="3000" u="none" cap="none" strike="noStrike">
              <a:solidFill>
                <a:srgbClr val="0070C0"/>
              </a:solidFill>
              <a:latin typeface="Times New Roman"/>
              <a:ea typeface="Times New Roman"/>
              <a:cs typeface="Times New Roman"/>
              <a:sym typeface="Times New Roman"/>
            </a:endParaRPr>
          </a:p>
          <a:p>
            <a:pPr indent="-95250" lvl="0" marL="285750" marR="0" rtl="0" algn="just">
              <a:lnSpc>
                <a:spcPct val="100000"/>
              </a:lnSpc>
              <a:spcBef>
                <a:spcPts val="0"/>
              </a:spcBef>
              <a:spcAft>
                <a:spcPts val="0"/>
              </a:spcAft>
              <a:buClr>
                <a:srgbClr val="000000"/>
              </a:buClr>
              <a:buSzPts val="3000"/>
              <a:buFont typeface="Arial"/>
              <a:buNone/>
            </a:pPr>
            <a:r>
              <a:t/>
            </a:r>
            <a:endParaRPr b="1" i="0" sz="3000" u="none" cap="none" strike="noStrike">
              <a:solidFill>
                <a:srgbClr val="0070C0"/>
              </a:solidFill>
              <a:latin typeface="Times New Roman"/>
              <a:ea typeface="Times New Roman"/>
              <a:cs typeface="Times New Roman"/>
              <a:sym typeface="Times New Roman"/>
            </a:endParaRPr>
          </a:p>
          <a:p>
            <a:pPr indent="-95250" lvl="0" marL="285750" marR="0" rtl="0" algn="just">
              <a:lnSpc>
                <a:spcPct val="100000"/>
              </a:lnSpc>
              <a:spcBef>
                <a:spcPts val="0"/>
              </a:spcBef>
              <a:spcAft>
                <a:spcPts val="0"/>
              </a:spcAft>
              <a:buClr>
                <a:srgbClr val="000000"/>
              </a:buClr>
              <a:buSzPts val="3000"/>
              <a:buFont typeface="Arial"/>
              <a:buNone/>
            </a:pPr>
            <a:r>
              <a:t/>
            </a:r>
            <a:endParaRPr b="1" i="0" sz="3000" u="none" cap="none" strike="noStrike">
              <a:solidFill>
                <a:srgbClr val="0070C0"/>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rgbClr val="000000"/>
              </a:buClr>
              <a:buSzPts val="3000"/>
              <a:buFont typeface="Arial"/>
              <a:buChar char="•"/>
            </a:pPr>
            <a:r>
              <a:rPr b="1" i="0" lang="en-US" sz="3000" u="none" cap="none" strike="noStrike">
                <a:solidFill>
                  <a:srgbClr val="0070C0"/>
                </a:solidFill>
                <a:latin typeface="Times New Roman"/>
                <a:ea typeface="Times New Roman"/>
                <a:cs typeface="Times New Roman"/>
                <a:sym typeface="Times New Roman"/>
              </a:rPr>
              <a:t>The </a:t>
            </a:r>
            <a:r>
              <a:rPr b="1" i="0" lang="en-US" sz="3000" u="none" cap="none" strike="noStrike">
                <a:solidFill>
                  <a:srgbClr val="C00000"/>
                </a:solidFill>
                <a:latin typeface="Times New Roman"/>
                <a:ea typeface="Times New Roman"/>
                <a:cs typeface="Times New Roman"/>
                <a:sym typeface="Times New Roman"/>
              </a:rPr>
              <a:t>code cache </a:t>
            </a:r>
            <a:r>
              <a:rPr b="1" i="0" lang="en-US" sz="3000" u="none" cap="none" strike="noStrike">
                <a:solidFill>
                  <a:srgbClr val="0070C0"/>
                </a:solidFill>
                <a:latin typeface="Times New Roman"/>
                <a:ea typeface="Times New Roman"/>
                <a:cs typeface="Times New Roman"/>
                <a:sym typeface="Times New Roman"/>
              </a:rPr>
              <a:t>supports the </a:t>
            </a:r>
            <a:r>
              <a:rPr b="1" i="0" lang="en-US" sz="3000" u="none" cap="none" strike="noStrike">
                <a:solidFill>
                  <a:srgbClr val="C00000"/>
                </a:solidFill>
                <a:latin typeface="Times New Roman"/>
                <a:ea typeface="Times New Roman"/>
                <a:cs typeface="Times New Roman"/>
                <a:sym typeface="Times New Roman"/>
              </a:rPr>
              <a:t>S </a:t>
            </a:r>
            <a:r>
              <a:rPr b="1" i="0" lang="en-US" sz="3000" u="none" cap="none" strike="noStrike">
                <a:solidFill>
                  <a:srgbClr val="000000"/>
                </a:solidFill>
                <a:latin typeface="Times New Roman"/>
                <a:ea typeface="Times New Roman"/>
                <a:cs typeface="Times New Roman"/>
                <a:sym typeface="Times New Roman"/>
              </a:rPr>
              <a:t>and</a:t>
            </a:r>
            <a:r>
              <a:rPr b="1" i="0" lang="en-US" sz="3000" u="none" cap="none" strike="noStrike">
                <a:solidFill>
                  <a:srgbClr val="C00000"/>
                </a:solidFill>
                <a:latin typeface="Times New Roman"/>
                <a:ea typeface="Times New Roman"/>
                <a:cs typeface="Times New Roman"/>
                <a:sym typeface="Times New Roman"/>
              </a:rPr>
              <a:t> I </a:t>
            </a:r>
            <a:r>
              <a:rPr b="1" i="0" lang="en-US" sz="3000" u="none" cap="none" strike="noStrike">
                <a:solidFill>
                  <a:srgbClr val="0070C0"/>
                </a:solidFill>
                <a:latin typeface="Times New Roman"/>
                <a:ea typeface="Times New Roman"/>
                <a:cs typeface="Times New Roman"/>
                <a:sym typeface="Times New Roman"/>
              </a:rPr>
              <a:t>state only and therefore requires only </a:t>
            </a:r>
            <a:r>
              <a:rPr b="1" i="0" lang="en-US" sz="3000" u="none" cap="none" strike="noStrike">
                <a:solidFill>
                  <a:srgbClr val="000000"/>
                </a:solidFill>
                <a:latin typeface="Times New Roman"/>
                <a:ea typeface="Times New Roman"/>
                <a:cs typeface="Times New Roman"/>
                <a:sym typeface="Times New Roman"/>
              </a:rPr>
              <a:t>one state bit</a:t>
            </a:r>
            <a:r>
              <a:rPr b="1" i="0" lang="en-US" sz="3000" u="none" cap="none" strike="noStrike">
                <a:solidFill>
                  <a:srgbClr val="FFC000"/>
                </a:solidFill>
                <a:latin typeface="Times New Roman"/>
                <a:ea typeface="Times New Roman"/>
                <a:cs typeface="Times New Roman"/>
                <a:sym typeface="Times New Roman"/>
              </a:rPr>
              <a:t>.</a:t>
            </a:r>
            <a:endParaRPr/>
          </a:p>
        </p:txBody>
      </p:sp>
      <p:pic>
        <p:nvPicPr>
          <p:cNvPr id="806" name="Google Shape;806;p185"/>
          <p:cNvPicPr preferRelativeResize="0"/>
          <p:nvPr/>
        </p:nvPicPr>
        <p:blipFill rotWithShape="1">
          <a:blip r:embed="rId4">
            <a:alphaModFix/>
          </a:blip>
          <a:srcRect b="0" l="0" r="0" t="0"/>
          <a:stretch/>
        </p:blipFill>
        <p:spPr>
          <a:xfrm>
            <a:off x="1282534" y="1883682"/>
            <a:ext cx="9807251" cy="1323975"/>
          </a:xfrm>
          <a:prstGeom prst="rect">
            <a:avLst/>
          </a:prstGeom>
          <a:noFill/>
          <a:ln>
            <a:noFill/>
          </a:ln>
        </p:spPr>
      </p:pic>
      <p:pic>
        <p:nvPicPr>
          <p:cNvPr id="807" name="Google Shape;807;p185"/>
          <p:cNvPicPr preferRelativeResize="0"/>
          <p:nvPr/>
        </p:nvPicPr>
        <p:blipFill rotWithShape="1">
          <a:blip r:embed="rId5">
            <a:alphaModFix/>
          </a:blip>
          <a:srcRect b="0" l="0" r="0" t="0"/>
          <a:stretch/>
        </p:blipFill>
        <p:spPr>
          <a:xfrm>
            <a:off x="1523977" y="4677751"/>
            <a:ext cx="9921922" cy="1247775"/>
          </a:xfrm>
          <a:prstGeom prst="rect">
            <a:avLst/>
          </a:prstGeom>
          <a:noFill/>
          <a:ln>
            <a:noFill/>
          </a:ln>
        </p:spPr>
      </p:pic>
      <p:cxnSp>
        <p:nvCxnSpPr>
          <p:cNvPr id="808" name="Google Shape;808;p185"/>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809" name="Google Shape;809;p18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810" name="Google Shape;810;p18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811" name="Google Shape;811;p18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812" name="Google Shape;812;p185"/>
          <p:cNvSpPr txBox="1"/>
          <p:nvPr>
            <p:ph idx="11" type="ftr"/>
          </p:nvPr>
        </p:nvSpPr>
        <p:spPr>
          <a:xfrm>
            <a:off x="2826327" y="6356350"/>
            <a:ext cx="5985164"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5">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5">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6"/>
                                        </p:tgtEl>
                                        <p:attrNameLst>
                                          <p:attrName>style.visibility</p:attrName>
                                        </p:attrNameLst>
                                      </p:cBhvr>
                                      <p:to>
                                        <p:strVal val="visible"/>
                                      </p:to>
                                    </p:set>
                                    <p:animEffect filter="fade" transition="in">
                                      <p:cBhvr>
                                        <p:cTn dur="1000"/>
                                        <p:tgtEl>
                                          <p:spTgt spid="8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7"/>
                                        </p:tgtEl>
                                        <p:attrNameLst>
                                          <p:attrName>style.visibility</p:attrName>
                                        </p:attrNameLst>
                                      </p:cBhvr>
                                      <p:to>
                                        <p:strVal val="visible"/>
                                      </p:to>
                                    </p:set>
                                    <p:animEffect filter="fade" transition="in">
                                      <p:cBhvr>
                                        <p:cTn dur="1000"/>
                                        <p:tgtEl>
                                          <p:spTgt spid="8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186"/>
          <p:cNvSpPr txBox="1"/>
          <p:nvPr>
            <p:ph type="title"/>
          </p:nvPr>
        </p:nvSpPr>
        <p:spPr>
          <a:xfrm>
            <a:off x="1817280" y="211146"/>
            <a:ext cx="10133609" cy="7254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5400">
                <a:solidFill>
                  <a:srgbClr val="C00000"/>
                </a:solidFill>
              </a:rPr>
              <a:t>TLB - Translation Look Aside Buffer  </a:t>
            </a:r>
            <a:endParaRPr b="1" sz="5400">
              <a:solidFill>
                <a:srgbClr val="C00000"/>
              </a:solidFill>
            </a:endParaRPr>
          </a:p>
        </p:txBody>
      </p:sp>
      <p:sp>
        <p:nvSpPr>
          <p:cNvPr id="818" name="Google Shape;818;p186"/>
          <p:cNvSpPr txBox="1"/>
          <p:nvPr>
            <p:ph idx="1" type="body"/>
          </p:nvPr>
        </p:nvSpPr>
        <p:spPr>
          <a:xfrm>
            <a:off x="948679" y="1073047"/>
            <a:ext cx="4020403" cy="5054797"/>
          </a:xfrm>
          <a:prstGeom prst="rect">
            <a:avLst/>
          </a:prstGeom>
          <a:noFill/>
          <a:ln>
            <a:noFill/>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Char char="•"/>
            </a:pPr>
            <a:r>
              <a:rPr lang="en-US" sz="3200">
                <a:latin typeface="Times New Roman"/>
                <a:ea typeface="Times New Roman"/>
                <a:cs typeface="Times New Roman"/>
                <a:sym typeface="Times New Roman"/>
              </a:rPr>
              <a:t>Each of the caches are accessed with </a:t>
            </a:r>
            <a:r>
              <a:rPr b="1" lang="en-US" sz="3200">
                <a:solidFill>
                  <a:srgbClr val="002060"/>
                </a:solidFill>
                <a:latin typeface="Times New Roman"/>
                <a:ea typeface="Times New Roman"/>
                <a:cs typeface="Times New Roman"/>
                <a:sym typeface="Times New Roman"/>
              </a:rPr>
              <a:t>physical addresses </a:t>
            </a:r>
            <a:r>
              <a:rPr lang="en-US" sz="3200">
                <a:latin typeface="Times New Roman"/>
                <a:ea typeface="Times New Roman"/>
                <a:cs typeface="Times New Roman"/>
                <a:sym typeface="Times New Roman"/>
              </a:rPr>
              <a:t>and each cache has its own </a:t>
            </a:r>
            <a:r>
              <a:rPr b="1" lang="en-US" sz="3200">
                <a:solidFill>
                  <a:srgbClr val="C00000"/>
                </a:solidFill>
                <a:latin typeface="Times New Roman"/>
                <a:ea typeface="Times New Roman"/>
                <a:cs typeface="Times New Roman"/>
                <a:sym typeface="Times New Roman"/>
              </a:rPr>
              <a:t>TLB</a:t>
            </a:r>
            <a:r>
              <a:rPr lang="en-US" sz="3200">
                <a:latin typeface="Times New Roman"/>
                <a:ea typeface="Times New Roman"/>
                <a:cs typeface="Times New Roman"/>
                <a:sym typeface="Times New Roman"/>
              </a:rPr>
              <a:t> </a:t>
            </a:r>
            <a:endParaRPr sz="3200">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Char char="•"/>
            </a:pPr>
            <a:r>
              <a:rPr lang="en-US" sz="3200">
                <a:latin typeface="Times New Roman"/>
                <a:ea typeface="Times New Roman"/>
                <a:cs typeface="Times New Roman"/>
                <a:sym typeface="Times New Roman"/>
              </a:rPr>
              <a:t>TLB translates </a:t>
            </a:r>
            <a:r>
              <a:rPr lang="en-US" sz="3200">
                <a:solidFill>
                  <a:srgbClr val="2501BF"/>
                </a:solidFill>
                <a:latin typeface="Times New Roman"/>
                <a:ea typeface="Times New Roman"/>
                <a:cs typeface="Times New Roman"/>
                <a:sym typeface="Times New Roman"/>
              </a:rPr>
              <a:t>linear address </a:t>
            </a:r>
            <a:r>
              <a:rPr b="1" lang="en-US" sz="3200">
                <a:solidFill>
                  <a:srgbClr val="002060"/>
                </a:solidFill>
                <a:latin typeface="Times New Roman"/>
                <a:ea typeface="Times New Roman"/>
                <a:cs typeface="Times New Roman"/>
                <a:sym typeface="Times New Roman"/>
              </a:rPr>
              <a:t>to</a:t>
            </a:r>
            <a:r>
              <a:rPr lang="en-US" sz="3200">
                <a:solidFill>
                  <a:srgbClr val="2501BF"/>
                </a:solidFill>
                <a:latin typeface="Times New Roman"/>
                <a:ea typeface="Times New Roman"/>
                <a:cs typeface="Times New Roman"/>
                <a:sym typeface="Times New Roman"/>
              </a:rPr>
              <a:t> physical address</a:t>
            </a:r>
            <a:r>
              <a:rPr lang="en-US" sz="3200">
                <a:solidFill>
                  <a:srgbClr val="FF0000"/>
                </a:solidFill>
                <a:latin typeface="Times New Roman"/>
                <a:ea typeface="Times New Roman"/>
                <a:cs typeface="Times New Roman"/>
                <a:sym typeface="Times New Roman"/>
              </a:rPr>
              <a:t> </a:t>
            </a:r>
            <a:r>
              <a:rPr lang="en-US" sz="3200">
                <a:latin typeface="Times New Roman"/>
                <a:ea typeface="Times New Roman"/>
                <a:cs typeface="Times New Roman"/>
                <a:sym typeface="Times New Roman"/>
              </a:rPr>
              <a:t>as required for paging technique</a:t>
            </a:r>
            <a:endParaRPr/>
          </a:p>
          <a:p>
            <a:pPr indent="-342900" lvl="0" marL="457200" rtl="0" algn="just">
              <a:lnSpc>
                <a:spcPct val="90000"/>
              </a:lnSpc>
              <a:spcBef>
                <a:spcPts val="1000"/>
              </a:spcBef>
              <a:spcAft>
                <a:spcPts val="0"/>
              </a:spcAft>
              <a:buSzPts val="1800"/>
              <a:buChar char="•"/>
            </a:pPr>
            <a:r>
              <a:rPr i="1" lang="en-US">
                <a:latin typeface="Arial Black"/>
                <a:ea typeface="Arial Black"/>
                <a:cs typeface="Arial Black"/>
                <a:sym typeface="Arial Black"/>
              </a:rPr>
              <a:t>Number of TLB entries = </a:t>
            </a:r>
            <a:r>
              <a:rPr i="1" lang="en-US">
                <a:solidFill>
                  <a:srgbClr val="1F3864"/>
                </a:solidFill>
                <a:latin typeface="Arial Black"/>
                <a:ea typeface="Arial Black"/>
                <a:cs typeface="Arial Black"/>
                <a:sym typeface="Arial Black"/>
              </a:rPr>
              <a:t>256</a:t>
            </a:r>
            <a:endParaRPr sz="3200">
              <a:solidFill>
                <a:srgbClr val="1F3864"/>
              </a:solidFill>
              <a:latin typeface="Arial Black"/>
              <a:ea typeface="Arial Black"/>
              <a:cs typeface="Arial Black"/>
              <a:sym typeface="Arial Black"/>
            </a:endParaRPr>
          </a:p>
          <a:p>
            <a:pPr indent="-228600" lvl="0" marL="457200" rtl="0" algn="l">
              <a:lnSpc>
                <a:spcPct val="90000"/>
              </a:lnSpc>
              <a:spcBef>
                <a:spcPts val="1000"/>
              </a:spcBef>
              <a:spcAft>
                <a:spcPts val="0"/>
              </a:spcAft>
              <a:buClr>
                <a:schemeClr val="dk1"/>
              </a:buClr>
              <a:buSzPts val="1800"/>
              <a:buNone/>
            </a:pPr>
            <a:r>
              <a:t/>
            </a:r>
            <a:endParaRPr>
              <a:latin typeface="Times New Roman"/>
              <a:ea typeface="Times New Roman"/>
              <a:cs typeface="Times New Roman"/>
              <a:sym typeface="Times New Roman"/>
            </a:endParaRPr>
          </a:p>
        </p:txBody>
      </p:sp>
      <p:pic>
        <p:nvPicPr>
          <p:cNvPr id="819" name="Google Shape;819;p186"/>
          <p:cNvPicPr preferRelativeResize="0"/>
          <p:nvPr/>
        </p:nvPicPr>
        <p:blipFill rotWithShape="1">
          <a:blip r:embed="rId3">
            <a:alphaModFix/>
          </a:blip>
          <a:srcRect b="0" l="0" r="0" t="0"/>
          <a:stretch/>
        </p:blipFill>
        <p:spPr>
          <a:xfrm>
            <a:off x="0" y="0"/>
            <a:ext cx="941860" cy="851206"/>
          </a:xfrm>
          <a:prstGeom prst="rect">
            <a:avLst/>
          </a:prstGeom>
          <a:noFill/>
          <a:ln>
            <a:noFill/>
          </a:ln>
        </p:spPr>
      </p:pic>
      <p:sp>
        <p:nvSpPr>
          <p:cNvPr id="820" name="Google Shape;820;p18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821" name="Google Shape;821;p18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822" name="Google Shape;822;p18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823" name="Google Shape;823;p186"/>
          <p:cNvPicPr preferRelativeResize="0"/>
          <p:nvPr/>
        </p:nvPicPr>
        <p:blipFill rotWithShape="1">
          <a:blip r:embed="rId4">
            <a:alphaModFix/>
          </a:blip>
          <a:srcRect b="0" l="0" r="0" t="0"/>
          <a:stretch/>
        </p:blipFill>
        <p:spPr>
          <a:xfrm>
            <a:off x="5129568" y="1337095"/>
            <a:ext cx="6224232" cy="4790749"/>
          </a:xfrm>
          <a:prstGeom prst="rect">
            <a:avLst/>
          </a:prstGeom>
          <a:noFill/>
          <a:ln>
            <a:noFill/>
          </a:ln>
        </p:spPr>
      </p:pic>
      <p:cxnSp>
        <p:nvCxnSpPr>
          <p:cNvPr id="824" name="Google Shape;824;p186"/>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825" name="Google Shape;825;p18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826" name="Google Shape;826;p18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827" name="Google Shape;827;p18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8">
                                            <p:txEl>
                                              <p:pRg end="0" st="0"/>
                                            </p:txEl>
                                          </p:spTgt>
                                        </p:tgtEl>
                                        <p:attrNameLst>
                                          <p:attrName>style.visibility</p:attrName>
                                        </p:attrNameLst>
                                      </p:cBhvr>
                                      <p:to>
                                        <p:strVal val="visible"/>
                                      </p:to>
                                    </p:set>
                                    <p:animEffect filter="fade" transition="in">
                                      <p:cBhvr>
                                        <p:cTn dur="500"/>
                                        <p:tgtEl>
                                          <p:spTgt spid="81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8">
                                            <p:txEl>
                                              <p:pRg end="1" st="1"/>
                                            </p:txEl>
                                          </p:spTgt>
                                        </p:tgtEl>
                                        <p:attrNameLst>
                                          <p:attrName>style.visibility</p:attrName>
                                        </p:attrNameLst>
                                      </p:cBhvr>
                                      <p:to>
                                        <p:strVal val="visible"/>
                                      </p:to>
                                    </p:set>
                                    <p:animEffect filter="fade" transition="in">
                                      <p:cBhvr>
                                        <p:cTn dur="500"/>
                                        <p:tgtEl>
                                          <p:spTgt spid="81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8">
                                            <p:txEl>
                                              <p:pRg end="2" st="2"/>
                                            </p:txEl>
                                          </p:spTgt>
                                        </p:tgtEl>
                                        <p:attrNameLst>
                                          <p:attrName>style.visibility</p:attrName>
                                        </p:attrNameLst>
                                      </p:cBhvr>
                                      <p:to>
                                        <p:strVal val="visible"/>
                                      </p:to>
                                    </p:set>
                                    <p:animEffect filter="fade" transition="in">
                                      <p:cBhvr>
                                        <p:cTn dur="500"/>
                                        <p:tgtEl>
                                          <p:spTgt spid="81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8">
                                            <p:txEl>
                                              <p:pRg end="3" st="3"/>
                                            </p:txEl>
                                          </p:spTgt>
                                        </p:tgtEl>
                                        <p:attrNameLst>
                                          <p:attrName>style.visibility</p:attrName>
                                        </p:attrNameLst>
                                      </p:cBhvr>
                                      <p:to>
                                        <p:strVal val="visible"/>
                                      </p:to>
                                    </p:set>
                                    <p:animEffect filter="fade" transition="in">
                                      <p:cBhvr>
                                        <p:cTn dur="500"/>
                                        <p:tgtEl>
                                          <p:spTgt spid="81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187"/>
          <p:cNvSpPr txBox="1"/>
          <p:nvPr>
            <p:ph type="title"/>
          </p:nvPr>
        </p:nvSpPr>
        <p:spPr>
          <a:xfrm>
            <a:off x="941860" y="211146"/>
            <a:ext cx="11611546" cy="7254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5400">
                <a:solidFill>
                  <a:srgbClr val="C00000"/>
                </a:solidFill>
                <a:latin typeface="Times New Roman"/>
                <a:ea typeface="Times New Roman"/>
                <a:cs typeface="Times New Roman"/>
                <a:sym typeface="Times New Roman"/>
              </a:rPr>
              <a:t>TLB - Translation Look Aside Buffer  </a:t>
            </a:r>
            <a:endParaRPr b="1" sz="5400">
              <a:solidFill>
                <a:srgbClr val="C00000"/>
              </a:solidFill>
              <a:latin typeface="Times New Roman"/>
              <a:ea typeface="Times New Roman"/>
              <a:cs typeface="Times New Roman"/>
              <a:sym typeface="Times New Roman"/>
            </a:endParaRPr>
          </a:p>
        </p:txBody>
      </p:sp>
      <p:pic>
        <p:nvPicPr>
          <p:cNvPr id="833" name="Google Shape;833;p187"/>
          <p:cNvPicPr preferRelativeResize="0"/>
          <p:nvPr/>
        </p:nvPicPr>
        <p:blipFill rotWithShape="1">
          <a:blip r:embed="rId3">
            <a:alphaModFix/>
          </a:blip>
          <a:srcRect b="0" l="0" r="0" t="0"/>
          <a:stretch/>
        </p:blipFill>
        <p:spPr>
          <a:xfrm>
            <a:off x="0" y="0"/>
            <a:ext cx="941860" cy="851206"/>
          </a:xfrm>
          <a:prstGeom prst="rect">
            <a:avLst/>
          </a:prstGeom>
          <a:noFill/>
          <a:ln>
            <a:noFill/>
          </a:ln>
        </p:spPr>
      </p:pic>
      <p:sp>
        <p:nvSpPr>
          <p:cNvPr id="834" name="Google Shape;834;p18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835" name="Google Shape;835;p18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836" name="Google Shape;836;p187"/>
          <p:cNvSpPr txBox="1"/>
          <p:nvPr>
            <p:ph idx="11" type="ftr"/>
          </p:nvPr>
        </p:nvSpPr>
        <p:spPr>
          <a:xfrm>
            <a:off x="3043646" y="6356350"/>
            <a:ext cx="649224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837" name="Google Shape;837;p187"/>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838" name="Google Shape;838;p18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839" name="Google Shape;839;p18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840" name="Google Shape;840;p18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descr="Lightbox" id="841" name="Google Shape;841;p187"/>
          <p:cNvPicPr preferRelativeResize="0"/>
          <p:nvPr/>
        </p:nvPicPr>
        <p:blipFill rotWithShape="1">
          <a:blip r:embed="rId4">
            <a:alphaModFix/>
          </a:blip>
          <a:srcRect b="0" l="0" r="0" t="0"/>
          <a:stretch/>
        </p:blipFill>
        <p:spPr>
          <a:xfrm>
            <a:off x="7277372" y="1140881"/>
            <a:ext cx="4544151" cy="3143736"/>
          </a:xfrm>
          <a:prstGeom prst="rect">
            <a:avLst/>
          </a:prstGeom>
          <a:noFill/>
          <a:ln>
            <a:noFill/>
          </a:ln>
        </p:spPr>
      </p:pic>
      <p:pic>
        <p:nvPicPr>
          <p:cNvPr id="842" name="Google Shape;842;p187"/>
          <p:cNvPicPr preferRelativeResize="0"/>
          <p:nvPr/>
        </p:nvPicPr>
        <p:blipFill rotWithShape="1">
          <a:blip r:embed="rId5">
            <a:alphaModFix/>
          </a:blip>
          <a:srcRect b="0" l="0" r="0" t="0"/>
          <a:stretch/>
        </p:blipFill>
        <p:spPr>
          <a:xfrm>
            <a:off x="1048022" y="1063063"/>
            <a:ext cx="6229350" cy="3339120"/>
          </a:xfrm>
          <a:prstGeom prst="rect">
            <a:avLst/>
          </a:prstGeom>
          <a:noFill/>
          <a:ln>
            <a:noFill/>
          </a:ln>
        </p:spPr>
      </p:pic>
      <p:sp>
        <p:nvSpPr>
          <p:cNvPr id="843" name="Google Shape;843;p187"/>
          <p:cNvSpPr/>
          <p:nvPr/>
        </p:nvSpPr>
        <p:spPr>
          <a:xfrm>
            <a:off x="838201" y="4556244"/>
            <a:ext cx="11343484"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00" u="none" cap="none" strike="noStrike">
                <a:solidFill>
                  <a:srgbClr val="000000"/>
                </a:solidFill>
                <a:latin typeface="Times New Roman"/>
                <a:ea typeface="Times New Roman"/>
                <a:cs typeface="Times New Roman"/>
                <a:sym typeface="Times New Roman"/>
              </a:rPr>
              <a:t>A TLB is organized as a</a:t>
            </a:r>
            <a:r>
              <a:rPr b="0" i="0" lang="en-US" sz="1400" u="none" cap="none" strike="noStrike">
                <a:solidFill>
                  <a:srgbClr val="000000"/>
                </a:solidFill>
                <a:latin typeface="Times New Roman"/>
                <a:ea typeface="Times New Roman"/>
                <a:cs typeface="Times New Roman"/>
                <a:sym typeface="Times New Roman"/>
              </a:rPr>
              <a:t> </a:t>
            </a:r>
            <a:r>
              <a:rPr b="1" i="0" lang="en-US" sz="2000" u="none" cap="none" strike="noStrike">
                <a:solidFill>
                  <a:srgbClr val="1F3864"/>
                </a:solidFill>
                <a:latin typeface="Times New Roman"/>
                <a:ea typeface="Times New Roman"/>
                <a:cs typeface="Times New Roman"/>
                <a:sym typeface="Times New Roman"/>
              </a:rPr>
              <a:t>fully associative cache</a:t>
            </a:r>
            <a:r>
              <a:rPr b="0" i="0" lang="en-US" sz="1400" u="none" cap="none" strike="noStrike">
                <a:solidFill>
                  <a:srgbClr val="000000"/>
                </a:solidFill>
                <a:latin typeface="Times New Roman"/>
                <a:ea typeface="Times New Roman"/>
                <a:cs typeface="Times New Roman"/>
                <a:sym typeface="Times New Roman"/>
              </a:rPr>
              <a:t> and typically </a:t>
            </a:r>
            <a:r>
              <a:rPr b="1" i="0" lang="en-US" sz="1400" u="none" cap="none" strike="noStrike">
                <a:solidFill>
                  <a:srgbClr val="C00000"/>
                </a:solidFill>
                <a:latin typeface="Times New Roman"/>
                <a:ea typeface="Times New Roman"/>
                <a:cs typeface="Times New Roman"/>
                <a:sym typeface="Times New Roman"/>
              </a:rPr>
              <a:t>holds 16 to 512 entries. </a:t>
            </a:r>
            <a:r>
              <a:rPr b="0" i="0" lang="en-US" sz="1400" u="none" cap="none" strike="noStrike">
                <a:solidFill>
                  <a:srgbClr val="000000"/>
                </a:solidFill>
                <a:latin typeface="Times New Roman"/>
                <a:ea typeface="Times New Roman"/>
                <a:cs typeface="Times New Roman"/>
                <a:sym typeface="Times New Roman"/>
              </a:rPr>
              <a:t>Each TLB entry holds a </a:t>
            </a:r>
            <a:r>
              <a:rPr b="1" i="0" lang="en-US" sz="1400" u="none" cap="none" strike="noStrike">
                <a:solidFill>
                  <a:srgbClr val="385623"/>
                </a:solidFill>
                <a:latin typeface="Times New Roman"/>
                <a:ea typeface="Times New Roman"/>
                <a:cs typeface="Times New Roman"/>
                <a:sym typeface="Times New Roman"/>
              </a:rPr>
              <a:t>virtual page number</a:t>
            </a:r>
            <a:r>
              <a:rPr b="0" i="0" lang="en-US" sz="1400" u="none" cap="none" strike="noStrike">
                <a:solidFill>
                  <a:srgbClr val="000000"/>
                </a:solidFill>
                <a:latin typeface="Times New Roman"/>
                <a:ea typeface="Times New Roman"/>
                <a:cs typeface="Times New Roman"/>
                <a:sym typeface="Times New Roman"/>
              </a:rPr>
              <a:t> and its corresponding </a:t>
            </a:r>
            <a:r>
              <a:rPr b="0" i="0" lang="en-US" sz="2000" u="none" cap="none" strike="noStrike">
                <a:solidFill>
                  <a:srgbClr val="002060"/>
                </a:solidFill>
                <a:latin typeface="Times New Roman"/>
                <a:ea typeface="Times New Roman"/>
                <a:cs typeface="Times New Roman"/>
                <a:sym typeface="Times New Roman"/>
              </a:rPr>
              <a:t>physical page number. </a:t>
            </a:r>
            <a:endParaRPr b="0" i="0" sz="1400" u="none" cap="none" strike="noStrike">
              <a:solidFill>
                <a:srgbClr val="002060"/>
              </a:solidFill>
              <a:latin typeface="Times New Roman"/>
              <a:ea typeface="Times New Roman"/>
              <a:cs typeface="Times New Roman"/>
              <a:sym typeface="Times New Roman"/>
            </a:endParaRPr>
          </a:p>
        </p:txBody>
      </p:sp>
      <p:sp>
        <p:nvSpPr>
          <p:cNvPr id="844" name="Google Shape;844;p187"/>
          <p:cNvSpPr/>
          <p:nvPr/>
        </p:nvSpPr>
        <p:spPr>
          <a:xfrm>
            <a:off x="838200" y="5441037"/>
            <a:ext cx="11343484" cy="86177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00" u="none" cap="none" strike="noStrike">
                <a:solidFill>
                  <a:srgbClr val="2E2E2E"/>
                </a:solidFill>
                <a:latin typeface="Times New Roman"/>
                <a:ea typeface="Times New Roman"/>
                <a:cs typeface="Times New Roman"/>
                <a:sym typeface="Times New Roman"/>
              </a:rPr>
              <a:t>In general, the processor can keep the last several </a:t>
            </a:r>
            <a:r>
              <a:rPr b="0" i="0" lang="en-US" sz="1600" u="none" cap="none" strike="noStrike">
                <a:solidFill>
                  <a:srgbClr val="0C7DBB"/>
                </a:solidFill>
                <a:latin typeface="Times New Roman"/>
                <a:ea typeface="Times New Roman"/>
                <a:cs typeface="Times New Roman"/>
                <a:sym typeface="Times New Roman"/>
              </a:rPr>
              <a:t>page table entries</a:t>
            </a:r>
            <a:r>
              <a:rPr b="0" i="0" lang="en-US" sz="1600" u="none" cap="none" strike="noStrike">
                <a:solidFill>
                  <a:srgbClr val="2E2E2E"/>
                </a:solidFill>
                <a:latin typeface="Times New Roman"/>
                <a:ea typeface="Times New Roman"/>
                <a:cs typeface="Times New Roman"/>
                <a:sym typeface="Times New Roman"/>
              </a:rPr>
              <a:t> in a small cache called a </a:t>
            </a:r>
            <a:r>
              <a:rPr b="0" i="1" lang="en-US" sz="1600" u="none" cap="none" strike="noStrike">
                <a:solidFill>
                  <a:srgbClr val="2E2E2E"/>
                </a:solidFill>
                <a:latin typeface="Times New Roman"/>
                <a:ea typeface="Times New Roman"/>
                <a:cs typeface="Times New Roman"/>
                <a:sym typeface="Times New Roman"/>
              </a:rPr>
              <a:t>translation lookaside buffer</a:t>
            </a:r>
            <a:r>
              <a:rPr b="0" i="0" lang="en-US" sz="1600" u="none" cap="none" strike="noStrike">
                <a:solidFill>
                  <a:srgbClr val="2E2E2E"/>
                </a:solidFill>
                <a:latin typeface="Times New Roman"/>
                <a:ea typeface="Times New Roman"/>
                <a:cs typeface="Times New Roman"/>
                <a:sym typeface="Times New Roman"/>
              </a:rPr>
              <a:t> (</a:t>
            </a:r>
            <a:r>
              <a:rPr b="0" i="1" lang="en-US" sz="1600" u="none" cap="none" strike="noStrike">
                <a:solidFill>
                  <a:srgbClr val="2E2E2E"/>
                </a:solidFill>
                <a:latin typeface="Times New Roman"/>
                <a:ea typeface="Times New Roman"/>
                <a:cs typeface="Times New Roman"/>
                <a:sym typeface="Times New Roman"/>
              </a:rPr>
              <a:t>TLB</a:t>
            </a:r>
            <a:r>
              <a:rPr b="0" i="0" lang="en-US" sz="1600" u="none" cap="none" strike="noStrike">
                <a:solidFill>
                  <a:srgbClr val="2E2E2E"/>
                </a:solidFill>
                <a:latin typeface="Times New Roman"/>
                <a:ea typeface="Times New Roman"/>
                <a:cs typeface="Times New Roman"/>
                <a:sym typeface="Times New Roman"/>
              </a:rPr>
              <a:t>). The processor “looks aside” to find the translation in the TLB before having to access the page table in physical memory. In real programs, the vast majority of accesses hit in the TLB, </a:t>
            </a:r>
            <a:r>
              <a:rPr b="1" i="0" lang="en-US" sz="1400" u="none" cap="none" strike="noStrike">
                <a:solidFill>
                  <a:srgbClr val="2E2E2E"/>
                </a:solidFill>
                <a:latin typeface="Times New Roman"/>
                <a:ea typeface="Times New Roman"/>
                <a:cs typeface="Times New Roman"/>
                <a:sym typeface="Times New Roman"/>
              </a:rPr>
              <a:t>avoiding the time-consuming page table reads from physical memory.</a:t>
            </a:r>
            <a:endParaRPr b="1" i="0" sz="1400" u="none" cap="none" strike="noStrike">
              <a:solidFill>
                <a:srgbClr val="00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sp>
        <p:nvSpPr>
          <p:cNvPr id="849" name="Google Shape;849;p188"/>
          <p:cNvSpPr txBox="1"/>
          <p:nvPr>
            <p:ph type="title"/>
          </p:nvPr>
        </p:nvSpPr>
        <p:spPr>
          <a:xfrm>
            <a:off x="1745776" y="115110"/>
            <a:ext cx="6967150" cy="660111"/>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6000">
                <a:solidFill>
                  <a:srgbClr val="C00000"/>
                </a:solidFill>
                <a:latin typeface="Times New Roman"/>
                <a:ea typeface="Times New Roman"/>
                <a:cs typeface="Times New Roman"/>
                <a:sym typeface="Times New Roman"/>
              </a:rPr>
              <a:t>Pre-fetch Buffer</a:t>
            </a:r>
            <a:endParaRPr sz="6000">
              <a:solidFill>
                <a:srgbClr val="C00000"/>
              </a:solidFill>
              <a:latin typeface="Times New Roman"/>
              <a:ea typeface="Times New Roman"/>
              <a:cs typeface="Times New Roman"/>
              <a:sym typeface="Times New Roman"/>
            </a:endParaRPr>
          </a:p>
        </p:txBody>
      </p:sp>
      <p:sp>
        <p:nvSpPr>
          <p:cNvPr id="850" name="Google Shape;850;p188"/>
          <p:cNvSpPr txBox="1"/>
          <p:nvPr>
            <p:ph idx="1" type="body"/>
          </p:nvPr>
        </p:nvSpPr>
        <p:spPr>
          <a:xfrm>
            <a:off x="687896" y="1026890"/>
            <a:ext cx="6998009" cy="5331114"/>
          </a:xfrm>
          <a:prstGeom prst="rect">
            <a:avLst/>
          </a:prstGeom>
          <a:noFill/>
          <a:ln>
            <a:noFill/>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Char char="•"/>
            </a:pPr>
            <a:r>
              <a:rPr lang="en-US" sz="2400">
                <a:latin typeface="Times New Roman"/>
                <a:ea typeface="Times New Roman"/>
                <a:cs typeface="Times New Roman"/>
                <a:sym typeface="Times New Roman"/>
              </a:rPr>
              <a:t>To support Branch Prediction Pentium implements </a:t>
            </a:r>
            <a:r>
              <a:rPr b="1" lang="en-US" sz="2400">
                <a:solidFill>
                  <a:srgbClr val="C00000"/>
                </a:solidFill>
                <a:latin typeface="Times New Roman"/>
                <a:ea typeface="Times New Roman"/>
                <a:cs typeface="Times New Roman"/>
                <a:sym typeface="Times New Roman"/>
              </a:rPr>
              <a:t>Two</a:t>
            </a:r>
            <a:r>
              <a:rPr b="1" lang="en-US" sz="2400">
                <a:solidFill>
                  <a:srgbClr val="2501BF"/>
                </a:solidFill>
                <a:latin typeface="Times New Roman"/>
                <a:ea typeface="Times New Roman"/>
                <a:cs typeface="Times New Roman"/>
                <a:sym typeface="Times New Roman"/>
              </a:rPr>
              <a:t> Pre-fetch Buffers.</a:t>
            </a:r>
            <a:endParaRPr/>
          </a:p>
          <a:p>
            <a:pPr indent="-342900" lvl="0" marL="457200" rtl="0" algn="just">
              <a:lnSpc>
                <a:spcPct val="90000"/>
              </a:lnSpc>
              <a:spcBef>
                <a:spcPts val="1000"/>
              </a:spcBef>
              <a:spcAft>
                <a:spcPts val="0"/>
              </a:spcAft>
              <a:buSzPts val="1800"/>
              <a:buChar char="•"/>
            </a:pPr>
            <a:r>
              <a:rPr b="1" lang="en-US" sz="2400">
                <a:latin typeface="Times New Roman"/>
                <a:ea typeface="Times New Roman"/>
                <a:cs typeface="Times New Roman"/>
                <a:sym typeface="Times New Roman"/>
              </a:rPr>
              <a:t>One</a:t>
            </a:r>
            <a:r>
              <a:rPr lang="en-US" sz="2400">
                <a:latin typeface="Times New Roman"/>
                <a:ea typeface="Times New Roman"/>
                <a:cs typeface="Times New Roman"/>
                <a:sym typeface="Times New Roman"/>
              </a:rPr>
              <a:t> to pre-fetch code in a </a:t>
            </a:r>
            <a:r>
              <a:rPr b="1" lang="en-US" sz="2400">
                <a:solidFill>
                  <a:srgbClr val="C00000"/>
                </a:solidFill>
                <a:latin typeface="Times New Roman"/>
                <a:ea typeface="Times New Roman"/>
                <a:cs typeface="Times New Roman"/>
                <a:sym typeface="Times New Roman"/>
              </a:rPr>
              <a:t>linear fashion.</a:t>
            </a:r>
            <a:endParaRPr/>
          </a:p>
          <a:p>
            <a:pPr indent="-342900" lvl="0" marL="457200" rtl="0" algn="just">
              <a:lnSpc>
                <a:spcPct val="90000"/>
              </a:lnSpc>
              <a:spcBef>
                <a:spcPts val="1000"/>
              </a:spcBef>
              <a:spcAft>
                <a:spcPts val="0"/>
              </a:spcAft>
              <a:buSzPts val="1800"/>
              <a:buChar char="•"/>
            </a:pPr>
            <a:r>
              <a:rPr b="1" lang="en-US" sz="2400">
                <a:latin typeface="Times New Roman"/>
                <a:ea typeface="Times New Roman"/>
                <a:cs typeface="Times New Roman"/>
                <a:sym typeface="Times New Roman"/>
              </a:rPr>
              <a:t>Other</a:t>
            </a:r>
            <a:r>
              <a:rPr lang="en-US" sz="2400">
                <a:latin typeface="Times New Roman"/>
                <a:ea typeface="Times New Roman"/>
                <a:cs typeface="Times New Roman"/>
                <a:sym typeface="Times New Roman"/>
              </a:rPr>
              <a:t> to  pre-fetches code according to the </a:t>
            </a:r>
            <a:r>
              <a:rPr b="1" lang="en-US" sz="2400">
                <a:solidFill>
                  <a:srgbClr val="2501BF"/>
                </a:solidFill>
                <a:latin typeface="Times New Roman"/>
                <a:ea typeface="Times New Roman"/>
                <a:cs typeface="Times New Roman"/>
                <a:sym typeface="Times New Roman"/>
              </a:rPr>
              <a:t>Branch Target Buffer (BTB) </a:t>
            </a:r>
            <a:r>
              <a:rPr lang="en-US" sz="2400">
                <a:latin typeface="Times New Roman"/>
                <a:ea typeface="Times New Roman"/>
                <a:cs typeface="Times New Roman"/>
                <a:sym typeface="Times New Roman"/>
              </a:rPr>
              <a:t>so the needed code is almost always pre-fetched before it is needed for execution.</a:t>
            </a:r>
            <a:endParaRPr/>
          </a:p>
          <a:p>
            <a:pPr indent="-342900" lvl="0" marL="457200" rtl="0" algn="just">
              <a:lnSpc>
                <a:spcPct val="90000"/>
              </a:lnSpc>
              <a:spcBef>
                <a:spcPts val="1000"/>
              </a:spcBef>
              <a:spcAft>
                <a:spcPts val="0"/>
              </a:spcAft>
              <a:buSzPts val="1800"/>
              <a:buChar char="•"/>
            </a:pPr>
            <a:r>
              <a:rPr lang="en-US" sz="2400">
                <a:latin typeface="Times New Roman"/>
                <a:ea typeface="Times New Roman"/>
                <a:cs typeface="Times New Roman"/>
                <a:sym typeface="Times New Roman"/>
              </a:rPr>
              <a:t>Two independent pairs of line-size (32-byte) </a:t>
            </a:r>
            <a:r>
              <a:rPr b="1" lang="en-US" sz="2400">
                <a:latin typeface="Times New Roman"/>
                <a:ea typeface="Times New Roman"/>
                <a:cs typeface="Times New Roman"/>
                <a:sym typeface="Times New Roman"/>
              </a:rPr>
              <a:t>pre-fetch buffers</a:t>
            </a:r>
            <a:r>
              <a:rPr lang="en-US" sz="2400">
                <a:latin typeface="Times New Roman"/>
                <a:ea typeface="Times New Roman"/>
                <a:cs typeface="Times New Roman"/>
                <a:sym typeface="Times New Roman"/>
              </a:rPr>
              <a:t> operate </a:t>
            </a:r>
            <a:r>
              <a:rPr b="1" lang="en-US" sz="2400">
                <a:latin typeface="Times New Roman"/>
                <a:ea typeface="Times New Roman"/>
                <a:cs typeface="Times New Roman"/>
                <a:sym typeface="Times New Roman"/>
              </a:rPr>
              <a:t>in conjunction</a:t>
            </a:r>
            <a:r>
              <a:rPr lang="en-US" sz="2400">
                <a:latin typeface="Times New Roman"/>
                <a:ea typeface="Times New Roman"/>
                <a:cs typeface="Times New Roman"/>
                <a:sym typeface="Times New Roman"/>
              </a:rPr>
              <a:t> with the branch target buffer.</a:t>
            </a:r>
            <a:endParaRPr/>
          </a:p>
          <a:p>
            <a:pPr indent="-342900" lvl="0" marL="457200" rtl="0" algn="just">
              <a:lnSpc>
                <a:spcPct val="90000"/>
              </a:lnSpc>
              <a:spcBef>
                <a:spcPts val="1000"/>
              </a:spcBef>
              <a:spcAft>
                <a:spcPts val="0"/>
              </a:spcAft>
              <a:buSzPts val="1800"/>
              <a:buChar char="•"/>
            </a:pPr>
            <a:r>
              <a:rPr lang="en-US" sz="2400">
                <a:latin typeface="Times New Roman"/>
                <a:ea typeface="Times New Roman"/>
                <a:cs typeface="Times New Roman"/>
                <a:sym typeface="Times New Roman"/>
              </a:rPr>
              <a:t>Only </a:t>
            </a:r>
            <a:r>
              <a:rPr b="1" lang="en-US" sz="2400">
                <a:latin typeface="Times New Roman"/>
                <a:ea typeface="Times New Roman"/>
                <a:cs typeface="Times New Roman"/>
                <a:sym typeface="Times New Roman"/>
              </a:rPr>
              <a:t>one pre-fetch buffer actively requests </a:t>
            </a:r>
            <a:r>
              <a:rPr lang="en-US" sz="2400">
                <a:latin typeface="Times New Roman"/>
                <a:ea typeface="Times New Roman"/>
                <a:cs typeface="Times New Roman"/>
                <a:sym typeface="Times New Roman"/>
              </a:rPr>
              <a:t>pre-fetches at any given time. </a:t>
            </a:r>
            <a:endParaRPr sz="2400">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Char char="•"/>
            </a:pPr>
            <a:r>
              <a:rPr lang="en-US" sz="2400">
                <a:latin typeface="Times New Roman"/>
                <a:ea typeface="Times New Roman"/>
                <a:cs typeface="Times New Roman"/>
                <a:sym typeface="Times New Roman"/>
              </a:rPr>
              <a:t>Pre-fetches are requested </a:t>
            </a:r>
            <a:r>
              <a:rPr b="1" lang="en-US" sz="2400">
                <a:solidFill>
                  <a:srgbClr val="C00000"/>
                </a:solidFill>
                <a:latin typeface="Times New Roman"/>
                <a:ea typeface="Times New Roman"/>
                <a:cs typeface="Times New Roman"/>
                <a:sym typeface="Times New Roman"/>
              </a:rPr>
              <a:t>sequentially</a:t>
            </a:r>
            <a:r>
              <a:rPr lang="en-US" sz="2400">
                <a:latin typeface="Times New Roman"/>
                <a:ea typeface="Times New Roman"/>
                <a:cs typeface="Times New Roman"/>
                <a:sym typeface="Times New Roman"/>
              </a:rPr>
              <a:t> until a branch instruction is fetched.</a:t>
            </a:r>
            <a:endParaRPr/>
          </a:p>
          <a:p>
            <a:pPr indent="0" lvl="0" marL="0" rtl="0" algn="just">
              <a:lnSpc>
                <a:spcPct val="90000"/>
              </a:lnSpc>
              <a:spcBef>
                <a:spcPts val="1000"/>
              </a:spcBef>
              <a:spcAft>
                <a:spcPts val="0"/>
              </a:spcAft>
              <a:buSzPts val="1800"/>
              <a:buNone/>
            </a:pPr>
            <a:r>
              <a:t/>
            </a:r>
            <a:endParaRPr>
              <a:latin typeface="Times New Roman"/>
              <a:ea typeface="Times New Roman"/>
              <a:cs typeface="Times New Roman"/>
              <a:sym typeface="Times New Roman"/>
            </a:endParaRPr>
          </a:p>
          <a:p>
            <a:pPr indent="-228600" lvl="0" marL="457200" rtl="0" algn="just">
              <a:lnSpc>
                <a:spcPct val="90000"/>
              </a:lnSpc>
              <a:spcBef>
                <a:spcPts val="1000"/>
              </a:spcBef>
              <a:spcAft>
                <a:spcPts val="0"/>
              </a:spcAft>
              <a:buSzPts val="1800"/>
              <a:buNone/>
            </a:pPr>
            <a:r>
              <a:t/>
            </a:r>
            <a:endParaRPr>
              <a:latin typeface="Times New Roman"/>
              <a:ea typeface="Times New Roman"/>
              <a:cs typeface="Times New Roman"/>
              <a:sym typeface="Times New Roman"/>
            </a:endParaRPr>
          </a:p>
        </p:txBody>
      </p:sp>
      <p:sp>
        <p:nvSpPr>
          <p:cNvPr id="851" name="Google Shape;851;p18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852" name="Google Shape;852;p18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853" name="Google Shape;853;p18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854" name="Google Shape;854;p188"/>
          <p:cNvPicPr preferRelativeResize="0"/>
          <p:nvPr/>
        </p:nvPicPr>
        <p:blipFill rotWithShape="1">
          <a:blip r:embed="rId3">
            <a:alphaModFix/>
          </a:blip>
          <a:srcRect b="0" l="0" r="0" t="0"/>
          <a:stretch/>
        </p:blipFill>
        <p:spPr>
          <a:xfrm>
            <a:off x="-10316" y="82793"/>
            <a:ext cx="874973" cy="790757"/>
          </a:xfrm>
          <a:prstGeom prst="rect">
            <a:avLst/>
          </a:prstGeom>
          <a:noFill/>
          <a:ln>
            <a:noFill/>
          </a:ln>
        </p:spPr>
      </p:pic>
      <p:pic>
        <p:nvPicPr>
          <p:cNvPr id="855" name="Google Shape;855;p188"/>
          <p:cNvPicPr preferRelativeResize="0"/>
          <p:nvPr/>
        </p:nvPicPr>
        <p:blipFill rotWithShape="1">
          <a:blip r:embed="rId4">
            <a:alphaModFix/>
          </a:blip>
          <a:srcRect b="0" l="0" r="0" t="0"/>
          <a:stretch/>
        </p:blipFill>
        <p:spPr>
          <a:xfrm>
            <a:off x="7856561" y="1037401"/>
            <a:ext cx="4251278" cy="5119569"/>
          </a:xfrm>
          <a:prstGeom prst="rect">
            <a:avLst/>
          </a:prstGeom>
          <a:noFill/>
          <a:ln>
            <a:noFill/>
          </a:ln>
        </p:spPr>
      </p:pic>
      <p:cxnSp>
        <p:nvCxnSpPr>
          <p:cNvPr id="856" name="Google Shape;856;p188"/>
          <p:cNvCxnSpPr/>
          <p:nvPr/>
        </p:nvCxnSpPr>
        <p:spPr>
          <a:xfrm flipH="1" rot="10800000">
            <a:off x="0" y="891877"/>
            <a:ext cx="12192000" cy="27709"/>
          </a:xfrm>
          <a:prstGeom prst="straightConnector1">
            <a:avLst/>
          </a:prstGeom>
          <a:noFill/>
          <a:ln cap="flat" cmpd="sng" w="9525">
            <a:solidFill>
              <a:srgbClr val="00B050"/>
            </a:solidFill>
            <a:prstDash val="solid"/>
            <a:round/>
            <a:headEnd len="sm" w="sm" type="none"/>
            <a:tailEnd len="sm" w="sm" type="none"/>
          </a:ln>
        </p:spPr>
      </p:cxnSp>
      <p:sp>
        <p:nvSpPr>
          <p:cNvPr id="857" name="Google Shape;857;p18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858" name="Google Shape;858;p18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859" name="Google Shape;859;p18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0">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0">
                                            <p:txEl>
                                              <p:pRg end="7" st="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4"/>
          <p:cNvSpPr txBox="1"/>
          <p:nvPr>
            <p:ph type="title"/>
          </p:nvPr>
        </p:nvSpPr>
        <p:spPr>
          <a:xfrm>
            <a:off x="1801415" y="-11270"/>
            <a:ext cx="9377363" cy="96837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Arial"/>
              <a:buNone/>
            </a:pPr>
            <a:r>
              <a:rPr lang="en-US">
                <a:solidFill>
                  <a:srgbClr val="FF0000"/>
                </a:solidFill>
                <a:latin typeface="Times New Roman"/>
                <a:ea typeface="Times New Roman"/>
                <a:cs typeface="Times New Roman"/>
                <a:sym typeface="Times New Roman"/>
              </a:rPr>
              <a:t>Syllabus</a:t>
            </a:r>
            <a:endParaRPr>
              <a:latin typeface="Times New Roman"/>
              <a:ea typeface="Times New Roman"/>
              <a:cs typeface="Times New Roman"/>
              <a:sym typeface="Times New Roman"/>
            </a:endParaRPr>
          </a:p>
        </p:txBody>
      </p:sp>
      <p:sp>
        <p:nvSpPr>
          <p:cNvPr id="153" name="Google Shape;153;p4"/>
          <p:cNvSpPr txBox="1"/>
          <p:nvPr>
            <p:ph idx="1" type="body"/>
          </p:nvPr>
        </p:nvSpPr>
        <p:spPr>
          <a:xfrm>
            <a:off x="800098" y="1049179"/>
            <a:ext cx="10172555" cy="5123022"/>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0"/>
              </a:spcBef>
              <a:spcAft>
                <a:spcPts val="0"/>
              </a:spcAft>
              <a:buClr>
                <a:srgbClr val="FF0000"/>
              </a:buClr>
              <a:buSzPts val="2400"/>
              <a:buNone/>
            </a:pPr>
            <a:r>
              <a:rPr b="1" lang="en-US" sz="2400">
                <a:solidFill>
                  <a:srgbClr val="FF0000"/>
                </a:solidFill>
                <a:latin typeface="Times New Roman"/>
                <a:ea typeface="Times New Roman"/>
                <a:cs typeface="Times New Roman"/>
                <a:sym typeface="Times New Roman"/>
              </a:rPr>
              <a:t>Module I: Overview of Embedded System and IoT</a:t>
            </a:r>
            <a:endParaRPr b="1" sz="2400">
              <a:solidFill>
                <a:srgbClr val="FF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Clr>
                <a:srgbClr val="FF0000"/>
              </a:buClr>
              <a:buSzPts val="2400"/>
              <a:buNone/>
            </a:pPr>
            <a:r>
              <a:t/>
            </a:r>
            <a:endParaRPr>
              <a:latin typeface="Times New Roman"/>
              <a:ea typeface="Times New Roman"/>
              <a:cs typeface="Times New Roman"/>
              <a:sym typeface="Times New Roman"/>
            </a:endParaRPr>
          </a:p>
          <a:p>
            <a:pPr indent="0" lvl="0" marL="0" rtl="0" algn="just">
              <a:lnSpc>
                <a:spcPct val="90000"/>
              </a:lnSpc>
              <a:spcBef>
                <a:spcPts val="1000"/>
              </a:spcBef>
              <a:spcAft>
                <a:spcPts val="0"/>
              </a:spcAft>
              <a:buClr>
                <a:srgbClr val="FF0000"/>
              </a:buClr>
              <a:buSzPts val="2400"/>
              <a:buNone/>
            </a:pPr>
            <a:r>
              <a:t/>
            </a:r>
            <a:endParaRPr b="1" sz="2400">
              <a:solidFill>
                <a:srgbClr val="FF0000"/>
              </a:solidFill>
              <a:latin typeface="Times New Roman"/>
              <a:ea typeface="Times New Roman"/>
              <a:cs typeface="Times New Roman"/>
              <a:sym typeface="Times New Roman"/>
            </a:endParaRPr>
          </a:p>
          <a:p>
            <a:pPr indent="0" lvl="0" marL="0" rtl="0" algn="just">
              <a:lnSpc>
                <a:spcPct val="90000"/>
              </a:lnSpc>
              <a:spcBef>
                <a:spcPts val="1000"/>
              </a:spcBef>
              <a:spcAft>
                <a:spcPts val="0"/>
              </a:spcAft>
              <a:buClr>
                <a:srgbClr val="FF0000"/>
              </a:buClr>
              <a:buSzPts val="2400"/>
              <a:buNone/>
            </a:pPr>
            <a:r>
              <a:t/>
            </a:r>
            <a:endParaRPr b="1" sz="2400">
              <a:solidFill>
                <a:srgbClr val="FF0000"/>
              </a:solidFill>
              <a:latin typeface="Times New Roman"/>
              <a:ea typeface="Times New Roman"/>
              <a:cs typeface="Times New Roman"/>
              <a:sym typeface="Times New Roman"/>
            </a:endParaRPr>
          </a:p>
          <a:p>
            <a:pPr indent="0" lvl="0" marL="0" rtl="0" algn="just">
              <a:lnSpc>
                <a:spcPct val="90000"/>
              </a:lnSpc>
              <a:spcBef>
                <a:spcPts val="1000"/>
              </a:spcBef>
              <a:spcAft>
                <a:spcPts val="0"/>
              </a:spcAft>
              <a:buClr>
                <a:srgbClr val="FF0000"/>
              </a:buClr>
              <a:buSzPts val="2400"/>
              <a:buNone/>
            </a:pPr>
            <a:r>
              <a:t/>
            </a:r>
            <a:endParaRPr b="1" sz="2400">
              <a:solidFill>
                <a:srgbClr val="FF0000"/>
              </a:solidFill>
              <a:latin typeface="Times New Roman"/>
              <a:ea typeface="Times New Roman"/>
              <a:cs typeface="Times New Roman"/>
              <a:sym typeface="Times New Roman"/>
            </a:endParaRPr>
          </a:p>
          <a:p>
            <a:pPr indent="0" lvl="0" marL="0" rtl="0" algn="just">
              <a:lnSpc>
                <a:spcPct val="90000"/>
              </a:lnSpc>
              <a:spcBef>
                <a:spcPts val="1000"/>
              </a:spcBef>
              <a:spcAft>
                <a:spcPts val="0"/>
              </a:spcAft>
              <a:buClr>
                <a:srgbClr val="FF0000"/>
              </a:buClr>
              <a:buSzPts val="2400"/>
              <a:buNone/>
            </a:pPr>
            <a:r>
              <a:t/>
            </a:r>
            <a:endParaRPr b="1" sz="2400">
              <a:solidFill>
                <a:srgbClr val="FF0000"/>
              </a:solidFill>
              <a:latin typeface="Times New Roman"/>
              <a:ea typeface="Times New Roman"/>
              <a:cs typeface="Times New Roman"/>
              <a:sym typeface="Times New Roman"/>
            </a:endParaRPr>
          </a:p>
          <a:p>
            <a:pPr indent="0" lvl="0" marL="0" rtl="0" algn="just">
              <a:lnSpc>
                <a:spcPct val="90000"/>
              </a:lnSpc>
              <a:spcBef>
                <a:spcPts val="1000"/>
              </a:spcBef>
              <a:spcAft>
                <a:spcPts val="0"/>
              </a:spcAft>
              <a:buClr>
                <a:srgbClr val="FF0000"/>
              </a:buClr>
              <a:buSzPts val="2400"/>
              <a:buNone/>
            </a:pPr>
            <a:r>
              <a:t/>
            </a:r>
            <a:endParaRPr b="1" sz="2400">
              <a:solidFill>
                <a:srgbClr val="FF0000"/>
              </a:solidFill>
              <a:latin typeface="Times New Roman"/>
              <a:ea typeface="Times New Roman"/>
              <a:cs typeface="Times New Roman"/>
              <a:sym typeface="Times New Roman"/>
            </a:endParaRPr>
          </a:p>
          <a:p>
            <a:pPr indent="0" lvl="0" marL="0" rtl="0" algn="just">
              <a:lnSpc>
                <a:spcPct val="90000"/>
              </a:lnSpc>
              <a:spcBef>
                <a:spcPts val="1000"/>
              </a:spcBef>
              <a:spcAft>
                <a:spcPts val="0"/>
              </a:spcAft>
              <a:buClr>
                <a:srgbClr val="FF0000"/>
              </a:buClr>
              <a:buSzPts val="2400"/>
              <a:buNone/>
            </a:pPr>
            <a:r>
              <a:rPr b="1" lang="en-US" sz="2400">
                <a:solidFill>
                  <a:srgbClr val="FF0000"/>
                </a:solidFill>
                <a:latin typeface="Times New Roman"/>
                <a:ea typeface="Times New Roman"/>
                <a:cs typeface="Times New Roman"/>
                <a:sym typeface="Times New Roman"/>
              </a:rPr>
              <a:t>Module II:Pentium Architecture: </a:t>
            </a:r>
            <a:endParaRPr b="1" sz="2400">
              <a:solidFill>
                <a:srgbClr val="FF0000"/>
              </a:solidFill>
              <a:latin typeface="Times New Roman"/>
              <a:ea typeface="Times New Roman"/>
              <a:cs typeface="Times New Roman"/>
              <a:sym typeface="Times New Roman"/>
            </a:endParaRPr>
          </a:p>
          <a:p>
            <a:pPr indent="0" lvl="0" marL="0" rtl="0" algn="just">
              <a:lnSpc>
                <a:spcPct val="90000"/>
              </a:lnSpc>
              <a:spcBef>
                <a:spcPts val="1000"/>
              </a:spcBef>
              <a:spcAft>
                <a:spcPts val="0"/>
              </a:spcAft>
              <a:buClr>
                <a:srgbClr val="FF0000"/>
              </a:buClr>
              <a:buSzPts val="2400"/>
              <a:buNone/>
            </a:pPr>
            <a:r>
              <a:t/>
            </a:r>
            <a:endParaRPr b="1" sz="2400">
              <a:solidFill>
                <a:srgbClr val="FF0000"/>
              </a:solidFill>
              <a:latin typeface="Times New Roman"/>
              <a:ea typeface="Times New Roman"/>
              <a:cs typeface="Times New Roman"/>
              <a:sym typeface="Times New Roman"/>
            </a:endParaRPr>
          </a:p>
          <a:p>
            <a:pPr indent="0" lvl="0" marL="0" rtl="0" algn="just">
              <a:lnSpc>
                <a:spcPct val="90000"/>
              </a:lnSpc>
              <a:spcBef>
                <a:spcPts val="1000"/>
              </a:spcBef>
              <a:spcAft>
                <a:spcPts val="0"/>
              </a:spcAft>
              <a:buClr>
                <a:srgbClr val="FF0000"/>
              </a:buClr>
              <a:buSzPts val="2400"/>
              <a:buNone/>
            </a:pPr>
            <a:r>
              <a:t/>
            </a:r>
            <a:endParaRPr>
              <a:latin typeface="Times New Roman"/>
              <a:ea typeface="Times New Roman"/>
              <a:cs typeface="Times New Roman"/>
              <a:sym typeface="Times New Roman"/>
            </a:endParaRPr>
          </a:p>
        </p:txBody>
      </p:sp>
      <p:sp>
        <p:nvSpPr>
          <p:cNvPr id="154" name="Google Shape;154;p4"/>
          <p:cNvSpPr txBox="1"/>
          <p:nvPr>
            <p:ph idx="10" type="dt"/>
          </p:nvPr>
        </p:nvSpPr>
        <p:spPr>
          <a:xfrm>
            <a:off x="762000" y="6459538"/>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rgbClr val="000000"/>
                </a:solidFill>
                <a:latin typeface="Times New Roman"/>
                <a:ea typeface="Times New Roman"/>
                <a:cs typeface="Times New Roman"/>
                <a:sym typeface="Times New Roman"/>
              </a:rPr>
              <a:t>11/15/2021</a:t>
            </a:r>
            <a:endParaRPr b="1" sz="1050">
              <a:solidFill>
                <a:srgbClr val="000000"/>
              </a:solidFill>
              <a:latin typeface="Times New Roman"/>
              <a:ea typeface="Times New Roman"/>
              <a:cs typeface="Times New Roman"/>
              <a:sym typeface="Times New Roman"/>
            </a:endParaRPr>
          </a:p>
        </p:txBody>
      </p:sp>
      <p:sp>
        <p:nvSpPr>
          <p:cNvPr id="155" name="Google Shape;155;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sp>
        <p:nvSpPr>
          <p:cNvPr id="156" name="Google Shape;156;p4"/>
          <p:cNvSpPr/>
          <p:nvPr/>
        </p:nvSpPr>
        <p:spPr>
          <a:xfrm>
            <a:off x="134143" y="40857"/>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Times New Roman"/>
              <a:ea typeface="Times New Roman"/>
              <a:cs typeface="Times New Roman"/>
              <a:sym typeface="Times New Roman"/>
            </a:endParaRPr>
          </a:p>
        </p:txBody>
      </p:sp>
      <p:cxnSp>
        <p:nvCxnSpPr>
          <p:cNvPr id="157" name="Google Shape;157;p4"/>
          <p:cNvCxnSpPr/>
          <p:nvPr/>
        </p:nvCxnSpPr>
        <p:spPr>
          <a:xfrm flipH="1" rot="10800000">
            <a:off x="0" y="868360"/>
            <a:ext cx="12192000" cy="27709"/>
          </a:xfrm>
          <a:prstGeom prst="straightConnector1">
            <a:avLst/>
          </a:prstGeom>
          <a:noFill/>
          <a:ln cap="flat" cmpd="sng" w="9525">
            <a:solidFill>
              <a:srgbClr val="00B050"/>
            </a:solidFill>
            <a:prstDash val="solid"/>
            <a:miter lim="800000"/>
            <a:headEnd len="sm" w="sm" type="none"/>
            <a:tailEnd len="sm" w="sm" type="none"/>
          </a:ln>
        </p:spPr>
      </p:cxnSp>
      <p:sp>
        <p:nvSpPr>
          <p:cNvPr id="158" name="Google Shape;158;p4"/>
          <p:cNvSpPr/>
          <p:nvPr/>
        </p:nvSpPr>
        <p:spPr>
          <a:xfrm>
            <a:off x="146051" y="6356350"/>
            <a:ext cx="471487" cy="457200"/>
          </a:xfrm>
          <a:prstGeom prst="rect">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159" name="Google Shape;159;p4"/>
          <p:cNvCxnSpPr/>
          <p:nvPr/>
        </p:nvCxnSpPr>
        <p:spPr>
          <a:xfrm flipH="1">
            <a:off x="773905" y="13063"/>
            <a:ext cx="14288" cy="6821487"/>
          </a:xfrm>
          <a:prstGeom prst="straightConnector1">
            <a:avLst/>
          </a:prstGeom>
          <a:noFill/>
          <a:ln cap="flat" cmpd="sng" w="15875">
            <a:solidFill>
              <a:srgbClr val="00B050"/>
            </a:solidFill>
            <a:prstDash val="solid"/>
            <a:miter lim="800000"/>
            <a:headEnd len="sm" w="sm" type="none"/>
            <a:tailEnd len="sm" w="sm" type="none"/>
          </a:ln>
        </p:spPr>
      </p:cxnSp>
      <p:cxnSp>
        <p:nvCxnSpPr>
          <p:cNvPr id="160" name="Google Shape;160;p4"/>
          <p:cNvCxnSpPr/>
          <p:nvPr/>
        </p:nvCxnSpPr>
        <p:spPr>
          <a:xfrm>
            <a:off x="-10316" y="6264275"/>
            <a:ext cx="12192000" cy="0"/>
          </a:xfrm>
          <a:prstGeom prst="straightConnector1">
            <a:avLst/>
          </a:prstGeom>
          <a:noFill/>
          <a:ln cap="flat" cmpd="sng" w="15875">
            <a:solidFill>
              <a:srgbClr val="00B050"/>
            </a:solidFill>
            <a:prstDash val="solid"/>
            <a:miter lim="800000"/>
            <a:headEnd len="sm" w="sm" type="none"/>
            <a:tailEnd len="sm" w="sm" type="none"/>
          </a:ln>
        </p:spPr>
      </p:cxnSp>
      <p:sp>
        <p:nvSpPr>
          <p:cNvPr id="161" name="Google Shape;161;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graphicFrame>
        <p:nvGraphicFramePr>
          <p:cNvPr id="162" name="Google Shape;162;p4"/>
          <p:cNvGraphicFramePr/>
          <p:nvPr/>
        </p:nvGraphicFramePr>
        <p:xfrm>
          <a:off x="838200" y="1540679"/>
          <a:ext cx="3000000" cy="3000000"/>
        </p:xfrm>
        <a:graphic>
          <a:graphicData uri="http://schemas.openxmlformats.org/drawingml/2006/table">
            <a:tbl>
              <a:tblPr>
                <a:noFill/>
                <a:tableStyleId>{F26B34C6-E1DD-48CD-8441-E58107EEF193}</a:tableStyleId>
              </a:tblPr>
              <a:tblGrid>
                <a:gridCol w="10998050"/>
              </a:tblGrid>
              <a:tr h="304800">
                <a:tc>
                  <a:txBody>
                    <a:bodyPr/>
                    <a:lstStyle/>
                    <a:p>
                      <a:pPr indent="0" lvl="0" marL="0" marR="0" rtl="0" algn="just">
                        <a:lnSpc>
                          <a:spcPct val="106000"/>
                        </a:lnSpc>
                        <a:spcBef>
                          <a:spcPts val="0"/>
                        </a:spcBef>
                        <a:spcAft>
                          <a:spcPts val="0"/>
                        </a:spcAft>
                        <a:buNone/>
                      </a:pPr>
                      <a:r>
                        <a:rPr b="1" lang="en-US" sz="2400" u="none" cap="none" strike="noStrike">
                          <a:latin typeface="Times New Roman"/>
                          <a:ea typeface="Times New Roman"/>
                          <a:cs typeface="Times New Roman"/>
                          <a:sym typeface="Times New Roman"/>
                        </a:rPr>
                        <a:t>Embedded Systems: Architecture &amp; Characteristics of ES, Types of Embedded systems, Examples of Embedded Systems.</a:t>
                      </a:r>
                      <a:endParaRPr/>
                    </a:p>
                    <a:p>
                      <a:pPr indent="0" lvl="0" marL="0" marR="0" rtl="0" algn="just">
                        <a:lnSpc>
                          <a:spcPct val="106000"/>
                        </a:lnSpc>
                        <a:spcBef>
                          <a:spcPts val="800"/>
                        </a:spcBef>
                        <a:spcAft>
                          <a:spcPts val="0"/>
                        </a:spcAft>
                        <a:buNone/>
                      </a:pPr>
                      <a:r>
                        <a:rPr b="1" lang="en-US" sz="2400" u="none" cap="none" strike="noStrike">
                          <a:latin typeface="Times New Roman"/>
                          <a:ea typeface="Times New Roman"/>
                          <a:cs typeface="Times New Roman"/>
                          <a:sym typeface="Times New Roman"/>
                        </a:rPr>
                        <a:t>Introduction of IoT: Definition and characteristics of IoT, Technical Building blocks of IoT, Device, Communication Technologies, Data, Physical design of IoT, IoT enabling technologies, IoT Issues and Challenges- Planning, Costs and Quality, Security and Privacy, Risks. Example: Smart Home /Smart Agricultural.</a:t>
                      </a:r>
                      <a:endParaRPr b="1" sz="2400" u="none" cap="none" strike="noStrike">
                        <a:latin typeface="Times New Roman"/>
                        <a:ea typeface="Times New Roman"/>
                        <a:cs typeface="Times New Roman"/>
                        <a:sym typeface="Times New Roman"/>
                      </a:endParaRPr>
                    </a:p>
                  </a:txBody>
                  <a:tcPr marT="0" marB="0" marR="114300" marL="114300">
                    <a:solidFill>
                      <a:srgbClr val="FFD966"/>
                    </a:solidFill>
                  </a:tcPr>
                </a:tc>
              </a:tr>
            </a:tbl>
          </a:graphicData>
        </a:graphic>
      </p:graphicFrame>
      <p:graphicFrame>
        <p:nvGraphicFramePr>
          <p:cNvPr id="163" name="Google Shape;163;p4"/>
          <p:cNvGraphicFramePr/>
          <p:nvPr/>
        </p:nvGraphicFramePr>
        <p:xfrm>
          <a:off x="838200" y="4587811"/>
          <a:ext cx="3000000" cy="3000000"/>
        </p:xfrm>
        <a:graphic>
          <a:graphicData uri="http://schemas.openxmlformats.org/drawingml/2006/table">
            <a:tbl>
              <a:tblPr bandRow="1" firstCol="1" firstRow="1">
                <a:noFill/>
                <a:tableStyleId>{F26B34C6-E1DD-48CD-8441-E58107EEF193}</a:tableStyleId>
              </a:tblPr>
              <a:tblGrid>
                <a:gridCol w="10998050"/>
              </a:tblGrid>
              <a:tr h="305675">
                <a:tc>
                  <a:txBody>
                    <a:bodyPr/>
                    <a:lstStyle/>
                    <a:p>
                      <a:pPr indent="0" lvl="0" marL="0" marR="0" rtl="0" algn="just">
                        <a:lnSpc>
                          <a:spcPct val="106000"/>
                        </a:lnSpc>
                        <a:spcBef>
                          <a:spcPts val="0"/>
                        </a:spcBef>
                        <a:spcAft>
                          <a:spcPts val="0"/>
                        </a:spcAft>
                        <a:buNone/>
                      </a:pPr>
                      <a:r>
                        <a:rPr b="1" i="0" lang="en-US" sz="2400" u="none" cap="none" strike="noStrike">
                          <a:solidFill>
                            <a:schemeClr val="dk1"/>
                          </a:solidFill>
                          <a:latin typeface="Times New Roman"/>
                          <a:ea typeface="Times New Roman"/>
                          <a:cs typeface="Times New Roman"/>
                          <a:sym typeface="Times New Roman"/>
                        </a:rPr>
                        <a:t>Pentium features, Pentium superscalar architecture - Pipelining, Branch prediction, and Instruction and Data caches. The Floating-Point Unit: features, pipeline stages &amp; data types. Pentium programmer's model, register set, System registers, addressing modes and Instruction set.</a:t>
                      </a:r>
                      <a:endParaRPr b="1" i="0" sz="2400" u="none" cap="none" strike="noStrike">
                        <a:solidFill>
                          <a:schemeClr val="dk1"/>
                        </a:solidFill>
                        <a:latin typeface="Times New Roman"/>
                        <a:ea typeface="Times New Roman"/>
                        <a:cs typeface="Times New Roman"/>
                        <a:sym typeface="Times New Roman"/>
                      </a:endParaRPr>
                    </a:p>
                  </a:txBody>
                  <a:tcPr marT="0" marB="0" marR="68575" marL="68575" anchor="ct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sp>
        <p:nvSpPr>
          <p:cNvPr id="864" name="Google Shape;864;p18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865" name="Google Shape;865;p189"/>
          <p:cNvSpPr txBox="1"/>
          <p:nvPr>
            <p:ph idx="11" type="ftr"/>
          </p:nvPr>
        </p:nvSpPr>
        <p:spPr>
          <a:xfrm>
            <a:off x="2757274" y="6381844"/>
            <a:ext cx="6437811"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866" name="Google Shape;866;p18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867" name="Google Shape;867;p189"/>
          <p:cNvPicPr preferRelativeResize="0"/>
          <p:nvPr/>
        </p:nvPicPr>
        <p:blipFill rotWithShape="1">
          <a:blip r:embed="rId3">
            <a:alphaModFix/>
          </a:blip>
          <a:srcRect b="0" l="0" r="0" t="0"/>
          <a:stretch/>
        </p:blipFill>
        <p:spPr>
          <a:xfrm>
            <a:off x="74169" y="25727"/>
            <a:ext cx="754251" cy="681654"/>
          </a:xfrm>
          <a:prstGeom prst="rect">
            <a:avLst/>
          </a:prstGeom>
          <a:noFill/>
          <a:ln>
            <a:noFill/>
          </a:ln>
        </p:spPr>
      </p:pic>
      <p:sp>
        <p:nvSpPr>
          <p:cNvPr id="868" name="Google Shape;868;p189"/>
          <p:cNvSpPr txBox="1"/>
          <p:nvPr>
            <p:ph idx="1" type="body"/>
          </p:nvPr>
        </p:nvSpPr>
        <p:spPr>
          <a:xfrm>
            <a:off x="519467" y="707381"/>
            <a:ext cx="4475614" cy="5739482"/>
          </a:xfrm>
          <a:prstGeom prst="rect">
            <a:avLst/>
          </a:prstGeom>
          <a:noFill/>
          <a:ln>
            <a:noFill/>
          </a:ln>
        </p:spPr>
        <p:txBody>
          <a:bodyPr anchorCtr="0" anchor="t" bIns="45700" lIns="91425" spcFirstLastPara="1" rIns="91425" wrap="square" tIns="45700">
            <a:normAutofit lnSpcReduction="10000"/>
          </a:bodyPr>
          <a:lstStyle/>
          <a:p>
            <a:pPr indent="-342900" lvl="0" marL="457200" rtl="0" algn="just">
              <a:lnSpc>
                <a:spcPct val="90000"/>
              </a:lnSpc>
              <a:spcBef>
                <a:spcPts val="1000"/>
              </a:spcBef>
              <a:spcAft>
                <a:spcPts val="0"/>
              </a:spcAft>
              <a:buSzPts val="1800"/>
              <a:buFont typeface="Noto Sans Symbols"/>
              <a:buChar char="⮚"/>
            </a:pPr>
            <a:r>
              <a:rPr lang="en-US" sz="2400">
                <a:latin typeface="Times New Roman"/>
                <a:ea typeface="Times New Roman"/>
                <a:cs typeface="Times New Roman"/>
                <a:sym typeface="Times New Roman"/>
              </a:rPr>
              <a:t>When a branch instruction is fetched, branch target buffer (BTB) </a:t>
            </a:r>
            <a:r>
              <a:rPr b="1" lang="en-US" sz="2400">
                <a:solidFill>
                  <a:srgbClr val="C00000"/>
                </a:solidFill>
                <a:latin typeface="Times New Roman"/>
                <a:ea typeface="Times New Roman"/>
                <a:cs typeface="Times New Roman"/>
                <a:sym typeface="Times New Roman"/>
              </a:rPr>
              <a:t>predicts</a:t>
            </a:r>
            <a:r>
              <a:rPr lang="en-US" sz="2400">
                <a:latin typeface="Times New Roman"/>
                <a:ea typeface="Times New Roman"/>
                <a:cs typeface="Times New Roman"/>
                <a:sym typeface="Times New Roman"/>
              </a:rPr>
              <a:t> whether the branch will be taken or not. </a:t>
            </a:r>
            <a:endParaRPr sz="2400">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Font typeface="Noto Sans Symbols"/>
              <a:buChar char="⮚"/>
            </a:pPr>
            <a:r>
              <a:rPr lang="en-US" sz="2400">
                <a:latin typeface="Times New Roman"/>
                <a:ea typeface="Times New Roman"/>
                <a:cs typeface="Times New Roman"/>
                <a:sym typeface="Times New Roman"/>
              </a:rPr>
              <a:t>If predicted </a:t>
            </a:r>
            <a:r>
              <a:rPr b="1" lang="en-US" sz="2400">
                <a:solidFill>
                  <a:srgbClr val="C00000"/>
                </a:solidFill>
                <a:latin typeface="Times New Roman"/>
                <a:ea typeface="Times New Roman"/>
                <a:cs typeface="Times New Roman"/>
                <a:sym typeface="Times New Roman"/>
              </a:rPr>
              <a:t>not taken</a:t>
            </a:r>
            <a:r>
              <a:rPr lang="en-US" sz="2400">
                <a:latin typeface="Times New Roman"/>
                <a:ea typeface="Times New Roman"/>
                <a:cs typeface="Times New Roman"/>
                <a:sym typeface="Times New Roman"/>
              </a:rPr>
              <a:t>, pre-fetch requests continue linearly. </a:t>
            </a:r>
            <a:endParaRPr sz="2400">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Font typeface="Noto Sans Symbols"/>
              <a:buChar char="⮚"/>
            </a:pPr>
            <a:r>
              <a:rPr lang="en-US" sz="2400">
                <a:latin typeface="Times New Roman"/>
                <a:ea typeface="Times New Roman"/>
                <a:cs typeface="Times New Roman"/>
                <a:sym typeface="Times New Roman"/>
              </a:rPr>
              <a:t>On a predicted taken branch the other pre-fetch buffer is enabled and begins to pre-fetch as though the branch was taken. </a:t>
            </a:r>
            <a:endParaRPr sz="2400">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Font typeface="Noto Sans Symbols"/>
              <a:buChar char="⮚"/>
            </a:pPr>
            <a:r>
              <a:rPr lang="en-US" sz="2400">
                <a:latin typeface="Times New Roman"/>
                <a:ea typeface="Times New Roman"/>
                <a:cs typeface="Times New Roman"/>
                <a:sym typeface="Times New Roman"/>
              </a:rPr>
              <a:t>If a branch is discovered </a:t>
            </a:r>
            <a:r>
              <a:rPr b="1" lang="en-US">
                <a:solidFill>
                  <a:srgbClr val="C00000"/>
                </a:solidFill>
                <a:latin typeface="Times New Roman"/>
                <a:ea typeface="Times New Roman"/>
                <a:cs typeface="Times New Roman"/>
                <a:sym typeface="Times New Roman"/>
              </a:rPr>
              <a:t>mis-predicted, </a:t>
            </a:r>
            <a:r>
              <a:rPr lang="en-US" sz="2400">
                <a:latin typeface="Times New Roman"/>
                <a:ea typeface="Times New Roman"/>
                <a:cs typeface="Times New Roman"/>
                <a:sym typeface="Times New Roman"/>
              </a:rPr>
              <a:t>the instruction </a:t>
            </a:r>
            <a:r>
              <a:rPr b="1" lang="en-US" sz="2400">
                <a:solidFill>
                  <a:srgbClr val="2501BF"/>
                </a:solidFill>
                <a:latin typeface="Times New Roman"/>
                <a:ea typeface="Times New Roman"/>
                <a:cs typeface="Times New Roman"/>
                <a:sym typeface="Times New Roman"/>
              </a:rPr>
              <a:t>pipelines are </a:t>
            </a:r>
            <a:r>
              <a:rPr b="1" lang="en-US" sz="2400">
                <a:solidFill>
                  <a:srgbClr val="C00000"/>
                </a:solidFill>
                <a:latin typeface="Times New Roman"/>
                <a:ea typeface="Times New Roman"/>
                <a:cs typeface="Times New Roman"/>
                <a:sym typeface="Times New Roman"/>
              </a:rPr>
              <a:t>flushed</a:t>
            </a:r>
            <a:r>
              <a:rPr b="1" lang="en-US" sz="2400">
                <a:solidFill>
                  <a:srgbClr val="2501BF"/>
                </a:solidFill>
                <a:latin typeface="Times New Roman"/>
                <a:ea typeface="Times New Roman"/>
                <a:cs typeface="Times New Roman"/>
                <a:sym typeface="Times New Roman"/>
              </a:rPr>
              <a:t> and prefetching activity starts over</a:t>
            </a:r>
            <a:r>
              <a:rPr b="1" lang="en-US">
                <a:solidFill>
                  <a:srgbClr val="2501BF"/>
                </a:solidFill>
                <a:latin typeface="Times New Roman"/>
                <a:ea typeface="Times New Roman"/>
                <a:cs typeface="Times New Roman"/>
                <a:sym typeface="Times New Roman"/>
              </a:rPr>
              <a:t>.</a:t>
            </a:r>
            <a:endParaRPr/>
          </a:p>
        </p:txBody>
      </p:sp>
      <p:sp>
        <p:nvSpPr>
          <p:cNvPr id="869" name="Google Shape;869;p189"/>
          <p:cNvSpPr/>
          <p:nvPr/>
        </p:nvSpPr>
        <p:spPr>
          <a:xfrm>
            <a:off x="5172567" y="770965"/>
            <a:ext cx="7019433" cy="547842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FF0000"/>
                </a:solidFill>
                <a:latin typeface="Times New Roman"/>
                <a:ea typeface="Times New Roman"/>
                <a:cs typeface="Times New Roman"/>
                <a:sym typeface="Times New Roman"/>
              </a:rPr>
              <a:t>Example code:</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Branching instruction: </a:t>
            </a:r>
            <a:r>
              <a:rPr b="1" i="0" lang="en-US" sz="2000" u="none" cap="none" strike="noStrike">
                <a:solidFill>
                  <a:srgbClr val="C00000"/>
                </a:solidFill>
                <a:latin typeface="Times New Roman"/>
                <a:ea typeface="Times New Roman"/>
                <a:cs typeface="Times New Roman"/>
                <a:sym typeface="Times New Roman"/>
              </a:rPr>
              <a:t>JNZ</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Execution sequence: I0, I1, I2  and I3</a:t>
            </a:r>
            <a:endParaRPr/>
          </a:p>
          <a:p>
            <a:pPr indent="0" lvl="0" marL="0" marR="0" rtl="0" algn="l">
              <a:lnSpc>
                <a:spcPct val="100000"/>
              </a:lnSpc>
              <a:spcBef>
                <a:spcPts val="0"/>
              </a:spcBef>
              <a:spcAft>
                <a:spcPts val="0"/>
              </a:spcAft>
              <a:buNone/>
            </a:pPr>
            <a:r>
              <a:rPr b="1" i="0" lang="en-US" sz="1400" u="none" cap="none" strike="noStrike">
                <a:solidFill>
                  <a:srgbClr val="FF0000"/>
                </a:solidFill>
                <a:latin typeface="Times New Roman"/>
                <a:ea typeface="Times New Roman"/>
                <a:cs typeface="Times New Roman"/>
                <a:sym typeface="Times New Roman"/>
              </a:rPr>
              <a:t>Decision at I3: </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If </a:t>
            </a:r>
            <a:r>
              <a:rPr b="1" i="0" lang="en-US" sz="1400" u="none" cap="none" strike="noStrike">
                <a:solidFill>
                  <a:srgbClr val="2501BF"/>
                </a:solidFill>
                <a:latin typeface="Times New Roman"/>
                <a:ea typeface="Times New Roman"/>
                <a:cs typeface="Times New Roman"/>
                <a:sym typeface="Times New Roman"/>
              </a:rPr>
              <a:t>condition is </a:t>
            </a:r>
            <a:r>
              <a:rPr b="1" i="0" lang="en-US" sz="2000" u="none" cap="none" strike="noStrike">
                <a:solidFill>
                  <a:srgbClr val="C00000"/>
                </a:solidFill>
                <a:latin typeface="Times New Roman"/>
                <a:ea typeface="Times New Roman"/>
                <a:cs typeface="Times New Roman"/>
                <a:sym typeface="Times New Roman"/>
              </a:rPr>
              <a:t>true</a:t>
            </a:r>
            <a:r>
              <a:rPr b="1" i="0" lang="en-US" sz="1400" u="none" cap="none" strike="noStrike">
                <a:solidFill>
                  <a:srgbClr val="2501BF"/>
                </a:solidFill>
                <a:latin typeface="Times New Roman"/>
                <a:ea typeface="Times New Roman"/>
                <a:cs typeface="Times New Roman"/>
                <a:sym typeface="Times New Roman"/>
              </a:rPr>
              <a:t> </a:t>
            </a:r>
            <a:r>
              <a:rPr b="0" i="0" lang="en-US" sz="1400" u="none" cap="none" strike="noStrike">
                <a:solidFill>
                  <a:srgbClr val="000000"/>
                </a:solidFill>
                <a:latin typeface="Times New Roman"/>
                <a:ea typeface="Times New Roman"/>
                <a:cs typeface="Times New Roman"/>
                <a:sym typeface="Times New Roman"/>
              </a:rPr>
              <a:t>(i.e. ZF = 0) then after </a:t>
            </a:r>
            <a:r>
              <a:rPr b="1" i="0" lang="en-US" sz="1400" u="none" cap="none" strike="noStrike">
                <a:solidFill>
                  <a:srgbClr val="002060"/>
                </a:solidFill>
                <a:latin typeface="Times New Roman"/>
                <a:ea typeface="Times New Roman"/>
                <a:cs typeface="Times New Roman"/>
                <a:sym typeface="Times New Roman"/>
              </a:rPr>
              <a:t>I3</a:t>
            </a:r>
            <a:r>
              <a:rPr b="0" i="0" lang="en-US" sz="1400" u="none" cap="none" strike="noStrike">
                <a:solidFill>
                  <a:srgbClr val="000000"/>
                </a:solidFill>
                <a:latin typeface="Times New Roman"/>
                <a:ea typeface="Times New Roman"/>
                <a:cs typeface="Times New Roman"/>
                <a:sym typeface="Times New Roman"/>
              </a:rPr>
              <a:t>;  </a:t>
            </a:r>
            <a:r>
              <a:rPr b="1" i="0" lang="en-US" sz="1400" u="none" cap="none" strike="noStrike">
                <a:solidFill>
                  <a:srgbClr val="000000"/>
                </a:solidFill>
                <a:latin typeface="Times New Roman"/>
                <a:ea typeface="Times New Roman"/>
                <a:cs typeface="Times New Roman"/>
                <a:sym typeface="Times New Roman"/>
              </a:rPr>
              <a:t>I1 and I2 will be </a:t>
            </a:r>
            <a:r>
              <a:rPr b="0" i="0" lang="en-US" sz="1600" u="none" cap="none" strike="noStrike">
                <a:solidFill>
                  <a:srgbClr val="000000"/>
                </a:solidFill>
                <a:latin typeface="Times New Roman"/>
                <a:ea typeface="Times New Roman"/>
                <a:cs typeface="Times New Roman"/>
                <a:sym typeface="Times New Roman"/>
              </a:rPr>
              <a:t>executed. </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So pipeline must have instructions prefetched as </a:t>
            </a:r>
            <a:r>
              <a:rPr b="1" i="0" lang="en-US" sz="1400" u="none" cap="none" strike="noStrike">
                <a:solidFill>
                  <a:srgbClr val="002060"/>
                </a:solidFill>
                <a:latin typeface="Times New Roman"/>
                <a:ea typeface="Times New Roman"/>
                <a:cs typeface="Times New Roman"/>
                <a:sym typeface="Times New Roman"/>
              </a:rPr>
              <a:t>I0 I1 I2 I3 </a:t>
            </a:r>
            <a:r>
              <a:rPr b="1" i="0" lang="en-US" sz="1400" u="none" cap="none" strike="noStrike">
                <a:solidFill>
                  <a:srgbClr val="000000"/>
                </a:solidFill>
                <a:latin typeface="Times New Roman"/>
                <a:ea typeface="Times New Roman"/>
                <a:cs typeface="Times New Roman"/>
                <a:sym typeface="Times New Roman"/>
              </a:rPr>
              <a:t>I1 I2 I3 </a:t>
            </a:r>
            <a:r>
              <a:rPr b="1" i="0" lang="en-US" sz="1400" u="none" cap="none" strike="noStrike">
                <a:solidFill>
                  <a:srgbClr val="002060"/>
                </a:solidFill>
                <a:latin typeface="Times New Roman"/>
                <a:ea typeface="Times New Roman"/>
                <a:cs typeface="Times New Roman"/>
                <a:sym typeface="Times New Roman"/>
              </a:rPr>
              <a:t>I1 I2 I3 </a:t>
            </a:r>
            <a:r>
              <a:rPr b="0" i="0" lang="en-US" sz="1400" u="none" cap="none" strike="noStrike">
                <a:solidFill>
                  <a:srgbClr val="000000"/>
                </a:solidFill>
                <a:latin typeface="Times New Roman"/>
                <a:ea typeface="Times New Roman"/>
                <a:cs typeface="Times New Roman"/>
                <a:sym typeface="Times New Roman"/>
              </a:rPr>
              <a:t>and so on </a:t>
            </a:r>
            <a:r>
              <a:rPr b="1" i="0" lang="en-US" sz="1400" u="none" cap="none" strike="noStrike">
                <a:solidFill>
                  <a:srgbClr val="C00000"/>
                </a:solidFill>
                <a:latin typeface="Times New Roman"/>
                <a:ea typeface="Times New Roman"/>
                <a:cs typeface="Times New Roman"/>
                <a:sym typeface="Times New Roman"/>
              </a:rPr>
              <a:t>instead of</a:t>
            </a:r>
            <a:r>
              <a:rPr b="0" i="0" lang="en-US" sz="1400" u="none" cap="none" strike="noStrike">
                <a:solidFill>
                  <a:srgbClr val="000000"/>
                </a:solidFill>
                <a:latin typeface="Times New Roman"/>
                <a:ea typeface="Times New Roman"/>
                <a:cs typeface="Times New Roman"/>
                <a:sym typeface="Times New Roman"/>
              </a:rPr>
              <a:t> I0 I1 I2 I3 I4, I5 and I6</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If </a:t>
            </a:r>
            <a:r>
              <a:rPr b="1" i="0" lang="en-US" sz="1400" u="none" cap="none" strike="noStrike">
                <a:solidFill>
                  <a:srgbClr val="2501BF"/>
                </a:solidFill>
                <a:latin typeface="Times New Roman"/>
                <a:ea typeface="Times New Roman"/>
                <a:cs typeface="Times New Roman"/>
                <a:sym typeface="Times New Roman"/>
              </a:rPr>
              <a:t>condition is </a:t>
            </a:r>
            <a:r>
              <a:rPr b="1" i="0" lang="en-US" sz="2000" u="none" cap="none" strike="noStrike">
                <a:solidFill>
                  <a:srgbClr val="C00000"/>
                </a:solidFill>
                <a:latin typeface="Times New Roman"/>
                <a:ea typeface="Times New Roman"/>
                <a:cs typeface="Times New Roman"/>
                <a:sym typeface="Times New Roman"/>
              </a:rPr>
              <a:t>false</a:t>
            </a:r>
            <a:r>
              <a:rPr b="1" i="0" lang="en-US" sz="1400" u="none" cap="none" strike="noStrike">
                <a:solidFill>
                  <a:srgbClr val="2501BF"/>
                </a:solidFill>
                <a:latin typeface="Times New Roman"/>
                <a:ea typeface="Times New Roman"/>
                <a:cs typeface="Times New Roman"/>
                <a:sym typeface="Times New Roman"/>
              </a:rPr>
              <a:t> </a:t>
            </a:r>
            <a:r>
              <a:rPr b="0" i="0" lang="en-US" sz="1400" u="none" cap="none" strike="noStrike">
                <a:solidFill>
                  <a:srgbClr val="000000"/>
                </a:solidFill>
                <a:latin typeface="Times New Roman"/>
                <a:ea typeface="Times New Roman"/>
                <a:cs typeface="Times New Roman"/>
                <a:sym typeface="Times New Roman"/>
              </a:rPr>
              <a:t>(i.e. ZF = 1) then after I3; </a:t>
            </a:r>
            <a:r>
              <a:rPr b="1" i="0" lang="en-US" sz="2400" u="none" cap="none" strike="noStrike">
                <a:solidFill>
                  <a:srgbClr val="000000"/>
                </a:solidFill>
                <a:latin typeface="Times New Roman"/>
                <a:ea typeface="Times New Roman"/>
                <a:cs typeface="Times New Roman"/>
                <a:sym typeface="Times New Roman"/>
              </a:rPr>
              <a:t>I4, I5 and I6</a:t>
            </a:r>
            <a:r>
              <a:rPr b="0" i="0" lang="en-US" sz="1400" u="none" cap="none" strike="noStrike">
                <a:solidFill>
                  <a:srgbClr val="000000"/>
                </a:solidFill>
                <a:latin typeface="Times New Roman"/>
                <a:ea typeface="Times New Roman"/>
                <a:cs typeface="Times New Roman"/>
                <a:sym typeface="Times New Roman"/>
              </a:rPr>
              <a:t> will be executed. </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So pipeline must have instructions prefetched as </a:t>
            </a:r>
            <a:r>
              <a:rPr b="1" i="0" lang="en-US" sz="1400" u="none" cap="none" strike="noStrike">
                <a:solidFill>
                  <a:srgbClr val="002060"/>
                </a:solidFill>
                <a:latin typeface="Times New Roman"/>
                <a:ea typeface="Times New Roman"/>
                <a:cs typeface="Times New Roman"/>
                <a:sym typeface="Times New Roman"/>
              </a:rPr>
              <a:t>I0 I1 I2 I3 I4, I5 and I6</a:t>
            </a:r>
            <a:endParaRPr b="1" i="0" sz="1400" u="none" cap="none" strike="noStrike">
              <a:solidFill>
                <a:srgbClr val="00206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b="1" i="0" sz="1400" u="none" cap="none" strike="noStrike">
              <a:solidFill>
                <a:srgbClr val="00206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1600" u="none" cap="none" strike="noStrike">
                <a:solidFill>
                  <a:srgbClr val="002060"/>
                </a:solidFill>
                <a:latin typeface="Times New Roman"/>
                <a:ea typeface="Times New Roman"/>
                <a:cs typeface="Times New Roman"/>
                <a:sym typeface="Times New Roman"/>
              </a:rPr>
              <a:t>          I0     MOV SI, addr</a:t>
            </a:r>
            <a:endParaRPr b="0" i="0" sz="1600" u="none" cap="none" strike="noStrike">
              <a:solidFill>
                <a:srgbClr val="00206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1600" u="none" cap="none" strike="noStrike">
                <a:solidFill>
                  <a:srgbClr val="002060"/>
                </a:solidFill>
                <a:latin typeface="Times New Roman"/>
                <a:ea typeface="Times New Roman"/>
                <a:cs typeface="Times New Roman"/>
                <a:sym typeface="Times New Roman"/>
              </a:rPr>
              <a:t>Bk  :  I1     INC SI</a:t>
            </a:r>
            <a:endParaRPr/>
          </a:p>
          <a:p>
            <a:pPr indent="0" lvl="0" marL="0" marR="0" rtl="0" algn="l">
              <a:lnSpc>
                <a:spcPct val="100000"/>
              </a:lnSpc>
              <a:spcBef>
                <a:spcPts val="0"/>
              </a:spcBef>
              <a:spcAft>
                <a:spcPts val="0"/>
              </a:spcAft>
              <a:buNone/>
            </a:pPr>
            <a:r>
              <a:rPr b="0" i="0" lang="en-US" sz="1600" u="none" cap="none" strike="noStrike">
                <a:solidFill>
                  <a:srgbClr val="002060"/>
                </a:solidFill>
                <a:latin typeface="Times New Roman"/>
                <a:ea typeface="Times New Roman"/>
                <a:cs typeface="Times New Roman"/>
                <a:sym typeface="Times New Roman"/>
              </a:rPr>
              <a:t>          I2     DEC CX    </a:t>
            </a:r>
            <a:endParaRPr/>
          </a:p>
          <a:p>
            <a:pPr indent="0" lvl="0" marL="0" marR="0" rtl="0" algn="l">
              <a:lnSpc>
                <a:spcPct val="100000"/>
              </a:lnSpc>
              <a:spcBef>
                <a:spcPts val="0"/>
              </a:spcBef>
              <a:spcAft>
                <a:spcPts val="0"/>
              </a:spcAft>
              <a:buNone/>
            </a:pPr>
            <a:r>
              <a:rPr b="0" i="0" lang="en-US" sz="1600" u="none" cap="none" strike="noStrike">
                <a:solidFill>
                  <a:srgbClr val="002060"/>
                </a:solidFill>
                <a:latin typeface="Times New Roman"/>
                <a:ea typeface="Times New Roman"/>
                <a:cs typeface="Times New Roman"/>
                <a:sym typeface="Times New Roman"/>
              </a:rPr>
              <a:t>          </a:t>
            </a:r>
            <a:r>
              <a:rPr b="1" i="0" lang="en-US" sz="2800" u="none" cap="none" strike="noStrike">
                <a:solidFill>
                  <a:srgbClr val="C00000"/>
                </a:solidFill>
                <a:latin typeface="Times New Roman"/>
                <a:ea typeface="Times New Roman"/>
                <a:cs typeface="Times New Roman"/>
                <a:sym typeface="Times New Roman"/>
              </a:rPr>
              <a:t>I3  JNZ   BK</a:t>
            </a:r>
            <a:endParaRPr/>
          </a:p>
          <a:p>
            <a:pPr indent="0" lvl="0" marL="0" marR="0" rtl="0" algn="l">
              <a:lnSpc>
                <a:spcPct val="100000"/>
              </a:lnSpc>
              <a:spcBef>
                <a:spcPts val="0"/>
              </a:spcBef>
              <a:spcAft>
                <a:spcPts val="0"/>
              </a:spcAft>
              <a:buNone/>
            </a:pPr>
            <a:r>
              <a:rPr b="0" i="0" lang="en-US" sz="1600" u="none" cap="none" strike="noStrike">
                <a:solidFill>
                  <a:srgbClr val="002060"/>
                </a:solidFill>
                <a:latin typeface="Times New Roman"/>
                <a:ea typeface="Times New Roman"/>
                <a:cs typeface="Times New Roman"/>
                <a:sym typeface="Times New Roman"/>
              </a:rPr>
              <a:t>          I4     ADD  AX,BX</a:t>
            </a:r>
            <a:endParaRPr/>
          </a:p>
          <a:p>
            <a:pPr indent="0" lvl="0" marL="0" marR="0" rtl="0" algn="l">
              <a:lnSpc>
                <a:spcPct val="100000"/>
              </a:lnSpc>
              <a:spcBef>
                <a:spcPts val="0"/>
              </a:spcBef>
              <a:spcAft>
                <a:spcPts val="0"/>
              </a:spcAft>
              <a:buNone/>
            </a:pPr>
            <a:r>
              <a:rPr b="0" i="0" lang="en-US" sz="1600" u="none" cap="none" strike="noStrike">
                <a:solidFill>
                  <a:srgbClr val="002060"/>
                </a:solidFill>
                <a:latin typeface="Times New Roman"/>
                <a:ea typeface="Times New Roman"/>
                <a:cs typeface="Times New Roman"/>
                <a:sym typeface="Times New Roman"/>
              </a:rPr>
              <a:t>          I5     INC  AX</a:t>
            </a:r>
            <a:endParaRPr/>
          </a:p>
          <a:p>
            <a:pPr indent="0" lvl="0" marL="0" marR="0" rtl="0" algn="l">
              <a:lnSpc>
                <a:spcPct val="100000"/>
              </a:lnSpc>
              <a:spcBef>
                <a:spcPts val="0"/>
              </a:spcBef>
              <a:spcAft>
                <a:spcPts val="0"/>
              </a:spcAft>
              <a:buNone/>
            </a:pPr>
            <a:r>
              <a:rPr b="0" i="0" lang="en-US" sz="1600" u="none" cap="none" strike="noStrike">
                <a:solidFill>
                  <a:srgbClr val="002060"/>
                </a:solidFill>
                <a:latin typeface="Times New Roman"/>
                <a:ea typeface="Times New Roman"/>
                <a:cs typeface="Times New Roman"/>
                <a:sym typeface="Times New Roman"/>
              </a:rPr>
              <a:t>          I6     MOV  [SI] , AX </a:t>
            </a:r>
            <a:endParaRPr b="0" i="0" sz="1600" u="none" cap="none" strike="noStrike">
              <a:solidFill>
                <a:srgbClr val="000000"/>
              </a:solidFill>
              <a:latin typeface="Times New Roman"/>
              <a:ea typeface="Times New Roman"/>
              <a:cs typeface="Times New Roman"/>
              <a:sym typeface="Times New Roman"/>
            </a:endParaRPr>
          </a:p>
        </p:txBody>
      </p:sp>
      <p:sp>
        <p:nvSpPr>
          <p:cNvPr id="870" name="Google Shape;870;p189"/>
          <p:cNvSpPr txBox="1"/>
          <p:nvPr/>
        </p:nvSpPr>
        <p:spPr>
          <a:xfrm>
            <a:off x="1500155" y="0"/>
            <a:ext cx="9034818"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rgbClr val="C00000"/>
                </a:solidFill>
                <a:latin typeface="Arial"/>
                <a:ea typeface="Arial"/>
                <a:cs typeface="Arial"/>
                <a:sym typeface="Arial"/>
              </a:rPr>
              <a:t>Role of Pre-fetch Buffer in Branch Prediction</a:t>
            </a:r>
            <a:endParaRPr/>
          </a:p>
        </p:txBody>
      </p:sp>
      <p:sp>
        <p:nvSpPr>
          <p:cNvPr id="871" name="Google Shape;871;p189"/>
          <p:cNvSpPr/>
          <p:nvPr/>
        </p:nvSpPr>
        <p:spPr>
          <a:xfrm>
            <a:off x="5117910" y="689719"/>
            <a:ext cx="7074090" cy="5603739"/>
          </a:xfrm>
          <a:prstGeom prst="rect">
            <a:avLst/>
          </a:prstGeom>
          <a:noFill/>
          <a:ln cap="flat" cmpd="sng" w="57150">
            <a:solidFill>
              <a:srgbClr val="FFC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72" name="Google Shape;872;p189"/>
          <p:cNvSpPr/>
          <p:nvPr/>
        </p:nvSpPr>
        <p:spPr>
          <a:xfrm>
            <a:off x="559624" y="628164"/>
            <a:ext cx="4490114" cy="5665294"/>
          </a:xfrm>
          <a:prstGeom prst="rect">
            <a:avLst/>
          </a:prstGeom>
          <a:noFill/>
          <a:ln cap="flat" cmpd="sng" w="5715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873" name="Google Shape;873;p189"/>
          <p:cNvCxnSpPr/>
          <p:nvPr/>
        </p:nvCxnSpPr>
        <p:spPr>
          <a:xfrm flipH="1" rot="10800000">
            <a:off x="0" y="770965"/>
            <a:ext cx="12192000" cy="27709"/>
          </a:xfrm>
          <a:prstGeom prst="straightConnector1">
            <a:avLst/>
          </a:prstGeom>
          <a:noFill/>
          <a:ln cap="flat" cmpd="sng" w="9525">
            <a:solidFill>
              <a:srgbClr val="00B050"/>
            </a:solidFill>
            <a:prstDash val="solid"/>
            <a:round/>
            <a:headEnd len="sm" w="sm" type="none"/>
            <a:tailEnd len="sm" w="sm" type="none"/>
          </a:ln>
        </p:spPr>
      </p:cxnSp>
      <p:sp>
        <p:nvSpPr>
          <p:cNvPr id="874" name="Google Shape;874;p18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875" name="Google Shape;875;p189"/>
          <p:cNvCxnSpPr/>
          <p:nvPr/>
        </p:nvCxnSpPr>
        <p:spPr>
          <a:xfrm>
            <a:off x="715371" y="25727"/>
            <a:ext cx="58534" cy="6808823"/>
          </a:xfrm>
          <a:prstGeom prst="straightConnector1">
            <a:avLst/>
          </a:prstGeom>
          <a:noFill/>
          <a:ln cap="flat" cmpd="sng" w="15875">
            <a:solidFill>
              <a:srgbClr val="00B050"/>
            </a:solidFill>
            <a:prstDash val="solid"/>
            <a:round/>
            <a:headEnd len="sm" w="sm" type="none"/>
            <a:tailEnd len="sm" w="sm" type="none"/>
          </a:ln>
        </p:spPr>
      </p:cxnSp>
      <p:cxnSp>
        <p:nvCxnSpPr>
          <p:cNvPr id="876" name="Google Shape;876;p189"/>
          <p:cNvCxnSpPr/>
          <p:nvPr/>
        </p:nvCxnSpPr>
        <p:spPr>
          <a:xfrm>
            <a:off x="0" y="6356350"/>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13" st="1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14" st="1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15" st="1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xEl>
                                              <p:pRg end="16" st="1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8">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p190"/>
          <p:cNvSpPr txBox="1"/>
          <p:nvPr>
            <p:ph type="title"/>
          </p:nvPr>
        </p:nvSpPr>
        <p:spPr>
          <a:xfrm>
            <a:off x="1090292" y="181137"/>
            <a:ext cx="9566054" cy="67475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6000">
                <a:solidFill>
                  <a:srgbClr val="C00000"/>
                </a:solidFill>
                <a:latin typeface="Times New Roman"/>
                <a:ea typeface="Times New Roman"/>
                <a:cs typeface="Times New Roman"/>
                <a:sym typeface="Times New Roman"/>
              </a:rPr>
              <a:t>Control Unit</a:t>
            </a:r>
            <a:endParaRPr b="1" sz="6000">
              <a:solidFill>
                <a:srgbClr val="C00000"/>
              </a:solidFill>
              <a:latin typeface="Times New Roman"/>
              <a:ea typeface="Times New Roman"/>
              <a:cs typeface="Times New Roman"/>
              <a:sym typeface="Times New Roman"/>
            </a:endParaRPr>
          </a:p>
        </p:txBody>
      </p:sp>
      <p:sp>
        <p:nvSpPr>
          <p:cNvPr id="882" name="Google Shape;882;p19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883" name="Google Shape;883;p19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884" name="Google Shape;884;p19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885" name="Google Shape;885;p190"/>
          <p:cNvPicPr preferRelativeResize="0"/>
          <p:nvPr/>
        </p:nvPicPr>
        <p:blipFill rotWithShape="1">
          <a:blip r:embed="rId3">
            <a:alphaModFix/>
          </a:blip>
          <a:srcRect b="0" l="0" r="0" t="0"/>
          <a:stretch/>
        </p:blipFill>
        <p:spPr>
          <a:xfrm>
            <a:off x="75912" y="47269"/>
            <a:ext cx="712281" cy="801817"/>
          </a:xfrm>
          <a:prstGeom prst="rect">
            <a:avLst/>
          </a:prstGeom>
          <a:noFill/>
          <a:ln>
            <a:noFill/>
          </a:ln>
        </p:spPr>
      </p:pic>
      <p:sp>
        <p:nvSpPr>
          <p:cNvPr id="886" name="Google Shape;886;p190"/>
          <p:cNvSpPr txBox="1"/>
          <p:nvPr>
            <p:ph idx="1" type="body"/>
          </p:nvPr>
        </p:nvSpPr>
        <p:spPr>
          <a:xfrm>
            <a:off x="381794" y="1065183"/>
            <a:ext cx="5732060" cy="5107018"/>
          </a:xfrm>
          <a:prstGeom prst="rect">
            <a:avLst/>
          </a:prstGeom>
          <a:noFill/>
          <a:ln>
            <a:noFill/>
          </a:ln>
        </p:spPr>
        <p:txBody>
          <a:bodyPr anchorCtr="0" anchor="t" bIns="45700" lIns="91425" spcFirstLastPara="1" rIns="91425" wrap="square" tIns="45700">
            <a:noAutofit/>
          </a:bodyPr>
          <a:lstStyle/>
          <a:p>
            <a:pPr indent="-342900" lvl="1" marL="914400" rtl="0" algn="just">
              <a:lnSpc>
                <a:spcPct val="90000"/>
              </a:lnSpc>
              <a:spcBef>
                <a:spcPts val="500"/>
              </a:spcBef>
              <a:spcAft>
                <a:spcPts val="0"/>
              </a:spcAft>
              <a:buSzPts val="1800"/>
              <a:buChar char="•"/>
            </a:pPr>
            <a:r>
              <a:rPr lang="en-US" sz="3000">
                <a:latin typeface="Times New Roman"/>
                <a:ea typeface="Times New Roman"/>
                <a:cs typeface="Times New Roman"/>
                <a:sym typeface="Times New Roman"/>
              </a:rPr>
              <a:t>It </a:t>
            </a:r>
            <a:r>
              <a:rPr b="1" lang="en-US" sz="3000">
                <a:solidFill>
                  <a:srgbClr val="0070C0"/>
                </a:solidFill>
                <a:latin typeface="Times New Roman"/>
                <a:ea typeface="Times New Roman"/>
                <a:cs typeface="Times New Roman"/>
                <a:sym typeface="Times New Roman"/>
              </a:rPr>
              <a:t>interprets</a:t>
            </a:r>
            <a:r>
              <a:rPr lang="en-US" sz="3000">
                <a:latin typeface="Times New Roman"/>
                <a:ea typeface="Times New Roman"/>
                <a:cs typeface="Times New Roman"/>
                <a:sym typeface="Times New Roman"/>
              </a:rPr>
              <a:t> the </a:t>
            </a:r>
            <a:r>
              <a:rPr b="1" lang="en-US" sz="3000">
                <a:solidFill>
                  <a:srgbClr val="385623"/>
                </a:solidFill>
                <a:latin typeface="Times New Roman"/>
                <a:ea typeface="Times New Roman"/>
                <a:cs typeface="Times New Roman"/>
                <a:sym typeface="Times New Roman"/>
              </a:rPr>
              <a:t>instruction word </a:t>
            </a:r>
            <a:r>
              <a:rPr b="1" lang="en-US" sz="3000">
                <a:solidFill>
                  <a:srgbClr val="C00000"/>
                </a:solidFill>
                <a:latin typeface="Times New Roman"/>
                <a:ea typeface="Times New Roman"/>
                <a:cs typeface="Times New Roman"/>
                <a:sym typeface="Times New Roman"/>
              </a:rPr>
              <a:t>and</a:t>
            </a:r>
            <a:r>
              <a:rPr b="1" lang="en-US" sz="3000">
                <a:solidFill>
                  <a:srgbClr val="385623"/>
                </a:solidFill>
                <a:latin typeface="Times New Roman"/>
                <a:ea typeface="Times New Roman"/>
                <a:cs typeface="Times New Roman"/>
                <a:sym typeface="Times New Roman"/>
              </a:rPr>
              <a:t> </a:t>
            </a:r>
            <a:r>
              <a:rPr b="1" lang="en-US" sz="3000">
                <a:solidFill>
                  <a:srgbClr val="002060"/>
                </a:solidFill>
                <a:latin typeface="Times New Roman"/>
                <a:ea typeface="Times New Roman"/>
                <a:cs typeface="Times New Roman"/>
                <a:sym typeface="Times New Roman"/>
              </a:rPr>
              <a:t>microcode</a:t>
            </a:r>
            <a:r>
              <a:rPr b="1" lang="en-US" sz="3000">
                <a:solidFill>
                  <a:srgbClr val="385623"/>
                </a:solidFill>
                <a:latin typeface="Times New Roman"/>
                <a:ea typeface="Times New Roman"/>
                <a:cs typeface="Times New Roman"/>
                <a:sym typeface="Times New Roman"/>
              </a:rPr>
              <a:t> </a:t>
            </a:r>
            <a:r>
              <a:rPr lang="en-US" sz="3000">
                <a:latin typeface="Times New Roman"/>
                <a:ea typeface="Times New Roman"/>
                <a:cs typeface="Times New Roman"/>
                <a:sym typeface="Times New Roman"/>
              </a:rPr>
              <a:t>entry point fed to it by </a:t>
            </a:r>
            <a:r>
              <a:rPr b="1" lang="en-US" sz="3000">
                <a:latin typeface="Times New Roman"/>
                <a:ea typeface="Times New Roman"/>
                <a:cs typeface="Times New Roman"/>
                <a:sym typeface="Times New Roman"/>
              </a:rPr>
              <a:t>Instruction Decode Unit. </a:t>
            </a:r>
            <a:endParaRPr b="1" sz="3000">
              <a:latin typeface="Times New Roman"/>
              <a:ea typeface="Times New Roman"/>
              <a:cs typeface="Times New Roman"/>
              <a:sym typeface="Times New Roman"/>
            </a:endParaRPr>
          </a:p>
          <a:p>
            <a:pPr indent="-342900" lvl="1" marL="914400" rtl="0" algn="just">
              <a:lnSpc>
                <a:spcPct val="90000"/>
              </a:lnSpc>
              <a:spcBef>
                <a:spcPts val="500"/>
              </a:spcBef>
              <a:spcAft>
                <a:spcPts val="0"/>
              </a:spcAft>
              <a:buSzPts val="1800"/>
              <a:buChar char="•"/>
            </a:pPr>
            <a:r>
              <a:rPr lang="en-US" sz="3000">
                <a:latin typeface="Times New Roman"/>
                <a:ea typeface="Times New Roman"/>
                <a:cs typeface="Times New Roman"/>
                <a:sym typeface="Times New Roman"/>
              </a:rPr>
              <a:t>It handles </a:t>
            </a:r>
            <a:r>
              <a:rPr b="1" lang="en-US" sz="3000">
                <a:solidFill>
                  <a:srgbClr val="385623"/>
                </a:solidFill>
                <a:latin typeface="Times New Roman"/>
                <a:ea typeface="Times New Roman"/>
                <a:cs typeface="Times New Roman"/>
                <a:sym typeface="Times New Roman"/>
              </a:rPr>
              <a:t>exceptions, breakpoints </a:t>
            </a:r>
            <a:r>
              <a:rPr b="1" lang="en-US" sz="3000">
                <a:solidFill>
                  <a:srgbClr val="0070C0"/>
                </a:solidFill>
                <a:latin typeface="Times New Roman"/>
                <a:ea typeface="Times New Roman"/>
                <a:cs typeface="Times New Roman"/>
                <a:sym typeface="Times New Roman"/>
              </a:rPr>
              <a:t>and</a:t>
            </a:r>
            <a:r>
              <a:rPr b="1" lang="en-US" sz="3000">
                <a:solidFill>
                  <a:srgbClr val="385623"/>
                </a:solidFill>
                <a:latin typeface="Times New Roman"/>
                <a:ea typeface="Times New Roman"/>
                <a:cs typeface="Times New Roman"/>
                <a:sym typeface="Times New Roman"/>
              </a:rPr>
              <a:t> interrupts</a:t>
            </a:r>
            <a:r>
              <a:rPr lang="en-US" sz="3000">
                <a:latin typeface="Times New Roman"/>
                <a:ea typeface="Times New Roman"/>
                <a:cs typeface="Times New Roman"/>
                <a:sym typeface="Times New Roman"/>
              </a:rPr>
              <a:t>. </a:t>
            </a:r>
            <a:endParaRPr/>
          </a:p>
          <a:p>
            <a:pPr indent="-342900" lvl="1" marL="914400" rtl="0" algn="just">
              <a:lnSpc>
                <a:spcPct val="90000"/>
              </a:lnSpc>
              <a:spcBef>
                <a:spcPts val="500"/>
              </a:spcBef>
              <a:spcAft>
                <a:spcPts val="0"/>
              </a:spcAft>
              <a:buSzPts val="1800"/>
              <a:buChar char="•"/>
            </a:pPr>
            <a:r>
              <a:rPr lang="en-US" sz="3000">
                <a:latin typeface="Times New Roman"/>
                <a:ea typeface="Times New Roman"/>
                <a:cs typeface="Times New Roman"/>
                <a:sym typeface="Times New Roman"/>
              </a:rPr>
              <a:t>It </a:t>
            </a:r>
            <a:r>
              <a:rPr lang="en-US" sz="3000">
                <a:solidFill>
                  <a:srgbClr val="C00000"/>
                </a:solidFill>
                <a:latin typeface="Times New Roman"/>
                <a:ea typeface="Times New Roman"/>
                <a:cs typeface="Times New Roman"/>
                <a:sym typeface="Times New Roman"/>
              </a:rPr>
              <a:t>controls</a:t>
            </a:r>
            <a:r>
              <a:rPr lang="en-US" sz="3000">
                <a:latin typeface="Times New Roman"/>
                <a:ea typeface="Times New Roman"/>
                <a:cs typeface="Times New Roman"/>
                <a:sym typeface="Times New Roman"/>
              </a:rPr>
              <a:t> the </a:t>
            </a:r>
            <a:r>
              <a:rPr b="1" lang="en-US" sz="3000">
                <a:solidFill>
                  <a:srgbClr val="002060"/>
                </a:solidFill>
                <a:latin typeface="Times New Roman"/>
                <a:ea typeface="Times New Roman"/>
                <a:cs typeface="Times New Roman"/>
                <a:sym typeface="Times New Roman"/>
              </a:rPr>
              <a:t>integer pipelines </a:t>
            </a:r>
            <a:r>
              <a:rPr lang="en-US" sz="3000">
                <a:latin typeface="Times New Roman"/>
                <a:ea typeface="Times New Roman"/>
                <a:cs typeface="Times New Roman"/>
                <a:sym typeface="Times New Roman"/>
              </a:rPr>
              <a:t>and</a:t>
            </a:r>
            <a:r>
              <a:rPr b="1" lang="en-US" sz="3000">
                <a:solidFill>
                  <a:srgbClr val="002060"/>
                </a:solidFill>
                <a:latin typeface="Times New Roman"/>
                <a:ea typeface="Times New Roman"/>
                <a:cs typeface="Times New Roman"/>
                <a:sym typeface="Times New Roman"/>
              </a:rPr>
              <a:t> floating point sequences</a:t>
            </a:r>
            <a:r>
              <a:rPr lang="en-US" sz="3000">
                <a:latin typeface="Times New Roman"/>
                <a:ea typeface="Times New Roman"/>
                <a:cs typeface="Times New Roman"/>
                <a:sym typeface="Times New Roman"/>
              </a:rPr>
              <a:t>. </a:t>
            </a:r>
            <a:endParaRPr sz="3000">
              <a:latin typeface="Times New Roman"/>
              <a:ea typeface="Times New Roman"/>
              <a:cs typeface="Times New Roman"/>
              <a:sym typeface="Times New Roman"/>
            </a:endParaRPr>
          </a:p>
          <a:p>
            <a:pPr indent="-342900" lvl="1" marL="914400" rtl="0" algn="just">
              <a:lnSpc>
                <a:spcPct val="90000"/>
              </a:lnSpc>
              <a:spcBef>
                <a:spcPts val="500"/>
              </a:spcBef>
              <a:spcAft>
                <a:spcPts val="0"/>
              </a:spcAft>
              <a:buSzPts val="1800"/>
              <a:buChar char="•"/>
            </a:pPr>
            <a:r>
              <a:rPr b="1" lang="en-US" sz="3000">
                <a:latin typeface="Times New Roman"/>
                <a:ea typeface="Times New Roman"/>
                <a:cs typeface="Times New Roman"/>
                <a:sym typeface="Times New Roman"/>
              </a:rPr>
              <a:t>Microcode ROM:  </a:t>
            </a:r>
            <a:r>
              <a:rPr b="1" lang="en-US" sz="3000">
                <a:solidFill>
                  <a:srgbClr val="002060"/>
                </a:solidFill>
                <a:latin typeface="Times New Roman"/>
                <a:ea typeface="Times New Roman"/>
                <a:cs typeface="Times New Roman"/>
                <a:sym typeface="Times New Roman"/>
              </a:rPr>
              <a:t>Stores </a:t>
            </a:r>
            <a:r>
              <a:rPr b="1" lang="en-US" sz="3000">
                <a:solidFill>
                  <a:srgbClr val="C00000"/>
                </a:solidFill>
                <a:latin typeface="Times New Roman"/>
                <a:ea typeface="Times New Roman"/>
                <a:cs typeface="Times New Roman"/>
                <a:sym typeface="Times New Roman"/>
              </a:rPr>
              <a:t>microcode</a:t>
            </a:r>
            <a:r>
              <a:rPr b="1" lang="en-US" sz="3000">
                <a:solidFill>
                  <a:srgbClr val="002060"/>
                </a:solidFill>
                <a:latin typeface="Times New Roman"/>
                <a:ea typeface="Times New Roman"/>
                <a:cs typeface="Times New Roman"/>
                <a:sym typeface="Times New Roman"/>
              </a:rPr>
              <a:t> sequences. </a:t>
            </a:r>
            <a:endParaRPr b="1" sz="3000">
              <a:solidFill>
                <a:srgbClr val="002060"/>
              </a:solidFill>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a:latin typeface="Times New Roman"/>
              <a:ea typeface="Times New Roman"/>
              <a:cs typeface="Times New Roman"/>
              <a:sym typeface="Times New Roman"/>
            </a:endParaRPr>
          </a:p>
        </p:txBody>
      </p:sp>
      <p:pic>
        <p:nvPicPr>
          <p:cNvPr id="887" name="Google Shape;887;p190"/>
          <p:cNvPicPr preferRelativeResize="0"/>
          <p:nvPr/>
        </p:nvPicPr>
        <p:blipFill rotWithShape="1">
          <a:blip r:embed="rId4">
            <a:alphaModFix/>
          </a:blip>
          <a:srcRect b="0" l="0" r="0" t="0"/>
          <a:stretch/>
        </p:blipFill>
        <p:spPr>
          <a:xfrm>
            <a:off x="6400800" y="1065183"/>
            <a:ext cx="5305425" cy="5107018"/>
          </a:xfrm>
          <a:prstGeom prst="rect">
            <a:avLst/>
          </a:prstGeom>
          <a:noFill/>
          <a:ln>
            <a:noFill/>
          </a:ln>
        </p:spPr>
      </p:pic>
      <p:cxnSp>
        <p:nvCxnSpPr>
          <p:cNvPr id="888" name="Google Shape;888;p190"/>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889" name="Google Shape;889;p19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890" name="Google Shape;890;p19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891" name="Google Shape;891;p19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6">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19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a:t>  </a:t>
            </a:r>
            <a:endParaRPr/>
          </a:p>
        </p:txBody>
      </p:sp>
      <p:sp>
        <p:nvSpPr>
          <p:cNvPr id="897" name="Google Shape;897;p191"/>
          <p:cNvSpPr txBox="1"/>
          <p:nvPr>
            <p:ph idx="1" type="body"/>
          </p:nvPr>
        </p:nvSpPr>
        <p:spPr>
          <a:xfrm>
            <a:off x="715370" y="1027906"/>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898" name="Google Shape;898;p19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899" name="Google Shape;899;p191"/>
          <p:cNvSpPr txBox="1"/>
          <p:nvPr>
            <p:ph idx="11" type="ftr"/>
          </p:nvPr>
        </p:nvSpPr>
        <p:spPr>
          <a:xfrm>
            <a:off x="2625633" y="6356350"/>
            <a:ext cx="66489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900" name="Google Shape;900;p19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901" name="Google Shape;901;p191"/>
          <p:cNvSpPr/>
          <p:nvPr/>
        </p:nvSpPr>
        <p:spPr>
          <a:xfrm>
            <a:off x="944561" y="1951630"/>
            <a:ext cx="10772822" cy="3155947"/>
          </a:xfrm>
          <a:prstGeom prst="roundRect">
            <a:avLst>
              <a:gd fmla="val 16667" name="adj"/>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6000" u="none" cap="none" strike="noStrike">
                <a:solidFill>
                  <a:srgbClr val="FFFF00"/>
                </a:solidFill>
                <a:latin typeface="Times New Roman"/>
                <a:ea typeface="Times New Roman"/>
                <a:cs typeface="Times New Roman"/>
                <a:sym typeface="Times New Roman"/>
              </a:rPr>
              <a:t>Pentium Superscalar Architecture with details of pipeline stages</a:t>
            </a:r>
            <a:endParaRPr b="1" i="0" sz="6000" u="none" cap="none" strike="noStrike">
              <a:solidFill>
                <a:srgbClr val="FFFF00"/>
              </a:solidFill>
              <a:latin typeface="Times New Roman"/>
              <a:ea typeface="Times New Roman"/>
              <a:cs typeface="Times New Roman"/>
              <a:sym typeface="Times New Roman"/>
            </a:endParaRPr>
          </a:p>
        </p:txBody>
      </p:sp>
      <p:cxnSp>
        <p:nvCxnSpPr>
          <p:cNvPr id="902" name="Google Shape;902;p191"/>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903" name="Google Shape;903;p19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904" name="Google Shape;904;p19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905" name="Google Shape;905;p19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906" name="Google Shape;906;p191"/>
          <p:cNvSpPr/>
          <p:nvPr/>
        </p:nvSpPr>
        <p:spPr>
          <a:xfrm>
            <a:off x="3874080" y="5510492"/>
            <a:ext cx="4152099"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https://www.youtube.com/watch?v=x2yo2aDMHfA</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192"/>
          <p:cNvSpPr txBox="1"/>
          <p:nvPr>
            <p:ph type="title"/>
          </p:nvPr>
        </p:nvSpPr>
        <p:spPr>
          <a:xfrm>
            <a:off x="838200" y="134614"/>
            <a:ext cx="10515600" cy="713292"/>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5400">
                <a:solidFill>
                  <a:srgbClr val="FF0000"/>
                </a:solidFill>
                <a:latin typeface="Times New Roman"/>
                <a:ea typeface="Times New Roman"/>
                <a:cs typeface="Times New Roman"/>
                <a:sym typeface="Times New Roman"/>
              </a:rPr>
              <a:t>Pentium </a:t>
            </a:r>
            <a:r>
              <a:rPr b="1" lang="en-US" sz="5400">
                <a:solidFill>
                  <a:srgbClr val="FF0000"/>
                </a:solidFill>
                <a:latin typeface="Times New Roman"/>
                <a:ea typeface="Times New Roman"/>
                <a:cs typeface="Times New Roman"/>
                <a:sym typeface="Times New Roman"/>
              </a:rPr>
              <a:t>Super-Scalar</a:t>
            </a:r>
            <a:r>
              <a:rPr lang="en-US" sz="5400">
                <a:solidFill>
                  <a:srgbClr val="FF0000"/>
                </a:solidFill>
                <a:latin typeface="Times New Roman"/>
                <a:ea typeface="Times New Roman"/>
                <a:cs typeface="Times New Roman"/>
                <a:sym typeface="Times New Roman"/>
              </a:rPr>
              <a:t> architecture</a:t>
            </a:r>
            <a:endParaRPr sz="5400">
              <a:solidFill>
                <a:srgbClr val="FF0000"/>
              </a:solidFill>
              <a:latin typeface="Times New Roman"/>
              <a:ea typeface="Times New Roman"/>
              <a:cs typeface="Times New Roman"/>
              <a:sym typeface="Times New Roman"/>
            </a:endParaRPr>
          </a:p>
        </p:txBody>
      </p:sp>
      <p:sp>
        <p:nvSpPr>
          <p:cNvPr id="912" name="Google Shape;912;p192"/>
          <p:cNvSpPr txBox="1"/>
          <p:nvPr>
            <p:ph idx="1" type="body"/>
          </p:nvPr>
        </p:nvSpPr>
        <p:spPr>
          <a:xfrm>
            <a:off x="657337" y="892404"/>
            <a:ext cx="10877326" cy="5152977"/>
          </a:xfrm>
          <a:prstGeom prst="rect">
            <a:avLst/>
          </a:prstGeom>
          <a:noFill/>
          <a:ln>
            <a:noFill/>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Char char="•"/>
            </a:pPr>
            <a:r>
              <a:rPr lang="en-US" sz="3200">
                <a:latin typeface="Times New Roman"/>
                <a:ea typeface="Times New Roman"/>
                <a:cs typeface="Times New Roman"/>
                <a:sym typeface="Times New Roman"/>
              </a:rPr>
              <a:t>Pentium is capable of executing </a:t>
            </a:r>
            <a:r>
              <a:rPr b="1" lang="en-US" sz="3200">
                <a:solidFill>
                  <a:srgbClr val="002060"/>
                </a:solidFill>
                <a:latin typeface="Times New Roman"/>
                <a:ea typeface="Times New Roman"/>
                <a:cs typeface="Times New Roman"/>
                <a:sym typeface="Times New Roman"/>
              </a:rPr>
              <a:t>2 integer </a:t>
            </a:r>
            <a:r>
              <a:rPr lang="en-US" sz="3200">
                <a:latin typeface="Times New Roman"/>
                <a:ea typeface="Times New Roman"/>
                <a:cs typeface="Times New Roman"/>
                <a:sym typeface="Times New Roman"/>
              </a:rPr>
              <a:t>or </a:t>
            </a:r>
            <a:r>
              <a:rPr b="1" lang="en-US" sz="3200">
                <a:latin typeface="Times New Roman"/>
                <a:ea typeface="Times New Roman"/>
                <a:cs typeface="Times New Roman"/>
                <a:sym typeface="Times New Roman"/>
              </a:rPr>
              <a:t>2 floating point </a:t>
            </a:r>
            <a:r>
              <a:rPr lang="en-US" sz="3200">
                <a:solidFill>
                  <a:srgbClr val="FF0000"/>
                </a:solidFill>
                <a:latin typeface="Times New Roman"/>
                <a:ea typeface="Times New Roman"/>
                <a:cs typeface="Times New Roman"/>
                <a:sym typeface="Times New Roman"/>
              </a:rPr>
              <a:t>instructions simultaneously</a:t>
            </a:r>
            <a:r>
              <a:rPr lang="en-US" sz="3200">
                <a:latin typeface="Times New Roman"/>
                <a:ea typeface="Times New Roman"/>
                <a:cs typeface="Times New Roman"/>
                <a:sym typeface="Times New Roman"/>
              </a:rPr>
              <a:t>.</a:t>
            </a:r>
            <a:endParaRPr/>
          </a:p>
          <a:p>
            <a:pPr indent="-342900" lvl="0" marL="457200" rtl="0" algn="just">
              <a:lnSpc>
                <a:spcPct val="90000"/>
              </a:lnSpc>
              <a:spcBef>
                <a:spcPts val="1000"/>
              </a:spcBef>
              <a:spcAft>
                <a:spcPts val="0"/>
              </a:spcAft>
              <a:buSzPts val="1800"/>
              <a:buChar char="•"/>
            </a:pPr>
            <a:r>
              <a:rPr lang="en-US" sz="3200">
                <a:latin typeface="Times New Roman"/>
                <a:ea typeface="Times New Roman"/>
                <a:cs typeface="Times New Roman"/>
                <a:sym typeface="Times New Roman"/>
              </a:rPr>
              <a:t>This parallel execution is done through two instruction pipelines, the </a:t>
            </a:r>
            <a:r>
              <a:rPr b="1" lang="en-US" sz="3200">
                <a:solidFill>
                  <a:srgbClr val="C00000"/>
                </a:solidFill>
                <a:latin typeface="Times New Roman"/>
                <a:ea typeface="Times New Roman"/>
                <a:cs typeface="Times New Roman"/>
                <a:sym typeface="Times New Roman"/>
              </a:rPr>
              <a:t>“u” pipe </a:t>
            </a:r>
            <a:r>
              <a:rPr b="1" lang="en-US" sz="3200">
                <a:solidFill>
                  <a:srgbClr val="002060"/>
                </a:solidFill>
                <a:latin typeface="Times New Roman"/>
                <a:ea typeface="Times New Roman"/>
                <a:cs typeface="Times New Roman"/>
                <a:sym typeface="Times New Roman"/>
              </a:rPr>
              <a:t>and</a:t>
            </a:r>
            <a:r>
              <a:rPr b="1" lang="en-US" sz="3200">
                <a:solidFill>
                  <a:srgbClr val="C00000"/>
                </a:solidFill>
                <a:latin typeface="Times New Roman"/>
                <a:ea typeface="Times New Roman"/>
                <a:cs typeface="Times New Roman"/>
                <a:sym typeface="Times New Roman"/>
              </a:rPr>
              <a:t> the “v” pipe.</a:t>
            </a:r>
            <a:endParaRPr/>
          </a:p>
          <a:p>
            <a:pPr indent="-342900" lvl="0" marL="457200" rtl="0" algn="just">
              <a:lnSpc>
                <a:spcPct val="90000"/>
              </a:lnSpc>
              <a:spcBef>
                <a:spcPts val="1000"/>
              </a:spcBef>
              <a:spcAft>
                <a:spcPts val="0"/>
              </a:spcAft>
              <a:buSzPts val="1800"/>
              <a:buChar char="•"/>
            </a:pPr>
            <a:r>
              <a:rPr b="1" lang="en-US" sz="3600">
                <a:solidFill>
                  <a:srgbClr val="7030A0"/>
                </a:solidFill>
                <a:latin typeface="Times New Roman"/>
                <a:ea typeface="Times New Roman"/>
                <a:cs typeface="Times New Roman"/>
                <a:sym typeface="Times New Roman"/>
              </a:rPr>
              <a:t>The </a:t>
            </a:r>
            <a:r>
              <a:rPr b="1" lang="en-US" sz="3600">
                <a:solidFill>
                  <a:srgbClr val="002060"/>
                </a:solidFill>
                <a:latin typeface="Times New Roman"/>
                <a:ea typeface="Times New Roman"/>
                <a:cs typeface="Times New Roman"/>
                <a:sym typeface="Times New Roman"/>
              </a:rPr>
              <a:t>u-pipe</a:t>
            </a:r>
            <a:r>
              <a:rPr b="1" lang="en-US" sz="3600">
                <a:solidFill>
                  <a:srgbClr val="7030A0"/>
                </a:solidFill>
                <a:latin typeface="Times New Roman"/>
                <a:ea typeface="Times New Roman"/>
                <a:cs typeface="Times New Roman"/>
                <a:sym typeface="Times New Roman"/>
              </a:rPr>
              <a:t> can execute </a:t>
            </a:r>
            <a:r>
              <a:rPr b="1" lang="en-US" sz="3600">
                <a:solidFill>
                  <a:srgbClr val="C00000"/>
                </a:solidFill>
                <a:latin typeface="Times New Roman"/>
                <a:ea typeface="Times New Roman"/>
                <a:cs typeface="Times New Roman"/>
                <a:sym typeface="Times New Roman"/>
              </a:rPr>
              <a:t>all integer </a:t>
            </a:r>
            <a:r>
              <a:rPr b="1" lang="en-US" sz="3600">
                <a:latin typeface="Times New Roman"/>
                <a:ea typeface="Times New Roman"/>
                <a:cs typeface="Times New Roman"/>
                <a:sym typeface="Times New Roman"/>
              </a:rPr>
              <a:t>and</a:t>
            </a:r>
            <a:r>
              <a:rPr b="1" lang="en-US" sz="3600">
                <a:solidFill>
                  <a:srgbClr val="002060"/>
                </a:solidFill>
                <a:latin typeface="Times New Roman"/>
                <a:ea typeface="Times New Roman"/>
                <a:cs typeface="Times New Roman"/>
                <a:sym typeface="Times New Roman"/>
              </a:rPr>
              <a:t> floating-point instructions</a:t>
            </a:r>
            <a:r>
              <a:rPr b="1" lang="en-US" sz="3600">
                <a:solidFill>
                  <a:srgbClr val="7030A0"/>
                </a:solidFill>
                <a:latin typeface="Times New Roman"/>
                <a:ea typeface="Times New Roman"/>
                <a:cs typeface="Times New Roman"/>
                <a:sym typeface="Times New Roman"/>
              </a:rPr>
              <a:t>. </a:t>
            </a:r>
            <a:endParaRPr b="1" sz="3200">
              <a:solidFill>
                <a:srgbClr val="7030A0"/>
              </a:solidFill>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Char char="•"/>
            </a:pPr>
            <a:r>
              <a:rPr b="1" lang="en-US" sz="3200">
                <a:solidFill>
                  <a:srgbClr val="00B050"/>
                </a:solidFill>
                <a:latin typeface="Times New Roman"/>
                <a:ea typeface="Times New Roman"/>
                <a:cs typeface="Times New Roman"/>
                <a:sym typeface="Times New Roman"/>
              </a:rPr>
              <a:t>The </a:t>
            </a:r>
            <a:r>
              <a:rPr b="1" lang="en-US" sz="3200">
                <a:solidFill>
                  <a:srgbClr val="002060"/>
                </a:solidFill>
                <a:latin typeface="Times New Roman"/>
                <a:ea typeface="Times New Roman"/>
                <a:cs typeface="Times New Roman"/>
                <a:sym typeface="Times New Roman"/>
              </a:rPr>
              <a:t>v-pipe</a:t>
            </a:r>
            <a:r>
              <a:rPr b="1" lang="en-US" sz="3200">
                <a:solidFill>
                  <a:srgbClr val="00B050"/>
                </a:solidFill>
                <a:latin typeface="Times New Roman"/>
                <a:ea typeface="Times New Roman"/>
                <a:cs typeface="Times New Roman"/>
                <a:sym typeface="Times New Roman"/>
              </a:rPr>
              <a:t> can execute </a:t>
            </a:r>
            <a:r>
              <a:rPr b="1" lang="en-US" sz="3200">
                <a:solidFill>
                  <a:srgbClr val="002060"/>
                </a:solidFill>
                <a:latin typeface="Times New Roman"/>
                <a:ea typeface="Times New Roman"/>
                <a:cs typeface="Times New Roman"/>
                <a:sym typeface="Times New Roman"/>
              </a:rPr>
              <a:t>simple </a:t>
            </a:r>
            <a:r>
              <a:rPr b="1" lang="en-US" sz="3600">
                <a:solidFill>
                  <a:srgbClr val="002060"/>
                </a:solidFill>
                <a:latin typeface="Times New Roman"/>
                <a:ea typeface="Times New Roman"/>
                <a:cs typeface="Times New Roman"/>
                <a:sym typeface="Times New Roman"/>
              </a:rPr>
              <a:t>integer instructions </a:t>
            </a:r>
            <a:r>
              <a:rPr b="1" lang="en-US" sz="3200">
                <a:solidFill>
                  <a:srgbClr val="002060"/>
                </a:solidFill>
                <a:latin typeface="Times New Roman"/>
                <a:ea typeface="Times New Roman"/>
                <a:cs typeface="Times New Roman"/>
                <a:sym typeface="Times New Roman"/>
              </a:rPr>
              <a:t>and the </a:t>
            </a:r>
            <a:r>
              <a:rPr b="1" lang="en-US" sz="3600">
                <a:solidFill>
                  <a:srgbClr val="C00000"/>
                </a:solidFill>
                <a:latin typeface="Times New Roman"/>
                <a:ea typeface="Times New Roman"/>
                <a:cs typeface="Times New Roman"/>
                <a:sym typeface="Times New Roman"/>
              </a:rPr>
              <a:t>FXCH</a:t>
            </a:r>
            <a:r>
              <a:rPr b="1" lang="en-US" sz="3600">
                <a:solidFill>
                  <a:srgbClr val="385623"/>
                </a:solidFill>
                <a:latin typeface="Times New Roman"/>
                <a:ea typeface="Times New Roman"/>
                <a:cs typeface="Times New Roman"/>
                <a:sym typeface="Times New Roman"/>
              </a:rPr>
              <a:t> floating-point instruction.</a:t>
            </a:r>
            <a:endParaRPr/>
          </a:p>
          <a:p>
            <a:pPr indent="-342900" lvl="0" marL="457200" rtl="0" algn="just">
              <a:lnSpc>
                <a:spcPct val="90000"/>
              </a:lnSpc>
              <a:spcBef>
                <a:spcPts val="1000"/>
              </a:spcBef>
              <a:spcAft>
                <a:spcPts val="0"/>
              </a:spcAft>
              <a:buSzPts val="1800"/>
              <a:buChar char="•"/>
            </a:pPr>
            <a:r>
              <a:rPr lang="en-US" sz="3200">
                <a:latin typeface="Times New Roman"/>
                <a:ea typeface="Times New Roman"/>
                <a:cs typeface="Times New Roman"/>
                <a:sym typeface="Times New Roman"/>
              </a:rPr>
              <a:t>Processors capable of </a:t>
            </a:r>
            <a:r>
              <a:rPr b="1" lang="en-US" sz="3200">
                <a:latin typeface="Times New Roman"/>
                <a:ea typeface="Times New Roman"/>
                <a:cs typeface="Times New Roman"/>
                <a:sym typeface="Times New Roman"/>
              </a:rPr>
              <a:t>parallel instruction execution </a:t>
            </a:r>
            <a:r>
              <a:rPr lang="en-US" sz="3200">
                <a:latin typeface="Times New Roman"/>
                <a:ea typeface="Times New Roman"/>
                <a:cs typeface="Times New Roman"/>
                <a:sym typeface="Times New Roman"/>
              </a:rPr>
              <a:t>of </a:t>
            </a:r>
            <a:r>
              <a:rPr b="1" lang="en-US" sz="3200">
                <a:solidFill>
                  <a:srgbClr val="7F6000"/>
                </a:solidFill>
                <a:latin typeface="Times New Roman"/>
                <a:ea typeface="Times New Roman"/>
                <a:cs typeface="Times New Roman"/>
                <a:sym typeface="Times New Roman"/>
              </a:rPr>
              <a:t>multiple instructions </a:t>
            </a:r>
            <a:r>
              <a:rPr lang="en-US" sz="3200">
                <a:latin typeface="Times New Roman"/>
                <a:ea typeface="Times New Roman"/>
                <a:cs typeface="Times New Roman"/>
                <a:sym typeface="Times New Roman"/>
              </a:rPr>
              <a:t>are known as </a:t>
            </a:r>
            <a:r>
              <a:rPr b="1" lang="en-US" sz="3200">
                <a:solidFill>
                  <a:srgbClr val="FF0000"/>
                </a:solidFill>
                <a:latin typeface="Times New Roman"/>
                <a:ea typeface="Times New Roman"/>
                <a:cs typeface="Times New Roman"/>
                <a:sym typeface="Times New Roman"/>
              </a:rPr>
              <a:t>Superscalar machines</a:t>
            </a:r>
            <a:r>
              <a:rPr b="1" lang="en-US" sz="3200">
                <a:latin typeface="Times New Roman"/>
                <a:ea typeface="Times New Roman"/>
                <a:cs typeface="Times New Roman"/>
                <a:sym typeface="Times New Roman"/>
              </a:rPr>
              <a:t>.</a:t>
            </a:r>
            <a:endParaRPr b="1" sz="3200">
              <a:latin typeface="Times New Roman"/>
              <a:ea typeface="Times New Roman"/>
              <a:cs typeface="Times New Roman"/>
              <a:sym typeface="Times New Roman"/>
            </a:endParaRPr>
          </a:p>
        </p:txBody>
      </p:sp>
      <p:sp>
        <p:nvSpPr>
          <p:cNvPr id="913" name="Google Shape;913;p19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914" name="Google Shape;914;p192"/>
          <p:cNvSpPr txBox="1"/>
          <p:nvPr>
            <p:ph idx="11" type="ftr"/>
          </p:nvPr>
        </p:nvSpPr>
        <p:spPr>
          <a:xfrm>
            <a:off x="2563091" y="6356350"/>
            <a:ext cx="7952509"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915" name="Google Shape;915;p19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916" name="Google Shape;916;p192"/>
          <p:cNvSpPr/>
          <p:nvPr/>
        </p:nvSpPr>
        <p:spPr>
          <a:xfrm>
            <a:off x="119855" y="101329"/>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400"/>
              <a:buFont typeface="Arial"/>
              <a:buNone/>
            </a:pPr>
            <a:r>
              <a:t/>
            </a:r>
            <a:endParaRPr b="0" i="0" sz="4400" u="none" cap="none" strike="noStrike">
              <a:solidFill>
                <a:schemeClr val="dk1"/>
              </a:solidFill>
              <a:latin typeface="Calibri"/>
              <a:ea typeface="Calibri"/>
              <a:cs typeface="Calibri"/>
              <a:sym typeface="Calibri"/>
            </a:endParaRPr>
          </a:p>
        </p:txBody>
      </p:sp>
      <p:cxnSp>
        <p:nvCxnSpPr>
          <p:cNvPr id="917" name="Google Shape;917;p192"/>
          <p:cNvCxnSpPr/>
          <p:nvPr/>
        </p:nvCxnSpPr>
        <p:spPr>
          <a:xfrm flipH="1" rot="10800000">
            <a:off x="-10316" y="1011785"/>
            <a:ext cx="12192000" cy="27709"/>
          </a:xfrm>
          <a:prstGeom prst="straightConnector1">
            <a:avLst/>
          </a:prstGeom>
          <a:noFill/>
          <a:ln cap="flat" cmpd="sng" w="9525">
            <a:solidFill>
              <a:srgbClr val="00B050"/>
            </a:solidFill>
            <a:prstDash val="solid"/>
            <a:round/>
            <a:headEnd len="sm" w="sm" type="none"/>
            <a:tailEnd len="sm" w="sm" type="none"/>
          </a:ln>
        </p:spPr>
      </p:cxnSp>
      <p:sp>
        <p:nvSpPr>
          <p:cNvPr id="918" name="Google Shape;918;p19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919" name="Google Shape;919;p19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920" name="Google Shape;920;p19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2">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193"/>
          <p:cNvSpPr txBox="1"/>
          <p:nvPr>
            <p:ph idx="1" type="body"/>
          </p:nvPr>
        </p:nvSpPr>
        <p:spPr>
          <a:xfrm>
            <a:off x="773905" y="941695"/>
            <a:ext cx="5426856" cy="5230506"/>
          </a:xfrm>
          <a:prstGeom prst="rect">
            <a:avLst/>
          </a:prstGeom>
          <a:noFill/>
          <a:ln>
            <a:noFill/>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Char char="•"/>
            </a:pPr>
            <a:r>
              <a:rPr b="1" lang="en-US" sz="3300">
                <a:solidFill>
                  <a:srgbClr val="FF0000"/>
                </a:solidFill>
                <a:latin typeface="Times New Roman"/>
                <a:ea typeface="Times New Roman"/>
                <a:cs typeface="Times New Roman"/>
                <a:sym typeface="Times New Roman"/>
              </a:rPr>
              <a:t>U pipeline</a:t>
            </a:r>
            <a:r>
              <a:rPr lang="en-US" sz="3300">
                <a:latin typeface="Times New Roman"/>
                <a:ea typeface="Times New Roman"/>
                <a:cs typeface="Times New Roman"/>
                <a:sym typeface="Times New Roman"/>
              </a:rPr>
              <a:t>	:Capable of handling  </a:t>
            </a:r>
            <a:r>
              <a:rPr b="1" lang="en-US" sz="3300">
                <a:solidFill>
                  <a:srgbClr val="7F6000"/>
                </a:solidFill>
                <a:latin typeface="Times New Roman"/>
                <a:ea typeface="Times New Roman"/>
                <a:cs typeface="Times New Roman"/>
                <a:sym typeface="Times New Roman"/>
              </a:rPr>
              <a:t>full instruction set</a:t>
            </a:r>
            <a:r>
              <a:rPr lang="en-US" sz="3300">
                <a:latin typeface="Times New Roman"/>
                <a:ea typeface="Times New Roman"/>
                <a:cs typeface="Times New Roman"/>
                <a:sym typeface="Times New Roman"/>
              </a:rPr>
              <a:t>. </a:t>
            </a:r>
            <a:r>
              <a:rPr b="1" lang="en-US" sz="3300">
                <a:latin typeface="Times New Roman"/>
                <a:ea typeface="Times New Roman"/>
                <a:cs typeface="Times New Roman"/>
                <a:sym typeface="Times New Roman"/>
              </a:rPr>
              <a:t>The </a:t>
            </a:r>
            <a:r>
              <a:rPr b="1" lang="en-US" sz="3300">
                <a:solidFill>
                  <a:srgbClr val="C00000"/>
                </a:solidFill>
                <a:latin typeface="Times New Roman"/>
                <a:ea typeface="Times New Roman"/>
                <a:cs typeface="Times New Roman"/>
                <a:sym typeface="Times New Roman"/>
              </a:rPr>
              <a:t>u-pipe</a:t>
            </a:r>
            <a:r>
              <a:rPr b="1" lang="en-US" sz="3300">
                <a:latin typeface="Times New Roman"/>
                <a:ea typeface="Times New Roman"/>
                <a:cs typeface="Times New Roman"/>
                <a:sym typeface="Times New Roman"/>
              </a:rPr>
              <a:t> can execute </a:t>
            </a:r>
            <a:r>
              <a:rPr b="1" lang="en-US" sz="3300">
                <a:solidFill>
                  <a:srgbClr val="002060"/>
                </a:solidFill>
                <a:latin typeface="Times New Roman"/>
                <a:ea typeface="Times New Roman"/>
                <a:cs typeface="Times New Roman"/>
                <a:sym typeface="Times New Roman"/>
              </a:rPr>
              <a:t>all integer and floating-point instructions</a:t>
            </a:r>
            <a:r>
              <a:rPr b="1" lang="en-US" sz="3300">
                <a:latin typeface="Times New Roman"/>
                <a:ea typeface="Times New Roman"/>
                <a:cs typeface="Times New Roman"/>
                <a:sym typeface="Times New Roman"/>
              </a:rPr>
              <a:t>. </a:t>
            </a:r>
            <a:endParaRPr/>
          </a:p>
          <a:p>
            <a:pPr indent="-342900" lvl="0" marL="457200" rtl="0" algn="just">
              <a:lnSpc>
                <a:spcPct val="90000"/>
              </a:lnSpc>
              <a:spcBef>
                <a:spcPts val="1000"/>
              </a:spcBef>
              <a:spcAft>
                <a:spcPts val="0"/>
              </a:spcAft>
              <a:buSzPts val="1800"/>
              <a:buChar char="•"/>
            </a:pPr>
            <a:r>
              <a:rPr b="1" lang="en-US" sz="3300">
                <a:solidFill>
                  <a:srgbClr val="FF0000"/>
                </a:solidFill>
                <a:latin typeface="Times New Roman"/>
                <a:ea typeface="Times New Roman"/>
                <a:cs typeface="Times New Roman"/>
                <a:sym typeface="Times New Roman"/>
              </a:rPr>
              <a:t>V pipeline</a:t>
            </a:r>
            <a:r>
              <a:rPr lang="en-US" sz="3300">
                <a:latin typeface="Times New Roman"/>
                <a:ea typeface="Times New Roman"/>
                <a:cs typeface="Times New Roman"/>
                <a:sym typeface="Times New Roman"/>
              </a:rPr>
              <a:t>	:Only </a:t>
            </a:r>
            <a:r>
              <a:rPr b="1" lang="en-US" sz="3300">
                <a:solidFill>
                  <a:srgbClr val="002060"/>
                </a:solidFill>
                <a:latin typeface="Times New Roman"/>
                <a:ea typeface="Times New Roman"/>
                <a:cs typeface="Times New Roman"/>
                <a:sym typeface="Times New Roman"/>
              </a:rPr>
              <a:t>simple instructions</a:t>
            </a:r>
            <a:r>
              <a:rPr lang="en-US" sz="3300">
                <a:latin typeface="Times New Roman"/>
                <a:ea typeface="Times New Roman"/>
                <a:cs typeface="Times New Roman"/>
                <a:sym typeface="Times New Roman"/>
              </a:rPr>
              <a:t>. </a:t>
            </a:r>
            <a:r>
              <a:rPr b="1" lang="en-US" sz="3300">
                <a:latin typeface="Times New Roman"/>
                <a:ea typeface="Times New Roman"/>
                <a:cs typeface="Times New Roman"/>
                <a:sym typeface="Times New Roman"/>
              </a:rPr>
              <a:t>The v-pipe can execute </a:t>
            </a:r>
            <a:r>
              <a:rPr b="1" lang="en-US" sz="3300">
                <a:solidFill>
                  <a:srgbClr val="0070C0"/>
                </a:solidFill>
                <a:latin typeface="Times New Roman"/>
                <a:ea typeface="Times New Roman"/>
                <a:cs typeface="Times New Roman"/>
                <a:sym typeface="Times New Roman"/>
              </a:rPr>
              <a:t>simple integer instructions</a:t>
            </a:r>
            <a:r>
              <a:rPr b="1" lang="en-US" sz="3300">
                <a:latin typeface="Times New Roman"/>
                <a:ea typeface="Times New Roman"/>
                <a:cs typeface="Times New Roman"/>
                <a:sym typeface="Times New Roman"/>
              </a:rPr>
              <a:t> and the </a:t>
            </a:r>
            <a:r>
              <a:rPr b="1" lang="en-US" sz="3300">
                <a:solidFill>
                  <a:srgbClr val="C00000"/>
                </a:solidFill>
                <a:latin typeface="Times New Roman"/>
                <a:ea typeface="Times New Roman"/>
                <a:cs typeface="Times New Roman"/>
                <a:sym typeface="Times New Roman"/>
              </a:rPr>
              <a:t>FXCH</a:t>
            </a:r>
            <a:r>
              <a:rPr b="1" lang="en-US" sz="3300">
                <a:latin typeface="Times New Roman"/>
                <a:ea typeface="Times New Roman"/>
                <a:cs typeface="Times New Roman"/>
                <a:sym typeface="Times New Roman"/>
              </a:rPr>
              <a:t> </a:t>
            </a:r>
            <a:r>
              <a:rPr lang="en-US" sz="3300">
                <a:latin typeface="Times New Roman"/>
                <a:ea typeface="Times New Roman"/>
                <a:cs typeface="Times New Roman"/>
                <a:sym typeface="Times New Roman"/>
              </a:rPr>
              <a:t>floating-point instruction</a:t>
            </a:r>
            <a:r>
              <a:rPr b="1" lang="en-US" sz="3300">
                <a:latin typeface="Times New Roman"/>
                <a:ea typeface="Times New Roman"/>
                <a:cs typeface="Times New Roman"/>
                <a:sym typeface="Times New Roman"/>
              </a:rPr>
              <a:t>.</a:t>
            </a:r>
            <a:endParaRPr sz="3300">
              <a:latin typeface="Times New Roman"/>
              <a:ea typeface="Times New Roman"/>
              <a:cs typeface="Times New Roman"/>
              <a:sym typeface="Times New Roman"/>
            </a:endParaRPr>
          </a:p>
        </p:txBody>
      </p:sp>
      <p:pic>
        <p:nvPicPr>
          <p:cNvPr id="926" name="Google Shape;926;p193"/>
          <p:cNvPicPr preferRelativeResize="0"/>
          <p:nvPr/>
        </p:nvPicPr>
        <p:blipFill rotWithShape="1">
          <a:blip r:embed="rId3">
            <a:alphaModFix/>
          </a:blip>
          <a:srcRect b="0" l="0" r="0" t="0"/>
          <a:stretch/>
        </p:blipFill>
        <p:spPr>
          <a:xfrm>
            <a:off x="146051" y="117566"/>
            <a:ext cx="692150" cy="796834"/>
          </a:xfrm>
          <a:prstGeom prst="rect">
            <a:avLst/>
          </a:prstGeom>
          <a:noFill/>
          <a:ln>
            <a:noFill/>
          </a:ln>
        </p:spPr>
      </p:pic>
      <p:sp>
        <p:nvSpPr>
          <p:cNvPr id="927" name="Google Shape;927;p19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928" name="Google Shape;928;p19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929" name="Google Shape;929;p19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930" name="Google Shape;930;p193"/>
          <p:cNvSpPr txBox="1"/>
          <p:nvPr/>
        </p:nvSpPr>
        <p:spPr>
          <a:xfrm>
            <a:off x="6779170" y="968991"/>
            <a:ext cx="5304027" cy="520321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000000"/>
              </a:buClr>
              <a:buSzPts val="4000"/>
              <a:buFont typeface="Arial"/>
              <a:buNone/>
            </a:pPr>
            <a:r>
              <a:rPr b="1" i="0" lang="en-US" sz="4000" u="none" cap="none" strike="noStrike">
                <a:solidFill>
                  <a:schemeClr val="dk1"/>
                </a:solidFill>
                <a:latin typeface="Times New Roman"/>
                <a:ea typeface="Times New Roman"/>
                <a:cs typeface="Times New Roman"/>
                <a:sym typeface="Times New Roman"/>
              </a:rPr>
              <a:t>Simple Instructions </a:t>
            </a:r>
            <a:endParaRPr/>
          </a:p>
          <a:p>
            <a:pPr indent="-228600" lvl="0" marL="228600" marR="0" rtl="0" algn="l">
              <a:lnSpc>
                <a:spcPct val="90000"/>
              </a:lnSpc>
              <a:spcBef>
                <a:spcPts val="1000"/>
              </a:spcBef>
              <a:spcAft>
                <a:spcPts val="0"/>
              </a:spcAft>
              <a:buClr>
                <a:srgbClr val="000000"/>
              </a:buClr>
              <a:buSzPts val="2000"/>
              <a:buFont typeface="Arial"/>
              <a:buNone/>
            </a:pPr>
            <a:r>
              <a:rPr b="0" i="0" lang="en-US" sz="2000" u="none" cap="none" strike="noStrike">
                <a:solidFill>
                  <a:schemeClr val="dk1"/>
                </a:solidFill>
                <a:latin typeface="Times New Roman"/>
                <a:ea typeface="Times New Roman"/>
                <a:cs typeface="Times New Roman"/>
                <a:sym typeface="Times New Roman"/>
              </a:rPr>
              <a:t>	</a:t>
            </a:r>
            <a:r>
              <a:rPr b="0" i="0" lang="en-US" sz="2800" u="none" cap="none" strike="noStrike">
                <a:solidFill>
                  <a:schemeClr val="dk1"/>
                </a:solidFill>
                <a:latin typeface="Times New Roman"/>
                <a:ea typeface="Times New Roman"/>
                <a:cs typeface="Times New Roman"/>
                <a:sym typeface="Times New Roman"/>
              </a:rPr>
              <a:t>- are </a:t>
            </a:r>
            <a:r>
              <a:rPr b="1" i="0" lang="en-US" sz="2800" u="none" cap="none" strike="noStrike">
                <a:solidFill>
                  <a:schemeClr val="dk1"/>
                </a:solidFill>
                <a:latin typeface="Times New Roman"/>
                <a:ea typeface="Times New Roman"/>
                <a:cs typeface="Times New Roman"/>
                <a:sym typeface="Times New Roman"/>
              </a:rPr>
              <a:t>hardwired</a:t>
            </a:r>
            <a:r>
              <a:rPr b="0" i="0" lang="en-US" sz="2800" u="none" cap="none" strike="noStrike">
                <a:solidFill>
                  <a:schemeClr val="dk1"/>
                </a:solidFill>
                <a:latin typeface="Times New Roman"/>
                <a:ea typeface="Times New Roman"/>
                <a:cs typeface="Times New Roman"/>
                <a:sym typeface="Times New Roman"/>
              </a:rPr>
              <a:t> and </a:t>
            </a:r>
            <a:r>
              <a:rPr b="1" i="0" lang="en-US" sz="2800" u="none" cap="none" strike="noStrike">
                <a:solidFill>
                  <a:schemeClr val="dk1"/>
                </a:solidFill>
                <a:latin typeface="Times New Roman"/>
                <a:ea typeface="Times New Roman"/>
                <a:cs typeface="Times New Roman"/>
                <a:sym typeface="Times New Roman"/>
              </a:rPr>
              <a:t>do not need microcode</a:t>
            </a:r>
            <a:r>
              <a:rPr b="0" i="0" lang="en-US" sz="2800" u="none" cap="none" strike="noStrike">
                <a:solidFill>
                  <a:schemeClr val="dk1"/>
                </a:solidFill>
                <a:latin typeface="Times New Roman"/>
                <a:ea typeface="Times New Roman"/>
                <a:cs typeface="Times New Roman"/>
                <a:sym typeface="Times New Roman"/>
              </a:rPr>
              <a:t>, execute in </a:t>
            </a:r>
            <a:r>
              <a:rPr b="1" i="0" lang="en-US" sz="2800" u="none" cap="none" strike="noStrike">
                <a:solidFill>
                  <a:srgbClr val="C00000"/>
                </a:solidFill>
                <a:latin typeface="Times New Roman"/>
                <a:ea typeface="Times New Roman"/>
                <a:cs typeface="Times New Roman"/>
                <a:sym typeface="Times New Roman"/>
              </a:rPr>
              <a:t>one clock cycle</a:t>
            </a:r>
            <a:r>
              <a:rPr b="0" i="0" lang="en-US" sz="2800" u="none" cap="none" strike="noStrike">
                <a:solidFill>
                  <a:schemeClr val="dk1"/>
                </a:solidFill>
                <a:latin typeface="Times New Roman"/>
                <a:ea typeface="Times New Roman"/>
                <a:cs typeface="Times New Roman"/>
                <a:sym typeface="Times New Roman"/>
              </a:rPr>
              <a:t> ( Few are listed below)</a:t>
            </a:r>
            <a:endParaRPr/>
          </a:p>
          <a:p>
            <a:pPr indent="-228600" lvl="0" marL="228600" marR="0" rtl="0" algn="l">
              <a:lnSpc>
                <a:spcPct val="90000"/>
              </a:lnSpc>
              <a:spcBef>
                <a:spcPts val="1000"/>
              </a:spcBef>
              <a:spcAft>
                <a:spcPts val="0"/>
              </a:spcAft>
              <a:buClr>
                <a:srgbClr val="000000"/>
              </a:buClr>
              <a:buSzPts val="2800"/>
              <a:buFont typeface="Arial"/>
              <a:buChar char="•"/>
            </a:pPr>
            <a:r>
              <a:rPr b="0" i="0" lang="en-US" sz="2800" u="none" cap="none" strike="noStrike">
                <a:solidFill>
                  <a:schemeClr val="dk1"/>
                </a:solidFill>
                <a:latin typeface="Times New Roman"/>
                <a:ea typeface="Times New Roman"/>
                <a:cs typeface="Times New Roman"/>
                <a:sym typeface="Times New Roman"/>
              </a:rPr>
              <a:t> </a:t>
            </a:r>
            <a:r>
              <a:rPr b="0" i="0" lang="en-US" sz="2800" u="none" cap="none" strike="noStrike">
                <a:solidFill>
                  <a:srgbClr val="C00000"/>
                </a:solidFill>
                <a:latin typeface="Times New Roman"/>
                <a:ea typeface="Times New Roman"/>
                <a:cs typeface="Times New Roman"/>
                <a:sym typeface="Times New Roman"/>
              </a:rPr>
              <a:t>mov </a:t>
            </a:r>
            <a:r>
              <a:rPr b="0" i="0" lang="en-US" sz="2800" u="none" cap="none" strike="noStrike">
                <a:solidFill>
                  <a:schemeClr val="dk1"/>
                </a:solidFill>
                <a:latin typeface="Times New Roman"/>
                <a:ea typeface="Times New Roman"/>
                <a:cs typeface="Times New Roman"/>
                <a:sym typeface="Times New Roman"/>
              </a:rPr>
              <a:t>reg, reg/mem/imm</a:t>
            </a:r>
            <a:endParaRPr b="0" i="0" sz="2800" u="none" cap="none" strike="noStrike">
              <a:solidFill>
                <a:schemeClr val="dk1"/>
              </a:solidFill>
              <a:latin typeface="Times New Roman"/>
              <a:ea typeface="Times New Roman"/>
              <a:cs typeface="Times New Roman"/>
              <a:sym typeface="Times New Roman"/>
            </a:endParaRPr>
          </a:p>
          <a:p>
            <a:pPr indent="-228600" lvl="0" marL="228600" marR="0" rtl="0" algn="l">
              <a:lnSpc>
                <a:spcPct val="90000"/>
              </a:lnSpc>
              <a:spcBef>
                <a:spcPts val="1000"/>
              </a:spcBef>
              <a:spcAft>
                <a:spcPts val="0"/>
              </a:spcAft>
              <a:buClr>
                <a:srgbClr val="000000"/>
              </a:buClr>
              <a:buSzPts val="2800"/>
              <a:buFont typeface="Arial"/>
              <a:buChar char="•"/>
            </a:pPr>
            <a:r>
              <a:rPr b="0" i="0" lang="en-US" sz="2800" u="none" cap="none" strike="noStrike">
                <a:solidFill>
                  <a:schemeClr val="dk1"/>
                </a:solidFill>
                <a:latin typeface="Times New Roman"/>
                <a:ea typeface="Times New Roman"/>
                <a:cs typeface="Times New Roman"/>
                <a:sym typeface="Times New Roman"/>
              </a:rPr>
              <a:t> </a:t>
            </a:r>
            <a:r>
              <a:rPr b="0" i="0" lang="en-US" sz="2800" u="none" cap="none" strike="noStrike">
                <a:solidFill>
                  <a:srgbClr val="C00000"/>
                </a:solidFill>
                <a:latin typeface="Times New Roman"/>
                <a:ea typeface="Times New Roman"/>
                <a:cs typeface="Times New Roman"/>
                <a:sym typeface="Times New Roman"/>
              </a:rPr>
              <a:t>mov </a:t>
            </a:r>
            <a:r>
              <a:rPr b="0" i="0" lang="en-US" sz="2800" u="none" cap="none" strike="noStrike">
                <a:solidFill>
                  <a:schemeClr val="dk1"/>
                </a:solidFill>
                <a:latin typeface="Times New Roman"/>
                <a:ea typeface="Times New Roman"/>
                <a:cs typeface="Times New Roman"/>
                <a:sym typeface="Times New Roman"/>
              </a:rPr>
              <a:t>mem, reg/imm</a:t>
            </a:r>
            <a:endParaRPr b="0" i="0" sz="2800" u="none" cap="none" strike="noStrike">
              <a:solidFill>
                <a:schemeClr val="dk1"/>
              </a:solidFill>
              <a:latin typeface="Times New Roman"/>
              <a:ea typeface="Times New Roman"/>
              <a:cs typeface="Times New Roman"/>
              <a:sym typeface="Times New Roman"/>
            </a:endParaRPr>
          </a:p>
          <a:p>
            <a:pPr indent="-228600" lvl="0" marL="228600" marR="0" rtl="0" algn="l">
              <a:lnSpc>
                <a:spcPct val="90000"/>
              </a:lnSpc>
              <a:spcBef>
                <a:spcPts val="1000"/>
              </a:spcBef>
              <a:spcAft>
                <a:spcPts val="0"/>
              </a:spcAft>
              <a:buClr>
                <a:srgbClr val="000000"/>
              </a:buClr>
              <a:buSzPts val="2800"/>
              <a:buFont typeface="Arial"/>
              <a:buChar char="•"/>
            </a:pPr>
            <a:r>
              <a:rPr b="0" i="0" lang="en-US" sz="2800" u="none" cap="none" strike="noStrike">
                <a:solidFill>
                  <a:schemeClr val="dk1"/>
                </a:solidFill>
                <a:latin typeface="Times New Roman"/>
                <a:ea typeface="Times New Roman"/>
                <a:cs typeface="Times New Roman"/>
                <a:sym typeface="Times New Roman"/>
              </a:rPr>
              <a:t> alu reg, reg/mem/imm</a:t>
            </a:r>
            <a:endParaRPr b="0" i="0" sz="2800" u="none" cap="none" strike="noStrike">
              <a:solidFill>
                <a:schemeClr val="dk1"/>
              </a:solidFill>
              <a:latin typeface="Times New Roman"/>
              <a:ea typeface="Times New Roman"/>
              <a:cs typeface="Times New Roman"/>
              <a:sym typeface="Times New Roman"/>
            </a:endParaRPr>
          </a:p>
          <a:p>
            <a:pPr indent="-228600" lvl="0" marL="228600" marR="0" rtl="0" algn="l">
              <a:lnSpc>
                <a:spcPct val="90000"/>
              </a:lnSpc>
              <a:spcBef>
                <a:spcPts val="1000"/>
              </a:spcBef>
              <a:spcAft>
                <a:spcPts val="0"/>
              </a:spcAft>
              <a:buClr>
                <a:srgbClr val="000000"/>
              </a:buClr>
              <a:buSzPts val="2800"/>
              <a:buFont typeface="Arial"/>
              <a:buChar char="•"/>
            </a:pPr>
            <a:r>
              <a:rPr b="0" i="0" lang="en-US" sz="2800" u="none" cap="none" strike="noStrike">
                <a:solidFill>
                  <a:schemeClr val="dk1"/>
                </a:solidFill>
                <a:latin typeface="Times New Roman"/>
                <a:ea typeface="Times New Roman"/>
                <a:cs typeface="Times New Roman"/>
                <a:sym typeface="Times New Roman"/>
              </a:rPr>
              <a:t> alu mem, reg/imm</a:t>
            </a:r>
            <a:endParaRPr b="0" i="0" sz="2800" u="none" cap="none" strike="noStrike">
              <a:solidFill>
                <a:schemeClr val="dk1"/>
              </a:solidFill>
              <a:latin typeface="Times New Roman"/>
              <a:ea typeface="Times New Roman"/>
              <a:cs typeface="Times New Roman"/>
              <a:sym typeface="Times New Roman"/>
            </a:endParaRPr>
          </a:p>
          <a:p>
            <a:pPr indent="-228600" lvl="0" marL="228600" marR="0" rtl="0" algn="l">
              <a:lnSpc>
                <a:spcPct val="90000"/>
              </a:lnSpc>
              <a:spcBef>
                <a:spcPts val="1000"/>
              </a:spcBef>
              <a:spcAft>
                <a:spcPts val="0"/>
              </a:spcAft>
              <a:buClr>
                <a:srgbClr val="000000"/>
              </a:buClr>
              <a:buSzPts val="2800"/>
              <a:buFont typeface="Arial"/>
              <a:buChar char="•"/>
            </a:pPr>
            <a:r>
              <a:rPr b="0" i="0" lang="en-US" sz="2800" u="none" cap="none" strike="noStrike">
                <a:solidFill>
                  <a:schemeClr val="dk1"/>
                </a:solidFill>
                <a:latin typeface="Times New Roman"/>
                <a:ea typeface="Times New Roman"/>
                <a:cs typeface="Times New Roman"/>
                <a:sym typeface="Times New Roman"/>
              </a:rPr>
              <a:t> </a:t>
            </a:r>
            <a:r>
              <a:rPr b="1" i="0" lang="en-US" sz="2800" u="none" cap="none" strike="noStrike">
                <a:solidFill>
                  <a:schemeClr val="dk1"/>
                </a:solidFill>
                <a:latin typeface="Times New Roman"/>
                <a:ea typeface="Times New Roman"/>
                <a:cs typeface="Times New Roman"/>
                <a:sym typeface="Times New Roman"/>
              </a:rPr>
              <a:t>inc</a:t>
            </a:r>
            <a:r>
              <a:rPr b="0" i="0" lang="en-US" sz="2800" u="none" cap="none" strike="noStrike">
                <a:solidFill>
                  <a:schemeClr val="dk1"/>
                </a:solidFill>
                <a:latin typeface="Times New Roman"/>
                <a:ea typeface="Times New Roman"/>
                <a:cs typeface="Times New Roman"/>
                <a:sym typeface="Times New Roman"/>
              </a:rPr>
              <a:t> reg/mem</a:t>
            </a:r>
            <a:endParaRPr b="0" i="0" sz="2800" u="none" cap="none" strike="noStrike">
              <a:solidFill>
                <a:schemeClr val="dk1"/>
              </a:solidFill>
              <a:latin typeface="Times New Roman"/>
              <a:ea typeface="Times New Roman"/>
              <a:cs typeface="Times New Roman"/>
              <a:sym typeface="Times New Roman"/>
            </a:endParaRPr>
          </a:p>
          <a:p>
            <a:pPr indent="-228600" lvl="0" marL="228600" marR="0" rtl="0" algn="l">
              <a:lnSpc>
                <a:spcPct val="90000"/>
              </a:lnSpc>
              <a:spcBef>
                <a:spcPts val="1000"/>
              </a:spcBef>
              <a:spcAft>
                <a:spcPts val="0"/>
              </a:spcAft>
              <a:buClr>
                <a:srgbClr val="000000"/>
              </a:buClr>
              <a:buSzPts val="2800"/>
              <a:buFont typeface="Arial"/>
              <a:buChar char="•"/>
            </a:pPr>
            <a:r>
              <a:rPr b="0" i="0" lang="en-US" sz="2800" u="none" cap="none" strike="noStrike">
                <a:solidFill>
                  <a:schemeClr val="dk1"/>
                </a:solidFill>
                <a:latin typeface="Times New Roman"/>
                <a:ea typeface="Times New Roman"/>
                <a:cs typeface="Times New Roman"/>
                <a:sym typeface="Times New Roman"/>
              </a:rPr>
              <a:t> </a:t>
            </a:r>
            <a:r>
              <a:rPr b="1" i="0" lang="en-US" sz="2800" u="none" cap="none" strike="noStrike">
                <a:solidFill>
                  <a:srgbClr val="C00000"/>
                </a:solidFill>
                <a:latin typeface="Times New Roman"/>
                <a:ea typeface="Times New Roman"/>
                <a:cs typeface="Times New Roman"/>
                <a:sym typeface="Times New Roman"/>
              </a:rPr>
              <a:t>dec</a:t>
            </a:r>
            <a:r>
              <a:rPr b="0" i="0" lang="en-US" sz="2800" u="none" cap="none" strike="noStrike">
                <a:solidFill>
                  <a:schemeClr val="dk1"/>
                </a:solidFill>
                <a:latin typeface="Times New Roman"/>
                <a:ea typeface="Times New Roman"/>
                <a:cs typeface="Times New Roman"/>
                <a:sym typeface="Times New Roman"/>
              </a:rPr>
              <a:t> reg/mem</a:t>
            </a:r>
            <a:endParaRPr b="0" i="0" sz="2800" u="none" cap="none" strike="noStrike">
              <a:solidFill>
                <a:schemeClr val="dk1"/>
              </a:solidFill>
              <a:latin typeface="Times New Roman"/>
              <a:ea typeface="Times New Roman"/>
              <a:cs typeface="Times New Roman"/>
              <a:sym typeface="Times New Roman"/>
            </a:endParaRPr>
          </a:p>
          <a:p>
            <a:pPr indent="-228600" lvl="0" marL="228600" marR="0" rtl="0" algn="l">
              <a:lnSpc>
                <a:spcPct val="90000"/>
              </a:lnSpc>
              <a:spcBef>
                <a:spcPts val="1000"/>
              </a:spcBef>
              <a:spcAft>
                <a:spcPts val="0"/>
              </a:spcAft>
              <a:buClr>
                <a:srgbClr val="000000"/>
              </a:buClr>
              <a:buSzPts val="2800"/>
              <a:buFont typeface="Arial"/>
              <a:buNone/>
            </a:pPr>
            <a:r>
              <a:t/>
            </a:r>
            <a:endParaRPr b="0" i="0" sz="2800" u="none" cap="none" strike="noStrike">
              <a:solidFill>
                <a:schemeClr val="dk1"/>
              </a:solidFill>
              <a:latin typeface="Times New Roman"/>
              <a:ea typeface="Times New Roman"/>
              <a:cs typeface="Times New Roman"/>
              <a:sym typeface="Times New Roman"/>
            </a:endParaRPr>
          </a:p>
        </p:txBody>
      </p:sp>
      <p:sp>
        <p:nvSpPr>
          <p:cNvPr id="931" name="Google Shape;931;p193"/>
          <p:cNvSpPr txBox="1"/>
          <p:nvPr/>
        </p:nvSpPr>
        <p:spPr>
          <a:xfrm>
            <a:off x="2769326" y="116621"/>
            <a:ext cx="6046845" cy="83099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4800" u="none" cap="none" strike="noStrike">
                <a:solidFill>
                  <a:srgbClr val="2501BF"/>
                </a:solidFill>
                <a:latin typeface="Times New Roman"/>
                <a:ea typeface="Times New Roman"/>
                <a:cs typeface="Times New Roman"/>
                <a:sym typeface="Times New Roman"/>
              </a:rPr>
              <a:t>U and V Pipelines</a:t>
            </a:r>
            <a:endParaRPr b="1" i="0" sz="4800" u="none" cap="none" strike="noStrike">
              <a:solidFill>
                <a:srgbClr val="2501BF"/>
              </a:solidFill>
              <a:latin typeface="Times New Roman"/>
              <a:ea typeface="Times New Roman"/>
              <a:cs typeface="Times New Roman"/>
              <a:sym typeface="Times New Roman"/>
            </a:endParaRPr>
          </a:p>
        </p:txBody>
      </p:sp>
      <p:cxnSp>
        <p:nvCxnSpPr>
          <p:cNvPr id="932" name="Google Shape;932;p193"/>
          <p:cNvCxnSpPr/>
          <p:nvPr/>
        </p:nvCxnSpPr>
        <p:spPr>
          <a:xfrm>
            <a:off x="6321970" y="968991"/>
            <a:ext cx="0" cy="5569921"/>
          </a:xfrm>
          <a:prstGeom prst="straightConnector1">
            <a:avLst/>
          </a:prstGeom>
          <a:noFill/>
          <a:ln cap="flat" cmpd="sng" w="76200">
            <a:solidFill>
              <a:srgbClr val="FFC000"/>
            </a:solidFill>
            <a:prstDash val="solid"/>
            <a:round/>
            <a:headEnd len="sm" w="sm" type="none"/>
            <a:tailEnd len="sm" w="sm" type="none"/>
          </a:ln>
        </p:spPr>
      </p:cxnSp>
      <p:cxnSp>
        <p:nvCxnSpPr>
          <p:cNvPr id="933" name="Google Shape;933;p193"/>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934" name="Google Shape;934;p19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935" name="Google Shape;935;p193"/>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936" name="Google Shape;936;p19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0">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0">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0">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 name="Shape 940"/>
        <p:cNvGrpSpPr/>
        <p:nvPr/>
      </p:nvGrpSpPr>
      <p:grpSpPr>
        <a:xfrm>
          <a:off x="0" y="0"/>
          <a:ext cx="0" cy="0"/>
          <a:chOff x="0" y="0"/>
          <a:chExt cx="0" cy="0"/>
        </a:xfrm>
      </p:grpSpPr>
      <p:sp>
        <p:nvSpPr>
          <p:cNvPr id="941" name="Google Shape;941;p194"/>
          <p:cNvSpPr txBox="1"/>
          <p:nvPr>
            <p:ph type="title"/>
          </p:nvPr>
        </p:nvSpPr>
        <p:spPr>
          <a:xfrm>
            <a:off x="3243070" y="27321"/>
            <a:ext cx="4868528" cy="92334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7200">
                <a:solidFill>
                  <a:srgbClr val="C00000"/>
                </a:solidFill>
                <a:latin typeface="Times New Roman"/>
                <a:ea typeface="Times New Roman"/>
                <a:cs typeface="Times New Roman"/>
                <a:sym typeface="Times New Roman"/>
              </a:rPr>
              <a:t>Pipelining</a:t>
            </a:r>
            <a:endParaRPr sz="7200">
              <a:solidFill>
                <a:srgbClr val="C00000"/>
              </a:solidFill>
              <a:latin typeface="Times New Roman"/>
              <a:ea typeface="Times New Roman"/>
              <a:cs typeface="Times New Roman"/>
              <a:sym typeface="Times New Roman"/>
            </a:endParaRPr>
          </a:p>
        </p:txBody>
      </p:sp>
      <p:sp>
        <p:nvSpPr>
          <p:cNvPr id="942" name="Google Shape;942;p194"/>
          <p:cNvSpPr txBox="1"/>
          <p:nvPr>
            <p:ph idx="1" type="body"/>
          </p:nvPr>
        </p:nvSpPr>
        <p:spPr>
          <a:xfrm>
            <a:off x="944560" y="1123251"/>
            <a:ext cx="4597021" cy="5048949"/>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1800"/>
              <a:buNone/>
            </a:pPr>
            <a:r>
              <a:rPr lang="en-US" sz="4000">
                <a:latin typeface="Times New Roman"/>
                <a:ea typeface="Times New Roman"/>
                <a:cs typeface="Times New Roman"/>
                <a:sym typeface="Times New Roman"/>
              </a:rPr>
              <a:t>Pentium Processor Integer Pipeline with </a:t>
            </a:r>
            <a:r>
              <a:rPr lang="en-US" sz="4000">
                <a:solidFill>
                  <a:srgbClr val="FF0000"/>
                </a:solidFill>
                <a:latin typeface="Times New Roman"/>
                <a:ea typeface="Times New Roman"/>
                <a:cs typeface="Times New Roman"/>
                <a:sym typeface="Times New Roman"/>
              </a:rPr>
              <a:t>5 Stages. </a:t>
            </a:r>
            <a:endParaRPr/>
          </a:p>
          <a:p>
            <a:pPr indent="-114300" lvl="0" marL="0" rtl="0" algn="just">
              <a:lnSpc>
                <a:spcPct val="100000"/>
              </a:lnSpc>
              <a:spcBef>
                <a:spcPts val="0"/>
              </a:spcBef>
              <a:spcAft>
                <a:spcPts val="0"/>
              </a:spcAft>
              <a:buSzPts val="1800"/>
              <a:buFont typeface="Arial"/>
              <a:buAutoNum type="arabicPeriod"/>
            </a:pPr>
            <a:r>
              <a:rPr b="1" lang="en-US" sz="4000">
                <a:solidFill>
                  <a:srgbClr val="92D050"/>
                </a:solidFill>
                <a:latin typeface="Times New Roman"/>
                <a:ea typeface="Times New Roman"/>
                <a:cs typeface="Times New Roman"/>
                <a:sym typeface="Times New Roman"/>
              </a:rPr>
              <a:t>Pre fetch (PF): </a:t>
            </a:r>
            <a:endParaRPr/>
          </a:p>
          <a:p>
            <a:pPr indent="-114300" lvl="0" marL="0" rtl="0" algn="just">
              <a:lnSpc>
                <a:spcPct val="100000"/>
              </a:lnSpc>
              <a:spcBef>
                <a:spcPts val="0"/>
              </a:spcBef>
              <a:spcAft>
                <a:spcPts val="0"/>
              </a:spcAft>
              <a:buSzPts val="1800"/>
              <a:buFont typeface="Arial"/>
              <a:buAutoNum type="arabicPeriod"/>
            </a:pPr>
            <a:r>
              <a:rPr b="1" lang="en-US" sz="4000">
                <a:solidFill>
                  <a:srgbClr val="0070C0"/>
                </a:solidFill>
                <a:latin typeface="Times New Roman"/>
                <a:ea typeface="Times New Roman"/>
                <a:cs typeface="Times New Roman"/>
                <a:sym typeface="Times New Roman"/>
              </a:rPr>
              <a:t>Decode1:</a:t>
            </a:r>
            <a:r>
              <a:rPr lang="en-US" sz="4000">
                <a:latin typeface="Times New Roman"/>
                <a:ea typeface="Times New Roman"/>
                <a:cs typeface="Times New Roman"/>
                <a:sym typeface="Times New Roman"/>
              </a:rPr>
              <a:t> </a:t>
            </a:r>
            <a:endParaRPr/>
          </a:p>
          <a:p>
            <a:pPr indent="-114300" lvl="0" marL="0" rtl="0" algn="just">
              <a:lnSpc>
                <a:spcPct val="100000"/>
              </a:lnSpc>
              <a:spcBef>
                <a:spcPts val="0"/>
              </a:spcBef>
              <a:spcAft>
                <a:spcPts val="0"/>
              </a:spcAft>
              <a:buSzPts val="1800"/>
              <a:buFont typeface="Arial"/>
              <a:buAutoNum type="arabicPeriod"/>
            </a:pPr>
            <a:r>
              <a:rPr b="1" lang="en-US" sz="4000">
                <a:solidFill>
                  <a:srgbClr val="548135"/>
                </a:solidFill>
                <a:latin typeface="Times New Roman"/>
                <a:ea typeface="Times New Roman"/>
                <a:cs typeface="Times New Roman"/>
                <a:sym typeface="Times New Roman"/>
              </a:rPr>
              <a:t>Decode2: </a:t>
            </a:r>
            <a:endParaRPr/>
          </a:p>
          <a:p>
            <a:pPr indent="-114300" lvl="0" marL="0" rtl="0" algn="just">
              <a:lnSpc>
                <a:spcPct val="100000"/>
              </a:lnSpc>
              <a:spcBef>
                <a:spcPts val="0"/>
              </a:spcBef>
              <a:spcAft>
                <a:spcPts val="0"/>
              </a:spcAft>
              <a:buSzPts val="1800"/>
              <a:buFont typeface="Arial"/>
              <a:buAutoNum type="arabicPeriod"/>
            </a:pPr>
            <a:r>
              <a:rPr b="1" lang="en-US" sz="4000">
                <a:solidFill>
                  <a:schemeClr val="accent4"/>
                </a:solidFill>
                <a:latin typeface="Times New Roman"/>
                <a:ea typeface="Times New Roman"/>
                <a:cs typeface="Times New Roman"/>
                <a:sym typeface="Times New Roman"/>
              </a:rPr>
              <a:t>Execute (EX): </a:t>
            </a:r>
            <a:endParaRPr/>
          </a:p>
          <a:p>
            <a:pPr indent="-114300" lvl="0" marL="0" rtl="0" algn="just">
              <a:lnSpc>
                <a:spcPct val="100000"/>
              </a:lnSpc>
              <a:spcBef>
                <a:spcPts val="0"/>
              </a:spcBef>
              <a:spcAft>
                <a:spcPts val="0"/>
              </a:spcAft>
              <a:buSzPts val="1800"/>
              <a:buFont typeface="Arial"/>
              <a:buAutoNum type="arabicPeriod"/>
            </a:pPr>
            <a:r>
              <a:rPr b="1" lang="en-US" sz="4000">
                <a:solidFill>
                  <a:srgbClr val="00B050"/>
                </a:solidFill>
                <a:latin typeface="Times New Roman"/>
                <a:ea typeface="Times New Roman"/>
                <a:cs typeface="Times New Roman"/>
                <a:sym typeface="Times New Roman"/>
              </a:rPr>
              <a:t>Write Back (WB)</a:t>
            </a:r>
            <a:r>
              <a:rPr b="1" lang="en-US" sz="3200">
                <a:solidFill>
                  <a:srgbClr val="00B050"/>
                </a:solidFill>
                <a:latin typeface="Times New Roman"/>
                <a:ea typeface="Times New Roman"/>
                <a:cs typeface="Times New Roman"/>
                <a:sym typeface="Times New Roman"/>
              </a:rPr>
              <a:t>:</a:t>
            </a:r>
            <a:endParaRPr b="1" sz="3200">
              <a:solidFill>
                <a:srgbClr val="00B050"/>
              </a:solidFill>
              <a:latin typeface="Times New Roman"/>
              <a:ea typeface="Times New Roman"/>
              <a:cs typeface="Times New Roman"/>
              <a:sym typeface="Times New Roman"/>
            </a:endParaRPr>
          </a:p>
        </p:txBody>
      </p:sp>
      <p:pic>
        <p:nvPicPr>
          <p:cNvPr id="943" name="Google Shape;943;p194"/>
          <p:cNvPicPr preferRelativeResize="0"/>
          <p:nvPr/>
        </p:nvPicPr>
        <p:blipFill rotWithShape="1">
          <a:blip r:embed="rId3">
            <a:alphaModFix/>
          </a:blip>
          <a:srcRect b="0" l="0" r="0" t="0"/>
          <a:stretch/>
        </p:blipFill>
        <p:spPr>
          <a:xfrm>
            <a:off x="-10316" y="129180"/>
            <a:ext cx="798509" cy="837735"/>
          </a:xfrm>
          <a:prstGeom prst="rect">
            <a:avLst/>
          </a:prstGeom>
          <a:noFill/>
          <a:ln>
            <a:noFill/>
          </a:ln>
        </p:spPr>
      </p:pic>
      <p:sp>
        <p:nvSpPr>
          <p:cNvPr id="944" name="Google Shape;944;p19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945" name="Google Shape;945;p19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946" name="Google Shape;946;p19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cxnSp>
        <p:nvCxnSpPr>
          <p:cNvPr id="947" name="Google Shape;947;p194"/>
          <p:cNvCxnSpPr/>
          <p:nvPr/>
        </p:nvCxnSpPr>
        <p:spPr>
          <a:xfrm flipH="1" rot="10800000">
            <a:off x="-46759" y="996706"/>
            <a:ext cx="12192000" cy="27709"/>
          </a:xfrm>
          <a:prstGeom prst="straightConnector1">
            <a:avLst/>
          </a:prstGeom>
          <a:noFill/>
          <a:ln cap="flat" cmpd="sng" w="9525">
            <a:solidFill>
              <a:srgbClr val="00B050"/>
            </a:solidFill>
            <a:prstDash val="solid"/>
            <a:round/>
            <a:headEnd len="sm" w="sm" type="none"/>
            <a:tailEnd len="sm" w="sm" type="none"/>
          </a:ln>
        </p:spPr>
      </p:cxnSp>
      <p:sp>
        <p:nvSpPr>
          <p:cNvPr id="948" name="Google Shape;948;p19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949" name="Google Shape;949;p19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950" name="Google Shape;950;p19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951" name="Google Shape;951;p194"/>
          <p:cNvPicPr preferRelativeResize="0"/>
          <p:nvPr/>
        </p:nvPicPr>
        <p:blipFill rotWithShape="1">
          <a:blip r:embed="rId4">
            <a:alphaModFix/>
          </a:blip>
          <a:srcRect b="0" l="0" r="0" t="0"/>
          <a:stretch/>
        </p:blipFill>
        <p:spPr>
          <a:xfrm>
            <a:off x="5857875" y="1070452"/>
            <a:ext cx="5495925" cy="51017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2">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5" name="Shape 955"/>
        <p:cNvGrpSpPr/>
        <p:nvPr/>
      </p:nvGrpSpPr>
      <p:grpSpPr>
        <a:xfrm>
          <a:off x="0" y="0"/>
          <a:ext cx="0" cy="0"/>
          <a:chOff x="0" y="0"/>
          <a:chExt cx="0" cy="0"/>
        </a:xfrm>
      </p:grpSpPr>
      <p:sp>
        <p:nvSpPr>
          <p:cNvPr id="956" name="Google Shape;956;p195"/>
          <p:cNvSpPr txBox="1"/>
          <p:nvPr>
            <p:ph type="title"/>
          </p:nvPr>
        </p:nvSpPr>
        <p:spPr>
          <a:xfrm>
            <a:off x="1572414" y="13064"/>
            <a:ext cx="8577426" cy="10425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4800">
                <a:solidFill>
                  <a:srgbClr val="FF0000"/>
                </a:solidFill>
                <a:latin typeface="Times New Roman"/>
                <a:ea typeface="Times New Roman"/>
                <a:cs typeface="Times New Roman"/>
                <a:sym typeface="Times New Roman"/>
              </a:rPr>
              <a:t>Pipelining stages Details</a:t>
            </a:r>
            <a:endParaRPr sz="4800">
              <a:solidFill>
                <a:srgbClr val="FF0000"/>
              </a:solidFill>
              <a:latin typeface="Times New Roman"/>
              <a:ea typeface="Times New Roman"/>
              <a:cs typeface="Times New Roman"/>
              <a:sym typeface="Times New Roman"/>
            </a:endParaRPr>
          </a:p>
        </p:txBody>
      </p:sp>
      <p:pic>
        <p:nvPicPr>
          <p:cNvPr id="957" name="Google Shape;957;p195"/>
          <p:cNvPicPr preferRelativeResize="0"/>
          <p:nvPr/>
        </p:nvPicPr>
        <p:blipFill rotWithShape="1">
          <a:blip r:embed="rId3">
            <a:alphaModFix/>
          </a:blip>
          <a:srcRect b="0" l="0" r="0" t="0"/>
          <a:stretch/>
        </p:blipFill>
        <p:spPr>
          <a:xfrm>
            <a:off x="0" y="129180"/>
            <a:ext cx="788193" cy="837735"/>
          </a:xfrm>
          <a:prstGeom prst="rect">
            <a:avLst/>
          </a:prstGeom>
          <a:noFill/>
          <a:ln>
            <a:noFill/>
          </a:ln>
        </p:spPr>
      </p:pic>
      <p:sp>
        <p:nvSpPr>
          <p:cNvPr id="958" name="Google Shape;958;p19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959" name="Google Shape;959;p19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960" name="Google Shape;960;p19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cxnSp>
        <p:nvCxnSpPr>
          <p:cNvPr id="961" name="Google Shape;961;p195"/>
          <p:cNvCxnSpPr/>
          <p:nvPr/>
        </p:nvCxnSpPr>
        <p:spPr>
          <a:xfrm flipH="1" rot="10800000">
            <a:off x="-10316" y="1027913"/>
            <a:ext cx="12192000" cy="27709"/>
          </a:xfrm>
          <a:prstGeom prst="straightConnector1">
            <a:avLst/>
          </a:prstGeom>
          <a:noFill/>
          <a:ln cap="flat" cmpd="sng" w="9525">
            <a:solidFill>
              <a:srgbClr val="00B050"/>
            </a:solidFill>
            <a:prstDash val="solid"/>
            <a:round/>
            <a:headEnd len="sm" w="sm" type="none"/>
            <a:tailEnd len="sm" w="sm" type="none"/>
          </a:ln>
        </p:spPr>
      </p:cxnSp>
      <p:sp>
        <p:nvSpPr>
          <p:cNvPr id="962" name="Google Shape;962;p19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963" name="Google Shape;963;p19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964" name="Google Shape;964;p19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965" name="Google Shape;965;p195"/>
          <p:cNvPicPr preferRelativeResize="0"/>
          <p:nvPr/>
        </p:nvPicPr>
        <p:blipFill rotWithShape="1">
          <a:blip r:embed="rId4">
            <a:alphaModFix/>
          </a:blip>
          <a:srcRect b="0" l="0" r="0" t="0"/>
          <a:stretch/>
        </p:blipFill>
        <p:spPr>
          <a:xfrm>
            <a:off x="7492621" y="1147695"/>
            <a:ext cx="4097643" cy="4734919"/>
          </a:xfrm>
          <a:prstGeom prst="rect">
            <a:avLst/>
          </a:prstGeom>
          <a:noFill/>
          <a:ln>
            <a:noFill/>
          </a:ln>
        </p:spPr>
      </p:pic>
      <p:sp>
        <p:nvSpPr>
          <p:cNvPr id="966" name="Google Shape;966;p195"/>
          <p:cNvSpPr txBox="1"/>
          <p:nvPr>
            <p:ph idx="1" type="body"/>
          </p:nvPr>
        </p:nvSpPr>
        <p:spPr>
          <a:xfrm>
            <a:off x="1114649" y="1116620"/>
            <a:ext cx="6182337" cy="5055581"/>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1800"/>
              <a:buNone/>
            </a:pPr>
            <a:r>
              <a:t/>
            </a:r>
            <a:endParaRPr sz="4400">
              <a:latin typeface="Times New Roman"/>
              <a:ea typeface="Times New Roman"/>
              <a:cs typeface="Times New Roman"/>
              <a:sym typeface="Times New Roman"/>
            </a:endParaRPr>
          </a:p>
          <a:p>
            <a:pPr indent="0" lvl="0" marL="0" rtl="0" algn="l">
              <a:lnSpc>
                <a:spcPct val="90000"/>
              </a:lnSpc>
              <a:spcBef>
                <a:spcPts val="1000"/>
              </a:spcBef>
              <a:spcAft>
                <a:spcPts val="0"/>
              </a:spcAft>
              <a:buSzPts val="1800"/>
              <a:buNone/>
            </a:pPr>
            <a:r>
              <a:rPr lang="en-US" sz="3600">
                <a:latin typeface="Times New Roman"/>
                <a:ea typeface="Times New Roman"/>
                <a:cs typeface="Times New Roman"/>
                <a:sym typeface="Times New Roman"/>
              </a:rPr>
              <a:t> </a:t>
            </a:r>
            <a:endParaRPr sz="3600">
              <a:solidFill>
                <a:srgbClr val="FF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SzPts val="1800"/>
              <a:buNone/>
            </a:pPr>
            <a:r>
              <a:rPr b="1" lang="en-US" sz="4800">
                <a:solidFill>
                  <a:srgbClr val="FF0000"/>
                </a:solidFill>
                <a:latin typeface="Times New Roman"/>
                <a:ea typeface="Times New Roman"/>
                <a:cs typeface="Times New Roman"/>
                <a:sym typeface="Times New Roman"/>
              </a:rPr>
              <a:t>Pre fetch (PF)</a:t>
            </a:r>
            <a:endParaRPr sz="4400">
              <a:latin typeface="Times New Roman"/>
              <a:ea typeface="Times New Roman"/>
              <a:cs typeface="Times New Roman"/>
              <a:sym typeface="Times New Roman"/>
            </a:endParaRPr>
          </a:p>
          <a:p>
            <a:pPr indent="0" lvl="0" marL="0" rtl="0" algn="just">
              <a:lnSpc>
                <a:spcPct val="100000"/>
              </a:lnSpc>
              <a:spcBef>
                <a:spcPts val="0"/>
              </a:spcBef>
              <a:spcAft>
                <a:spcPts val="0"/>
              </a:spcAft>
              <a:buSzPts val="1800"/>
              <a:buNone/>
            </a:pPr>
            <a:r>
              <a:rPr lang="en-US" sz="4400">
                <a:latin typeface="Times New Roman"/>
                <a:ea typeface="Times New Roman"/>
                <a:cs typeface="Times New Roman"/>
                <a:sym typeface="Times New Roman"/>
              </a:rPr>
              <a:t>Instructions are pre fetched from the </a:t>
            </a:r>
            <a:r>
              <a:rPr b="1" lang="en-US" sz="4400">
                <a:solidFill>
                  <a:srgbClr val="C00000"/>
                </a:solidFill>
                <a:latin typeface="Times New Roman"/>
                <a:ea typeface="Times New Roman"/>
                <a:cs typeface="Times New Roman"/>
                <a:sym typeface="Times New Roman"/>
              </a:rPr>
              <a:t>on-chip instruction cache </a:t>
            </a:r>
            <a:r>
              <a:rPr lang="en-US" sz="4400">
                <a:latin typeface="Times New Roman"/>
                <a:ea typeface="Times New Roman"/>
                <a:cs typeface="Times New Roman"/>
                <a:sym typeface="Times New Roman"/>
              </a:rPr>
              <a:t>or </a:t>
            </a:r>
            <a:r>
              <a:rPr b="1" lang="en-US" sz="4400">
                <a:solidFill>
                  <a:srgbClr val="002060"/>
                </a:solidFill>
                <a:latin typeface="Times New Roman"/>
                <a:ea typeface="Times New Roman"/>
                <a:cs typeface="Times New Roman"/>
                <a:sym typeface="Times New Roman"/>
              </a:rPr>
              <a:t>memory.  ADD AL,BL</a:t>
            </a:r>
            <a:endParaRPr/>
          </a:p>
          <a:p>
            <a:pPr indent="0" lvl="0" marL="0" rtl="0" algn="just">
              <a:lnSpc>
                <a:spcPct val="100000"/>
              </a:lnSpc>
              <a:spcBef>
                <a:spcPts val="0"/>
              </a:spcBef>
              <a:spcAft>
                <a:spcPts val="0"/>
              </a:spcAft>
              <a:buSzPts val="1800"/>
              <a:buFont typeface="Arial"/>
              <a:buNone/>
            </a:pPr>
            <a:r>
              <a:t/>
            </a:r>
            <a:endParaRPr sz="4400">
              <a:latin typeface="Times New Roman"/>
              <a:ea typeface="Times New Roman"/>
              <a:cs typeface="Times New Roman"/>
              <a:sym typeface="Times New Roman"/>
            </a:endParaRPr>
          </a:p>
          <a:p>
            <a:pPr indent="0" lvl="0" marL="0" rtl="0" algn="just">
              <a:lnSpc>
                <a:spcPct val="100000"/>
              </a:lnSpc>
              <a:spcBef>
                <a:spcPts val="0"/>
              </a:spcBef>
              <a:spcAft>
                <a:spcPts val="0"/>
              </a:spcAft>
              <a:buSzPts val="1800"/>
              <a:buNone/>
            </a:pPr>
            <a:r>
              <a:t/>
            </a:r>
            <a:endParaRPr sz="3200">
              <a:latin typeface="Times New Roman"/>
              <a:ea typeface="Times New Roman"/>
              <a:cs typeface="Times New Roman"/>
              <a:sym typeface="Times New Roman"/>
            </a:endParaRPr>
          </a:p>
        </p:txBody>
      </p:sp>
      <p:sp>
        <p:nvSpPr>
          <p:cNvPr id="967" name="Google Shape;967;p195"/>
          <p:cNvSpPr/>
          <p:nvPr/>
        </p:nvSpPr>
        <p:spPr>
          <a:xfrm>
            <a:off x="1114648" y="1116620"/>
            <a:ext cx="2923951" cy="1080669"/>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4000" u="none" cap="none" strike="noStrike">
                <a:solidFill>
                  <a:srgbClr val="FF0000"/>
                </a:solidFill>
                <a:latin typeface="Times New Roman"/>
                <a:ea typeface="Times New Roman"/>
                <a:cs typeface="Times New Roman"/>
                <a:sym typeface="Times New Roman"/>
              </a:rPr>
              <a:t>Stage 1</a:t>
            </a:r>
            <a:endParaRPr b="1" i="0" sz="4000" u="none" cap="none" strike="noStrike">
              <a:solidFill>
                <a:srgbClr val="FF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p196"/>
          <p:cNvSpPr txBox="1"/>
          <p:nvPr>
            <p:ph type="title"/>
          </p:nvPr>
        </p:nvSpPr>
        <p:spPr>
          <a:xfrm>
            <a:off x="1079854" y="111670"/>
            <a:ext cx="10702843" cy="693780"/>
          </a:xfrm>
          <a:prstGeom prst="rect">
            <a:avLst/>
          </a:prstGeom>
          <a:noFill/>
          <a:ln>
            <a:noFill/>
          </a:ln>
        </p:spPr>
        <p:txBody>
          <a:bodyPr anchorCtr="0" anchor="ctr" bIns="0" lIns="0" spcFirstLastPara="1" rIns="0" wrap="square" tIns="16500">
            <a:spAutoFit/>
          </a:bodyPr>
          <a:lstStyle/>
          <a:p>
            <a:pPr indent="0" lvl="0" marL="12700" rtl="0" algn="l">
              <a:lnSpc>
                <a:spcPct val="100000"/>
              </a:lnSpc>
              <a:spcBef>
                <a:spcPts val="130"/>
              </a:spcBef>
              <a:spcAft>
                <a:spcPts val="0"/>
              </a:spcAft>
              <a:buSzPts val="1800"/>
              <a:buNone/>
            </a:pPr>
            <a:r>
              <a:rPr lang="en-US">
                <a:solidFill>
                  <a:srgbClr val="2501BF"/>
                </a:solidFill>
                <a:latin typeface="Times New Roman"/>
                <a:ea typeface="Times New Roman"/>
                <a:cs typeface="Times New Roman"/>
                <a:sym typeface="Times New Roman"/>
              </a:rPr>
              <a:t>Details of Prefetch Pipeline stages of Pentium</a:t>
            </a:r>
            <a:endParaRPr>
              <a:solidFill>
                <a:srgbClr val="2501BF"/>
              </a:solidFill>
              <a:latin typeface="Times New Roman"/>
              <a:ea typeface="Times New Roman"/>
              <a:cs typeface="Times New Roman"/>
              <a:sym typeface="Times New Roman"/>
            </a:endParaRPr>
          </a:p>
        </p:txBody>
      </p:sp>
      <p:sp>
        <p:nvSpPr>
          <p:cNvPr id="973" name="Google Shape;973;p196"/>
          <p:cNvSpPr txBox="1"/>
          <p:nvPr/>
        </p:nvSpPr>
        <p:spPr>
          <a:xfrm>
            <a:off x="998509" y="1087187"/>
            <a:ext cx="10679685" cy="5100435"/>
          </a:xfrm>
          <a:prstGeom prst="rect">
            <a:avLst/>
          </a:prstGeom>
          <a:noFill/>
          <a:ln>
            <a:noFill/>
          </a:ln>
        </p:spPr>
        <p:txBody>
          <a:bodyPr anchorCtr="0" anchor="t" bIns="0" lIns="0" spcFirstLastPara="1" rIns="0" wrap="square" tIns="49525">
            <a:spAutoFit/>
          </a:bodyPr>
          <a:lstStyle/>
          <a:p>
            <a:pPr indent="0" lvl="0" marL="12700" marR="6350" rtl="0" algn="just">
              <a:lnSpc>
                <a:spcPct val="92100"/>
              </a:lnSpc>
              <a:spcBef>
                <a:spcPts val="0"/>
              </a:spcBef>
              <a:spcAft>
                <a:spcPts val="0"/>
              </a:spcAft>
              <a:buNone/>
            </a:pPr>
            <a:r>
              <a:rPr b="0" i="0" lang="en-US" sz="3200" u="none" cap="none" strike="noStrike">
                <a:solidFill>
                  <a:srgbClr val="000000"/>
                </a:solidFill>
                <a:latin typeface="Times New Roman"/>
                <a:ea typeface="Times New Roman"/>
                <a:cs typeface="Times New Roman"/>
                <a:sym typeface="Times New Roman"/>
              </a:rPr>
              <a:t>The first stage of the pipeline is the </a:t>
            </a:r>
            <a:r>
              <a:rPr b="0" i="0" lang="en-US" sz="3200" u="none" cap="none" strike="noStrike">
                <a:solidFill>
                  <a:srgbClr val="FF0000"/>
                </a:solidFill>
                <a:latin typeface="Times New Roman"/>
                <a:ea typeface="Times New Roman"/>
                <a:cs typeface="Times New Roman"/>
                <a:sym typeface="Times New Roman"/>
              </a:rPr>
              <a:t>Prefetch (PF) stage </a:t>
            </a:r>
            <a:r>
              <a:rPr b="0" i="0" lang="en-US" sz="3200" u="none" cap="none" strike="noStrike">
                <a:solidFill>
                  <a:srgbClr val="000000"/>
                </a:solidFill>
                <a:latin typeface="Times New Roman"/>
                <a:ea typeface="Times New Roman"/>
                <a:cs typeface="Times New Roman"/>
                <a:sym typeface="Times New Roman"/>
              </a:rPr>
              <a:t>in  which instructions are prefetched from the on-chip  instruction cache or memory.</a:t>
            </a:r>
            <a:endParaRPr/>
          </a:p>
          <a:p>
            <a:pPr indent="-457200" lvl="0" marL="469265" marR="5080" rtl="0" algn="just">
              <a:lnSpc>
                <a:spcPct val="91000"/>
              </a:lnSpc>
              <a:spcBef>
                <a:spcPts val="1050"/>
              </a:spcBef>
              <a:spcAft>
                <a:spcPts val="0"/>
              </a:spcAft>
              <a:buClr>
                <a:srgbClr val="000000"/>
              </a:buClr>
              <a:buSzPts val="3200"/>
              <a:buFont typeface="Noto Sans Symbols"/>
              <a:buChar char="⮚"/>
            </a:pPr>
            <a:r>
              <a:rPr b="0" i="0" lang="en-US" sz="3200" u="none" cap="none" strike="noStrike">
                <a:solidFill>
                  <a:srgbClr val="000000"/>
                </a:solidFill>
                <a:latin typeface="Times New Roman"/>
                <a:ea typeface="Times New Roman"/>
                <a:cs typeface="Times New Roman"/>
                <a:sym typeface="Times New Roman"/>
              </a:rPr>
              <a:t>Because the  Pentium processor  has </a:t>
            </a:r>
            <a:r>
              <a:rPr b="1" i="0" lang="en-US" sz="3200" u="none" cap="none" strike="noStrike">
                <a:solidFill>
                  <a:srgbClr val="000000"/>
                </a:solidFill>
                <a:latin typeface="Times New Roman"/>
                <a:ea typeface="Times New Roman"/>
                <a:cs typeface="Times New Roman"/>
                <a:sym typeface="Times New Roman"/>
              </a:rPr>
              <a:t>separate caches </a:t>
            </a:r>
            <a:r>
              <a:rPr b="0" i="0" lang="en-US" sz="3200" u="none" cap="none" strike="noStrike">
                <a:solidFill>
                  <a:srgbClr val="000000"/>
                </a:solidFill>
                <a:latin typeface="Times New Roman"/>
                <a:ea typeface="Times New Roman"/>
                <a:cs typeface="Times New Roman"/>
                <a:sym typeface="Times New Roman"/>
              </a:rPr>
              <a:t>for  instructions and data, prefetches do not conflict with data  references for access to the cache.</a:t>
            </a:r>
            <a:endParaRPr b="0" i="0" sz="3200" u="none" cap="none" strike="noStrike">
              <a:solidFill>
                <a:srgbClr val="000000"/>
              </a:solidFill>
              <a:latin typeface="Times New Roman"/>
              <a:ea typeface="Times New Roman"/>
              <a:cs typeface="Times New Roman"/>
              <a:sym typeface="Times New Roman"/>
            </a:endParaRPr>
          </a:p>
          <a:p>
            <a:pPr indent="-457200" lvl="0" marL="469900" marR="7620" rtl="0" algn="just">
              <a:lnSpc>
                <a:spcPct val="93750"/>
              </a:lnSpc>
              <a:spcBef>
                <a:spcPts val="1110"/>
              </a:spcBef>
              <a:spcAft>
                <a:spcPts val="0"/>
              </a:spcAft>
              <a:buClr>
                <a:srgbClr val="000000"/>
              </a:buClr>
              <a:buSzPts val="3200"/>
              <a:buFont typeface="Noto Sans Symbols"/>
              <a:buChar char="⮚"/>
            </a:pPr>
            <a:r>
              <a:rPr b="0" i="0" lang="en-US" sz="3200" u="none" cap="none" strike="noStrike">
                <a:solidFill>
                  <a:srgbClr val="000000"/>
                </a:solidFill>
                <a:latin typeface="Times New Roman"/>
                <a:ea typeface="Times New Roman"/>
                <a:cs typeface="Times New Roman"/>
                <a:sym typeface="Times New Roman"/>
              </a:rPr>
              <a:t>In the PF stage, </a:t>
            </a:r>
            <a:r>
              <a:rPr b="1" i="0" lang="en-US" sz="3200" u="none" cap="none" strike="noStrike">
                <a:solidFill>
                  <a:srgbClr val="002060"/>
                </a:solidFill>
                <a:latin typeface="Times New Roman"/>
                <a:ea typeface="Times New Roman"/>
                <a:cs typeface="Times New Roman"/>
                <a:sym typeface="Times New Roman"/>
              </a:rPr>
              <a:t>two independent pairs </a:t>
            </a:r>
            <a:r>
              <a:rPr b="0" i="0" lang="en-US" sz="3200" u="none" cap="none" strike="noStrike">
                <a:solidFill>
                  <a:srgbClr val="000000"/>
                </a:solidFill>
                <a:latin typeface="Times New Roman"/>
                <a:ea typeface="Times New Roman"/>
                <a:cs typeface="Times New Roman"/>
                <a:sym typeface="Times New Roman"/>
              </a:rPr>
              <a:t>of </a:t>
            </a:r>
            <a:r>
              <a:rPr b="1" i="0" lang="en-US" sz="3200" u="none" cap="none" strike="noStrike">
                <a:solidFill>
                  <a:srgbClr val="000000"/>
                </a:solidFill>
                <a:latin typeface="Times New Roman"/>
                <a:ea typeface="Times New Roman"/>
                <a:cs typeface="Times New Roman"/>
                <a:sym typeface="Times New Roman"/>
              </a:rPr>
              <a:t>32-byte prefetch  buffers </a:t>
            </a:r>
            <a:r>
              <a:rPr b="0" i="0" lang="en-US" sz="3200" u="none" cap="none" strike="noStrike">
                <a:solidFill>
                  <a:srgbClr val="000000"/>
                </a:solidFill>
                <a:latin typeface="Times New Roman"/>
                <a:ea typeface="Times New Roman"/>
                <a:cs typeface="Times New Roman"/>
                <a:sym typeface="Times New Roman"/>
              </a:rPr>
              <a:t>operate in conjunction with the branch target buffer.</a:t>
            </a:r>
            <a:endParaRPr b="0" i="0" sz="3200" u="none" cap="none" strike="noStrike">
              <a:solidFill>
                <a:srgbClr val="000000"/>
              </a:solidFill>
              <a:latin typeface="Times New Roman"/>
              <a:ea typeface="Times New Roman"/>
              <a:cs typeface="Times New Roman"/>
              <a:sym typeface="Times New Roman"/>
            </a:endParaRPr>
          </a:p>
          <a:p>
            <a:pPr indent="-457200" lvl="0" marL="469900" marR="7620" rtl="0" algn="just">
              <a:lnSpc>
                <a:spcPct val="93750"/>
              </a:lnSpc>
              <a:spcBef>
                <a:spcPts val="1110"/>
              </a:spcBef>
              <a:spcAft>
                <a:spcPts val="0"/>
              </a:spcAft>
              <a:buClr>
                <a:srgbClr val="000000"/>
              </a:buClr>
              <a:buSzPts val="3200"/>
              <a:buFont typeface="Noto Sans Symbols"/>
              <a:buChar char="⮚"/>
            </a:pPr>
            <a:r>
              <a:rPr b="0" i="0" lang="en-US" sz="3200" u="none" cap="none" strike="noStrike">
                <a:solidFill>
                  <a:srgbClr val="000000"/>
                </a:solidFill>
                <a:latin typeface="Times New Roman"/>
                <a:ea typeface="Times New Roman"/>
                <a:cs typeface="Times New Roman"/>
                <a:sym typeface="Times New Roman"/>
              </a:rPr>
              <a:t>This allows </a:t>
            </a:r>
            <a:r>
              <a:rPr b="1" i="0" lang="en-US" sz="3200" u="none" cap="none" strike="noStrike">
                <a:solidFill>
                  <a:srgbClr val="002060"/>
                </a:solidFill>
                <a:latin typeface="Times New Roman"/>
                <a:ea typeface="Times New Roman"/>
                <a:cs typeface="Times New Roman"/>
                <a:sym typeface="Times New Roman"/>
              </a:rPr>
              <a:t>one prefetch buffer to prefetch instructions sequentially</a:t>
            </a:r>
            <a:r>
              <a:rPr b="0" i="0" lang="en-US" sz="3200" u="none" cap="none" strike="noStrike">
                <a:solidFill>
                  <a:srgbClr val="000000"/>
                </a:solidFill>
                <a:latin typeface="Times New Roman"/>
                <a:ea typeface="Times New Roman"/>
                <a:cs typeface="Times New Roman"/>
                <a:sym typeface="Times New Roman"/>
              </a:rPr>
              <a:t>, while the </a:t>
            </a:r>
            <a:r>
              <a:rPr b="1" i="0" lang="en-US" sz="3200" u="none" cap="none" strike="noStrike">
                <a:solidFill>
                  <a:srgbClr val="385623"/>
                </a:solidFill>
                <a:latin typeface="Times New Roman"/>
                <a:ea typeface="Times New Roman"/>
                <a:cs typeface="Times New Roman"/>
                <a:sym typeface="Times New Roman"/>
              </a:rPr>
              <a:t>other prefetches according to the branch target buffer predictions</a:t>
            </a:r>
            <a:endParaRPr b="1" i="0" sz="3200" u="none" cap="none" strike="noStrike">
              <a:solidFill>
                <a:srgbClr val="385623"/>
              </a:solidFill>
              <a:latin typeface="Times New Roman"/>
              <a:ea typeface="Times New Roman"/>
              <a:cs typeface="Times New Roman"/>
              <a:sym typeface="Times New Roman"/>
            </a:endParaRPr>
          </a:p>
        </p:txBody>
      </p:sp>
      <p:sp>
        <p:nvSpPr>
          <p:cNvPr id="974" name="Google Shape;974;p196"/>
          <p:cNvSpPr/>
          <p:nvPr/>
        </p:nvSpPr>
        <p:spPr>
          <a:xfrm>
            <a:off x="48715" y="-39222"/>
            <a:ext cx="771520" cy="995565"/>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75" name="Google Shape;975;p196"/>
          <p:cNvSpPr txBox="1"/>
          <p:nvPr>
            <p:ph idx="4294967295" type="ftr"/>
          </p:nvPr>
        </p:nvSpPr>
        <p:spPr>
          <a:xfrm>
            <a:off x="3570611" y="6477901"/>
            <a:ext cx="5535480" cy="179536"/>
          </a:xfrm>
          <a:prstGeom prst="rect">
            <a:avLst/>
          </a:prstGeom>
          <a:noFill/>
          <a:ln>
            <a:noFill/>
          </a:ln>
        </p:spPr>
        <p:txBody>
          <a:bodyPr anchorCtr="0" anchor="ctr" bIns="0" lIns="0" spcFirstLastPara="1" rIns="0" wrap="square" tIns="0">
            <a:spAutoFit/>
          </a:bodyPr>
          <a:lstStyle/>
          <a:p>
            <a:pPr indent="0" lvl="0" marL="12700" rtl="0" algn="ctr">
              <a:lnSpc>
                <a:spcPct val="119166"/>
              </a:lnSpc>
              <a:spcBef>
                <a:spcPts val="0"/>
              </a:spcBef>
              <a:spcAft>
                <a:spcPts val="0"/>
              </a:spcAft>
              <a:buSzPts val="1400"/>
              <a:buNone/>
            </a:pPr>
            <a:r>
              <a:rPr lang="en-US"/>
              <a:t>Microprocessor Architecture and Internet of Things_CET3014B    Unit 2      2022-23     S4  </a:t>
            </a:r>
            <a:endParaRPr/>
          </a:p>
        </p:txBody>
      </p:sp>
      <p:sp>
        <p:nvSpPr>
          <p:cNvPr id="976" name="Google Shape;976;p196"/>
          <p:cNvSpPr txBox="1"/>
          <p:nvPr>
            <p:ph idx="4294967295" type="dt"/>
          </p:nvPr>
        </p:nvSpPr>
        <p:spPr>
          <a:xfrm>
            <a:off x="877157" y="6458124"/>
            <a:ext cx="2442845" cy="196215"/>
          </a:xfrm>
          <a:prstGeom prst="rect">
            <a:avLst/>
          </a:prstGeom>
          <a:noFill/>
          <a:ln>
            <a:noFill/>
          </a:ln>
        </p:spPr>
        <p:txBody>
          <a:bodyPr anchorCtr="0" anchor="ctr" bIns="0" lIns="0" spcFirstLastPara="1" rIns="0" wrap="square" tIns="0">
            <a:spAutoFit/>
          </a:bodyPr>
          <a:lstStyle/>
          <a:p>
            <a:pPr indent="0" lvl="0" marL="12700" rtl="0" algn="l">
              <a:lnSpc>
                <a:spcPct val="119166"/>
              </a:lnSpc>
              <a:spcBef>
                <a:spcPts val="0"/>
              </a:spcBef>
              <a:spcAft>
                <a:spcPts val="0"/>
              </a:spcAft>
              <a:buSzPts val="1400"/>
              <a:buNone/>
            </a:pPr>
            <a:r>
              <a:rPr lang="en-US"/>
              <a:t>11/15/2021</a:t>
            </a:r>
            <a:endParaRPr/>
          </a:p>
        </p:txBody>
      </p:sp>
      <p:sp>
        <p:nvSpPr>
          <p:cNvPr id="977" name="Google Shape;977;p196"/>
          <p:cNvSpPr txBox="1"/>
          <p:nvPr>
            <p:ph idx="4294967295" type="sldNum"/>
          </p:nvPr>
        </p:nvSpPr>
        <p:spPr>
          <a:xfrm>
            <a:off x="10990330" y="6458124"/>
            <a:ext cx="307975" cy="196215"/>
          </a:xfrm>
          <a:prstGeom prst="rect">
            <a:avLst/>
          </a:prstGeom>
          <a:noFill/>
          <a:ln>
            <a:noFill/>
          </a:ln>
        </p:spPr>
        <p:txBody>
          <a:bodyPr anchorCtr="0" anchor="ctr" bIns="0" lIns="0" spcFirstLastPara="1" rIns="0" wrap="square" tIns="0">
            <a:spAutoFit/>
          </a:bodyPr>
          <a:lstStyle/>
          <a:p>
            <a:pPr indent="0" lvl="0" marL="111125" rtl="0" algn="r">
              <a:lnSpc>
                <a:spcPct val="119166"/>
              </a:lnSpc>
              <a:spcBef>
                <a:spcPts val="0"/>
              </a:spcBef>
              <a:spcAft>
                <a:spcPts val="0"/>
              </a:spcAft>
              <a:buSzPts val="1200"/>
              <a:buNone/>
            </a:pPr>
            <a:fld id="{00000000-1234-1234-1234-123412341234}" type="slidenum">
              <a:rPr lang="en-US"/>
              <a:t>‹#›</a:t>
            </a:fld>
            <a:endParaRPr/>
          </a:p>
        </p:txBody>
      </p:sp>
      <p:cxnSp>
        <p:nvCxnSpPr>
          <p:cNvPr id="978" name="Google Shape;978;p196"/>
          <p:cNvCxnSpPr/>
          <p:nvPr/>
        </p:nvCxnSpPr>
        <p:spPr>
          <a:xfrm flipH="1" rot="10800000">
            <a:off x="-10316" y="956343"/>
            <a:ext cx="12192000" cy="27709"/>
          </a:xfrm>
          <a:prstGeom prst="straightConnector1">
            <a:avLst/>
          </a:prstGeom>
          <a:noFill/>
          <a:ln cap="flat" cmpd="sng" w="9525">
            <a:solidFill>
              <a:srgbClr val="00B050"/>
            </a:solidFill>
            <a:prstDash val="solid"/>
            <a:round/>
            <a:headEnd len="sm" w="sm" type="none"/>
            <a:tailEnd len="sm" w="sm" type="none"/>
          </a:ln>
        </p:spPr>
      </p:cxnSp>
      <p:sp>
        <p:nvSpPr>
          <p:cNvPr id="979" name="Google Shape;979;p196"/>
          <p:cNvSpPr/>
          <p:nvPr/>
        </p:nvSpPr>
        <p:spPr>
          <a:xfrm>
            <a:off x="146051" y="6369413"/>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980" name="Google Shape;980;p196"/>
          <p:cNvCxnSpPr/>
          <p:nvPr/>
        </p:nvCxnSpPr>
        <p:spPr>
          <a:xfrm flipH="1">
            <a:off x="841552" y="3651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981" name="Google Shape;981;p196"/>
          <p:cNvCxnSpPr/>
          <p:nvPr/>
        </p:nvCxnSpPr>
        <p:spPr>
          <a:xfrm>
            <a:off x="-10316" y="6277338"/>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3">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5" name="Shape 985"/>
        <p:cNvGrpSpPr/>
        <p:nvPr/>
      </p:nvGrpSpPr>
      <p:grpSpPr>
        <a:xfrm>
          <a:off x="0" y="0"/>
          <a:ext cx="0" cy="0"/>
          <a:chOff x="0" y="0"/>
          <a:chExt cx="0" cy="0"/>
        </a:xfrm>
      </p:grpSpPr>
      <p:sp>
        <p:nvSpPr>
          <p:cNvPr id="986" name="Google Shape;986;p197"/>
          <p:cNvSpPr txBox="1"/>
          <p:nvPr>
            <p:ph type="title"/>
          </p:nvPr>
        </p:nvSpPr>
        <p:spPr>
          <a:xfrm>
            <a:off x="3200400" y="19286"/>
            <a:ext cx="5891349" cy="940001"/>
          </a:xfrm>
          <a:prstGeom prst="rect">
            <a:avLst/>
          </a:prstGeom>
          <a:noFill/>
          <a:ln>
            <a:noFill/>
          </a:ln>
        </p:spPr>
        <p:txBody>
          <a:bodyPr anchorCtr="0" anchor="ctr" bIns="0" lIns="0" spcFirstLastPara="1" rIns="0" wrap="square" tIns="16500">
            <a:spAutoFit/>
          </a:bodyPr>
          <a:lstStyle/>
          <a:p>
            <a:pPr indent="0" lvl="0" marL="12700" rtl="0" algn="l">
              <a:lnSpc>
                <a:spcPct val="100000"/>
              </a:lnSpc>
              <a:spcBef>
                <a:spcPts val="130"/>
              </a:spcBef>
              <a:spcAft>
                <a:spcPts val="0"/>
              </a:spcAft>
              <a:buSzPts val="1800"/>
              <a:buNone/>
            </a:pPr>
            <a:r>
              <a:rPr b="1" lang="en-US" sz="6000">
                <a:solidFill>
                  <a:srgbClr val="2501BF"/>
                </a:solidFill>
                <a:latin typeface="Times New Roman"/>
                <a:ea typeface="Times New Roman"/>
                <a:cs typeface="Times New Roman"/>
                <a:sym typeface="Times New Roman"/>
              </a:rPr>
              <a:t>Prefetch stage</a:t>
            </a:r>
            <a:endParaRPr b="1" sz="6000">
              <a:solidFill>
                <a:srgbClr val="2501BF"/>
              </a:solidFill>
              <a:latin typeface="Times New Roman"/>
              <a:ea typeface="Times New Roman"/>
              <a:cs typeface="Times New Roman"/>
              <a:sym typeface="Times New Roman"/>
            </a:endParaRPr>
          </a:p>
        </p:txBody>
      </p:sp>
      <p:sp>
        <p:nvSpPr>
          <p:cNvPr id="987" name="Google Shape;987;p197"/>
          <p:cNvSpPr txBox="1"/>
          <p:nvPr/>
        </p:nvSpPr>
        <p:spPr>
          <a:xfrm>
            <a:off x="836764" y="986739"/>
            <a:ext cx="6596002" cy="4612160"/>
          </a:xfrm>
          <a:prstGeom prst="rect">
            <a:avLst/>
          </a:prstGeom>
          <a:noFill/>
          <a:ln>
            <a:noFill/>
          </a:ln>
        </p:spPr>
        <p:txBody>
          <a:bodyPr anchorCtr="0" anchor="t" bIns="0" lIns="0" spcFirstLastPara="1" rIns="0" wrap="square" tIns="41275">
            <a:spAutoFit/>
          </a:bodyPr>
          <a:lstStyle/>
          <a:p>
            <a:pPr indent="-457200" lvl="0" marL="457200" marR="0" rtl="0" algn="just">
              <a:lnSpc>
                <a:spcPct val="100000"/>
              </a:lnSpc>
              <a:spcBef>
                <a:spcPts val="0"/>
              </a:spcBef>
              <a:spcAft>
                <a:spcPts val="0"/>
              </a:spcAft>
              <a:buClr>
                <a:srgbClr val="000000"/>
              </a:buClr>
              <a:buSzPts val="3300"/>
              <a:buFont typeface="Noto Sans Symbols"/>
              <a:buChar char="⮚"/>
            </a:pPr>
            <a:r>
              <a:rPr b="1" i="0" lang="en-US" sz="3300" u="none" cap="none" strike="noStrike">
                <a:solidFill>
                  <a:srgbClr val="385623"/>
                </a:solidFill>
                <a:latin typeface="Times New Roman"/>
                <a:ea typeface="Times New Roman"/>
                <a:cs typeface="Times New Roman"/>
                <a:sym typeface="Times New Roman"/>
              </a:rPr>
              <a:t>Two pre fetch buffers</a:t>
            </a:r>
            <a:r>
              <a:rPr b="0" i="0" lang="en-US" sz="3300" u="none" cap="none" strike="noStrike">
                <a:solidFill>
                  <a:srgbClr val="000000"/>
                </a:solidFill>
                <a:latin typeface="Times New Roman"/>
                <a:ea typeface="Times New Roman"/>
                <a:cs typeface="Times New Roman"/>
                <a:sym typeface="Times New Roman"/>
              </a:rPr>
              <a:t>, </a:t>
            </a:r>
            <a:r>
              <a:rPr b="0" i="0" lang="en-US" sz="2800" u="none" cap="none" strike="noStrike">
                <a:solidFill>
                  <a:srgbClr val="C00000"/>
                </a:solidFill>
                <a:latin typeface="Times New Roman"/>
                <a:ea typeface="Times New Roman"/>
                <a:cs typeface="Times New Roman"/>
                <a:sym typeface="Times New Roman"/>
              </a:rPr>
              <a:t>32bytes each.</a:t>
            </a:r>
            <a:endParaRPr b="0" i="0" sz="3300" u="none" cap="none" strike="noStrike">
              <a:solidFill>
                <a:srgbClr val="C00000"/>
              </a:solidFill>
              <a:latin typeface="Times New Roman"/>
              <a:ea typeface="Times New Roman"/>
              <a:cs typeface="Times New Roman"/>
              <a:sym typeface="Times New Roman"/>
            </a:endParaRPr>
          </a:p>
          <a:p>
            <a:pPr indent="-457200" lvl="0" marL="457200" marR="0" rtl="0" algn="just">
              <a:lnSpc>
                <a:spcPct val="100000"/>
              </a:lnSpc>
              <a:spcBef>
                <a:spcPts val="0"/>
              </a:spcBef>
              <a:spcAft>
                <a:spcPts val="0"/>
              </a:spcAft>
              <a:buClr>
                <a:srgbClr val="000000"/>
              </a:buClr>
              <a:buSzPts val="3300"/>
              <a:buFont typeface="Noto Sans Symbols"/>
              <a:buChar char="⮚"/>
            </a:pPr>
            <a:r>
              <a:rPr b="0" i="0" lang="en-US" sz="3300" u="none" cap="none" strike="noStrike">
                <a:solidFill>
                  <a:srgbClr val="000000"/>
                </a:solidFill>
                <a:latin typeface="Times New Roman"/>
                <a:ea typeface="Times New Roman"/>
                <a:cs typeface="Times New Roman"/>
                <a:sym typeface="Times New Roman"/>
              </a:rPr>
              <a:t>At a time </a:t>
            </a:r>
            <a:r>
              <a:rPr b="1" i="0" lang="en-US" sz="3300" u="none" cap="none" strike="noStrike">
                <a:solidFill>
                  <a:srgbClr val="C00000"/>
                </a:solidFill>
                <a:latin typeface="Times New Roman"/>
                <a:ea typeface="Times New Roman"/>
                <a:cs typeface="Times New Roman"/>
                <a:sym typeface="Times New Roman"/>
              </a:rPr>
              <a:t>only one pre fetch buffer </a:t>
            </a:r>
            <a:r>
              <a:rPr b="0" i="0" lang="en-US" sz="3300" u="none" cap="none" strike="noStrike">
                <a:solidFill>
                  <a:srgbClr val="000000"/>
                </a:solidFill>
                <a:latin typeface="Times New Roman"/>
                <a:ea typeface="Times New Roman"/>
                <a:cs typeface="Times New Roman"/>
                <a:sym typeface="Times New Roman"/>
              </a:rPr>
              <a:t>is connected to </a:t>
            </a:r>
            <a:r>
              <a:rPr b="1" i="0" lang="en-US" sz="3300" u="none" cap="none" strike="noStrike">
                <a:solidFill>
                  <a:srgbClr val="000000"/>
                </a:solidFill>
                <a:latin typeface="Times New Roman"/>
                <a:ea typeface="Times New Roman"/>
                <a:cs typeface="Times New Roman"/>
                <a:sym typeface="Times New Roman"/>
              </a:rPr>
              <a:t>u and v pipes.</a:t>
            </a:r>
            <a:endParaRPr/>
          </a:p>
          <a:p>
            <a:pPr indent="-457200" lvl="0" marL="457200" marR="0" rtl="0" algn="just">
              <a:lnSpc>
                <a:spcPct val="100000"/>
              </a:lnSpc>
              <a:spcBef>
                <a:spcPts val="0"/>
              </a:spcBef>
              <a:spcAft>
                <a:spcPts val="0"/>
              </a:spcAft>
              <a:buClr>
                <a:srgbClr val="000000"/>
              </a:buClr>
              <a:buSzPts val="3300"/>
              <a:buFont typeface="Noto Sans Symbols"/>
              <a:buChar char="⮚"/>
            </a:pPr>
            <a:r>
              <a:rPr b="1" i="0" lang="en-US" sz="3300" u="none" cap="none" strike="noStrike">
                <a:solidFill>
                  <a:srgbClr val="000000"/>
                </a:solidFill>
                <a:latin typeface="Times New Roman"/>
                <a:ea typeface="Times New Roman"/>
                <a:cs typeface="Times New Roman"/>
                <a:sym typeface="Times New Roman"/>
              </a:rPr>
              <a:t>The buffer connected to the pipes-</a:t>
            </a:r>
            <a:endParaRPr b="0" i="0" sz="3300" u="none" cap="none" strike="noStrike">
              <a:solidFill>
                <a:srgbClr val="000000"/>
              </a:solidFill>
              <a:latin typeface="Times New Roman"/>
              <a:ea typeface="Times New Roman"/>
              <a:cs typeface="Times New Roman"/>
              <a:sym typeface="Times New Roman"/>
            </a:endParaRPr>
          </a:p>
          <a:p>
            <a:pPr indent="-457200" lvl="0" marL="457200" marR="0" rtl="0" algn="just">
              <a:lnSpc>
                <a:spcPct val="100000"/>
              </a:lnSpc>
              <a:spcBef>
                <a:spcPts val="0"/>
              </a:spcBef>
              <a:spcAft>
                <a:spcPts val="0"/>
              </a:spcAft>
              <a:buClr>
                <a:srgbClr val="000000"/>
              </a:buClr>
              <a:buSzPts val="3300"/>
              <a:buFont typeface="Noto Sans Symbols"/>
              <a:buChar char="⮚"/>
            </a:pPr>
            <a:r>
              <a:rPr b="0" i="0" lang="en-US" sz="3300" u="none" cap="none" strike="noStrike">
                <a:solidFill>
                  <a:srgbClr val="000000"/>
                </a:solidFill>
                <a:latin typeface="Times New Roman"/>
                <a:ea typeface="Times New Roman"/>
                <a:cs typeface="Times New Roman"/>
                <a:sym typeface="Times New Roman"/>
              </a:rPr>
              <a:t>- </a:t>
            </a:r>
            <a:r>
              <a:rPr b="0" i="0" lang="en-US" sz="3300" u="none" cap="none" strike="noStrike">
                <a:solidFill>
                  <a:srgbClr val="002060"/>
                </a:solidFill>
                <a:latin typeface="Times New Roman"/>
                <a:ea typeface="Times New Roman"/>
                <a:cs typeface="Times New Roman"/>
                <a:sym typeface="Times New Roman"/>
              </a:rPr>
              <a:t>fetches instructions from </a:t>
            </a:r>
            <a:r>
              <a:rPr b="1" i="0" lang="en-US" sz="3300" u="none" cap="none" strike="noStrike">
                <a:solidFill>
                  <a:srgbClr val="002060"/>
                </a:solidFill>
                <a:latin typeface="Times New Roman"/>
                <a:ea typeface="Times New Roman"/>
                <a:cs typeface="Times New Roman"/>
                <a:sym typeface="Times New Roman"/>
              </a:rPr>
              <a:t>code cache sequentially.</a:t>
            </a:r>
            <a:endParaRPr b="1" i="0" sz="3300" u="none" cap="none" strike="noStrike">
              <a:solidFill>
                <a:srgbClr val="002060"/>
              </a:solidFill>
              <a:latin typeface="Times New Roman"/>
              <a:ea typeface="Times New Roman"/>
              <a:cs typeface="Times New Roman"/>
              <a:sym typeface="Times New Roman"/>
            </a:endParaRPr>
          </a:p>
          <a:p>
            <a:pPr indent="-457200" lvl="0" marL="457200" marR="0" rtl="0" algn="just">
              <a:lnSpc>
                <a:spcPct val="100000"/>
              </a:lnSpc>
              <a:spcBef>
                <a:spcPts val="0"/>
              </a:spcBef>
              <a:spcAft>
                <a:spcPts val="0"/>
              </a:spcAft>
              <a:buClr>
                <a:srgbClr val="000000"/>
              </a:buClr>
              <a:buSzPts val="3300"/>
              <a:buFont typeface="Noto Sans Symbols"/>
              <a:buChar char="⮚"/>
            </a:pPr>
            <a:r>
              <a:rPr b="1" i="0" lang="en-US" sz="3300" u="none" cap="none" strike="noStrike">
                <a:solidFill>
                  <a:srgbClr val="000000"/>
                </a:solidFill>
                <a:latin typeface="Times New Roman"/>
                <a:ea typeface="Times New Roman"/>
                <a:cs typeface="Times New Roman"/>
                <a:sym typeface="Times New Roman"/>
              </a:rPr>
              <a:t>The other prefetch buffer</a:t>
            </a:r>
            <a:endParaRPr b="0" i="0" sz="3300" u="none" cap="none" strike="noStrike">
              <a:solidFill>
                <a:srgbClr val="000000"/>
              </a:solidFill>
              <a:latin typeface="Times New Roman"/>
              <a:ea typeface="Times New Roman"/>
              <a:cs typeface="Times New Roman"/>
              <a:sym typeface="Times New Roman"/>
            </a:endParaRPr>
          </a:p>
          <a:p>
            <a:pPr indent="-457200" lvl="0" marL="457200" marR="0" rtl="0" algn="just">
              <a:lnSpc>
                <a:spcPct val="100000"/>
              </a:lnSpc>
              <a:spcBef>
                <a:spcPts val="0"/>
              </a:spcBef>
              <a:spcAft>
                <a:spcPts val="0"/>
              </a:spcAft>
              <a:buClr>
                <a:srgbClr val="000000"/>
              </a:buClr>
              <a:buSzPts val="3300"/>
              <a:buFont typeface="Noto Sans Symbols"/>
              <a:buChar char="⮚"/>
            </a:pPr>
            <a:r>
              <a:rPr b="1" i="0" lang="en-US" sz="3300" u="none" cap="none" strike="noStrike">
                <a:solidFill>
                  <a:srgbClr val="000000"/>
                </a:solidFill>
                <a:latin typeface="Times New Roman"/>
                <a:ea typeface="Times New Roman"/>
                <a:cs typeface="Times New Roman"/>
                <a:sym typeface="Times New Roman"/>
              </a:rPr>
              <a:t>- </a:t>
            </a:r>
            <a:r>
              <a:rPr b="1" i="0" lang="en-US" sz="3300" u="none" cap="none" strike="noStrike">
                <a:solidFill>
                  <a:srgbClr val="002060"/>
                </a:solidFill>
                <a:latin typeface="Times New Roman"/>
                <a:ea typeface="Times New Roman"/>
                <a:cs typeface="Times New Roman"/>
                <a:sym typeface="Times New Roman"/>
              </a:rPr>
              <a:t>fetches the instructions as directed by BTB</a:t>
            </a:r>
            <a:r>
              <a:rPr b="0" i="0" lang="en-US" sz="3300" u="none" cap="none" strike="noStrike">
                <a:solidFill>
                  <a:srgbClr val="000000"/>
                </a:solidFill>
                <a:latin typeface="Times New Roman"/>
                <a:ea typeface="Times New Roman"/>
                <a:cs typeface="Times New Roman"/>
                <a:sym typeface="Times New Roman"/>
              </a:rPr>
              <a:t>.</a:t>
            </a:r>
            <a:endParaRPr/>
          </a:p>
        </p:txBody>
      </p:sp>
      <p:sp>
        <p:nvSpPr>
          <p:cNvPr id="988" name="Google Shape;988;p197"/>
          <p:cNvSpPr txBox="1"/>
          <p:nvPr/>
        </p:nvSpPr>
        <p:spPr>
          <a:xfrm>
            <a:off x="4655188" y="4371401"/>
            <a:ext cx="793750" cy="577215"/>
          </a:xfrm>
          <a:prstGeom prst="rect">
            <a:avLst/>
          </a:prstGeom>
          <a:noFill/>
          <a:ln>
            <a:noFill/>
          </a:ln>
        </p:spPr>
        <p:txBody>
          <a:bodyPr anchorCtr="0" anchor="t" bIns="0" lIns="0" spcFirstLastPara="1" rIns="0" wrap="square" tIns="10775">
            <a:spAutoFit/>
          </a:bodyPr>
          <a:lstStyle/>
          <a:p>
            <a:pPr indent="-47625" lvl="0" marL="60325" marR="5080" rtl="0" algn="l">
              <a:lnSpc>
                <a:spcPct val="100800"/>
              </a:lnSpc>
              <a:spcBef>
                <a:spcPts val="0"/>
              </a:spcBef>
              <a:spcAft>
                <a:spcPts val="0"/>
              </a:spcAft>
              <a:buNone/>
            </a:pPr>
            <a:r>
              <a:rPr b="0" i="0" lang="en-US" sz="1800" u="none" cap="none" strike="noStrike">
                <a:solidFill>
                  <a:srgbClr val="FFFFFF"/>
                </a:solidFill>
                <a:latin typeface="Calibri"/>
                <a:ea typeface="Calibri"/>
                <a:cs typeface="Calibri"/>
                <a:sym typeface="Calibri"/>
              </a:rPr>
              <a:t>Prefetch </a:t>
            </a:r>
            <a:r>
              <a:rPr b="0" i="0" lang="en-US" sz="1800" u="none" cap="none" strike="noStrike">
                <a:solidFill>
                  <a:srgbClr val="FFFFFF"/>
                </a:solidFill>
                <a:latin typeface="Times New Roman"/>
                <a:ea typeface="Times New Roman"/>
                <a:cs typeface="Times New Roman"/>
                <a:sym typeface="Times New Roman"/>
              </a:rPr>
              <a:t> </a:t>
            </a:r>
            <a:r>
              <a:rPr b="0" i="0" lang="en-US" sz="1800" u="none" cap="none" strike="noStrike">
                <a:solidFill>
                  <a:srgbClr val="FFFFFF"/>
                </a:solidFill>
                <a:latin typeface="Calibri"/>
                <a:ea typeface="Calibri"/>
                <a:cs typeface="Calibri"/>
                <a:sym typeface="Calibri"/>
              </a:rPr>
              <a:t>Buffer1</a:t>
            </a:r>
            <a:endParaRPr b="0" i="0" sz="1800" u="none" cap="none" strike="noStrike">
              <a:solidFill>
                <a:srgbClr val="000000"/>
              </a:solidFill>
              <a:latin typeface="Calibri"/>
              <a:ea typeface="Calibri"/>
              <a:cs typeface="Calibri"/>
              <a:sym typeface="Calibri"/>
            </a:endParaRPr>
          </a:p>
        </p:txBody>
      </p:sp>
      <p:sp>
        <p:nvSpPr>
          <p:cNvPr id="989" name="Google Shape;989;p197"/>
          <p:cNvSpPr/>
          <p:nvPr/>
        </p:nvSpPr>
        <p:spPr>
          <a:xfrm>
            <a:off x="42703" y="35412"/>
            <a:ext cx="708660" cy="88552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90" name="Google Shape;990;p197"/>
          <p:cNvSpPr txBox="1"/>
          <p:nvPr/>
        </p:nvSpPr>
        <p:spPr>
          <a:xfrm>
            <a:off x="917571" y="6443658"/>
            <a:ext cx="699770" cy="208915"/>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3/14/2019</a:t>
            </a:r>
            <a:endParaRPr b="0" i="0" sz="1200" u="none" cap="none" strike="noStrike">
              <a:solidFill>
                <a:srgbClr val="000000"/>
              </a:solidFill>
              <a:latin typeface="Arial"/>
              <a:ea typeface="Arial"/>
              <a:cs typeface="Arial"/>
              <a:sym typeface="Arial"/>
            </a:endParaRPr>
          </a:p>
        </p:txBody>
      </p:sp>
      <p:sp>
        <p:nvSpPr>
          <p:cNvPr id="991" name="Google Shape;991;p197"/>
          <p:cNvSpPr txBox="1"/>
          <p:nvPr/>
        </p:nvSpPr>
        <p:spPr>
          <a:xfrm>
            <a:off x="11088755" y="6443658"/>
            <a:ext cx="196850" cy="208915"/>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35</a:t>
            </a:r>
            <a:endParaRPr b="0" i="0" sz="1200" u="none" cap="none" strike="noStrike">
              <a:solidFill>
                <a:srgbClr val="000000"/>
              </a:solidFill>
              <a:latin typeface="Arial"/>
              <a:ea typeface="Arial"/>
              <a:cs typeface="Arial"/>
              <a:sym typeface="Arial"/>
            </a:endParaRPr>
          </a:p>
        </p:txBody>
      </p:sp>
      <p:pic>
        <p:nvPicPr>
          <p:cNvPr id="992" name="Google Shape;992;p197"/>
          <p:cNvPicPr preferRelativeResize="0"/>
          <p:nvPr/>
        </p:nvPicPr>
        <p:blipFill rotWithShape="1">
          <a:blip r:embed="rId4">
            <a:alphaModFix/>
          </a:blip>
          <a:srcRect b="0" l="0" r="0" t="0"/>
          <a:stretch/>
        </p:blipFill>
        <p:spPr>
          <a:xfrm>
            <a:off x="7602583" y="836775"/>
            <a:ext cx="4485790" cy="5248118"/>
          </a:xfrm>
          <a:prstGeom prst="rect">
            <a:avLst/>
          </a:prstGeom>
          <a:noFill/>
          <a:ln>
            <a:noFill/>
          </a:ln>
        </p:spPr>
      </p:pic>
      <p:cxnSp>
        <p:nvCxnSpPr>
          <p:cNvPr id="993" name="Google Shape;993;p197"/>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994" name="Google Shape;994;p19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995" name="Google Shape;995;p19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996" name="Google Shape;996;p19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997" name="Google Shape;997;p19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998" name="Google Shape;998;p19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999" name="Google Shape;999;p19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7">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 name="Shape 1003"/>
        <p:cNvGrpSpPr/>
        <p:nvPr/>
      </p:nvGrpSpPr>
      <p:grpSpPr>
        <a:xfrm>
          <a:off x="0" y="0"/>
          <a:ext cx="0" cy="0"/>
          <a:chOff x="0" y="0"/>
          <a:chExt cx="0" cy="0"/>
        </a:xfrm>
      </p:grpSpPr>
      <p:sp>
        <p:nvSpPr>
          <p:cNvPr id="1004" name="Google Shape;1004;p198"/>
          <p:cNvSpPr txBox="1"/>
          <p:nvPr>
            <p:ph type="title"/>
          </p:nvPr>
        </p:nvSpPr>
        <p:spPr>
          <a:xfrm>
            <a:off x="1572413" y="190010"/>
            <a:ext cx="8708055" cy="482585"/>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4800">
                <a:solidFill>
                  <a:srgbClr val="FF0000"/>
                </a:solidFill>
                <a:latin typeface="Times New Roman"/>
                <a:ea typeface="Times New Roman"/>
                <a:cs typeface="Times New Roman"/>
                <a:sym typeface="Times New Roman"/>
              </a:rPr>
              <a:t>Pipelining stages Details</a:t>
            </a:r>
            <a:endParaRPr sz="4800">
              <a:solidFill>
                <a:srgbClr val="FF0000"/>
              </a:solidFill>
              <a:latin typeface="Times New Roman"/>
              <a:ea typeface="Times New Roman"/>
              <a:cs typeface="Times New Roman"/>
              <a:sym typeface="Times New Roman"/>
            </a:endParaRPr>
          </a:p>
        </p:txBody>
      </p:sp>
      <p:pic>
        <p:nvPicPr>
          <p:cNvPr id="1005" name="Google Shape;1005;p198"/>
          <p:cNvPicPr preferRelativeResize="0"/>
          <p:nvPr/>
        </p:nvPicPr>
        <p:blipFill rotWithShape="1">
          <a:blip r:embed="rId3">
            <a:alphaModFix/>
          </a:blip>
          <a:srcRect b="0" l="0" r="0" t="0"/>
          <a:stretch/>
        </p:blipFill>
        <p:spPr>
          <a:xfrm>
            <a:off x="195263" y="129180"/>
            <a:ext cx="592930" cy="837735"/>
          </a:xfrm>
          <a:prstGeom prst="rect">
            <a:avLst/>
          </a:prstGeom>
          <a:noFill/>
          <a:ln>
            <a:noFill/>
          </a:ln>
        </p:spPr>
      </p:pic>
      <p:sp>
        <p:nvSpPr>
          <p:cNvPr id="1006" name="Google Shape;1006;p19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007" name="Google Shape;1007;p19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008" name="Google Shape;1008;p19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cxnSp>
        <p:nvCxnSpPr>
          <p:cNvPr id="1009" name="Google Shape;1009;p198"/>
          <p:cNvCxnSpPr/>
          <p:nvPr/>
        </p:nvCxnSpPr>
        <p:spPr>
          <a:xfrm flipH="1" rot="10800000">
            <a:off x="-10316" y="891251"/>
            <a:ext cx="12192000" cy="27709"/>
          </a:xfrm>
          <a:prstGeom prst="straightConnector1">
            <a:avLst/>
          </a:prstGeom>
          <a:noFill/>
          <a:ln cap="flat" cmpd="sng" w="9525">
            <a:solidFill>
              <a:srgbClr val="00B050"/>
            </a:solidFill>
            <a:prstDash val="solid"/>
            <a:round/>
            <a:headEnd len="sm" w="sm" type="none"/>
            <a:tailEnd len="sm" w="sm" type="none"/>
          </a:ln>
        </p:spPr>
      </p:cxnSp>
      <p:sp>
        <p:nvSpPr>
          <p:cNvPr id="1010" name="Google Shape;1010;p19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011" name="Google Shape;1011;p19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012" name="Google Shape;1012;p19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013" name="Google Shape;1013;p198"/>
          <p:cNvPicPr preferRelativeResize="0"/>
          <p:nvPr/>
        </p:nvPicPr>
        <p:blipFill rotWithShape="1">
          <a:blip r:embed="rId4">
            <a:alphaModFix/>
          </a:blip>
          <a:srcRect b="0" l="0" r="0" t="0"/>
          <a:stretch/>
        </p:blipFill>
        <p:spPr>
          <a:xfrm>
            <a:off x="7126897" y="964997"/>
            <a:ext cx="4463367" cy="5207204"/>
          </a:xfrm>
          <a:prstGeom prst="rect">
            <a:avLst/>
          </a:prstGeom>
          <a:noFill/>
          <a:ln>
            <a:noFill/>
          </a:ln>
        </p:spPr>
      </p:pic>
      <p:sp>
        <p:nvSpPr>
          <p:cNvPr id="1014" name="Google Shape;1014;p198"/>
          <p:cNvSpPr txBox="1"/>
          <p:nvPr>
            <p:ph idx="1" type="body"/>
          </p:nvPr>
        </p:nvSpPr>
        <p:spPr>
          <a:xfrm>
            <a:off x="944560" y="1337617"/>
            <a:ext cx="6182337" cy="4811286"/>
          </a:xfrm>
          <a:prstGeom prst="rect">
            <a:avLst/>
          </a:prstGeom>
          <a:noFill/>
          <a:ln>
            <a:noFill/>
          </a:ln>
        </p:spPr>
        <p:txBody>
          <a:bodyPr anchorCtr="0" anchor="t" bIns="45700" lIns="91425" spcFirstLastPara="1" rIns="91425" wrap="square" tIns="45700">
            <a:noAutofit/>
          </a:bodyPr>
          <a:lstStyle/>
          <a:p>
            <a:pPr indent="0" lvl="0" marL="0" rtl="0" algn="just">
              <a:lnSpc>
                <a:spcPct val="100000"/>
              </a:lnSpc>
              <a:spcBef>
                <a:spcPts val="0"/>
              </a:spcBef>
              <a:spcAft>
                <a:spcPts val="0"/>
              </a:spcAft>
              <a:buSzPts val="1800"/>
              <a:buNone/>
            </a:pPr>
            <a:r>
              <a:t/>
            </a:r>
            <a:endParaRPr sz="2400">
              <a:latin typeface="Times New Roman"/>
              <a:ea typeface="Times New Roman"/>
              <a:cs typeface="Times New Roman"/>
              <a:sym typeface="Times New Roman"/>
            </a:endParaRPr>
          </a:p>
          <a:p>
            <a:pPr indent="0" lvl="0" marL="0" rtl="0" algn="just">
              <a:lnSpc>
                <a:spcPct val="100000"/>
              </a:lnSpc>
              <a:spcBef>
                <a:spcPts val="0"/>
              </a:spcBef>
              <a:spcAft>
                <a:spcPts val="0"/>
              </a:spcAft>
              <a:buSzPts val="1800"/>
              <a:buNone/>
            </a:pPr>
            <a:r>
              <a:rPr b="1" lang="en-US" sz="3600">
                <a:solidFill>
                  <a:srgbClr val="FF0000"/>
                </a:solidFill>
                <a:latin typeface="Times New Roman"/>
                <a:ea typeface="Times New Roman"/>
                <a:cs typeface="Times New Roman"/>
                <a:sym typeface="Times New Roman"/>
              </a:rPr>
              <a:t>Decode1</a:t>
            </a:r>
            <a:endParaRPr b="1" sz="3600">
              <a:latin typeface="Times New Roman"/>
              <a:ea typeface="Times New Roman"/>
              <a:cs typeface="Times New Roman"/>
              <a:sym typeface="Times New Roman"/>
            </a:endParaRPr>
          </a:p>
          <a:p>
            <a:pPr indent="-342900" lvl="0" marL="457200" rtl="0" algn="just">
              <a:lnSpc>
                <a:spcPct val="100000"/>
              </a:lnSpc>
              <a:spcBef>
                <a:spcPts val="0"/>
              </a:spcBef>
              <a:spcAft>
                <a:spcPts val="0"/>
              </a:spcAft>
              <a:buSzPts val="1800"/>
              <a:buChar char="•"/>
            </a:pPr>
            <a:r>
              <a:rPr lang="en-US">
                <a:latin typeface="Times New Roman"/>
                <a:ea typeface="Times New Roman"/>
                <a:cs typeface="Times New Roman"/>
                <a:sym typeface="Times New Roman"/>
              </a:rPr>
              <a:t>The decoders </a:t>
            </a:r>
            <a:r>
              <a:rPr b="1" lang="en-US">
                <a:solidFill>
                  <a:srgbClr val="002060"/>
                </a:solidFill>
                <a:latin typeface="Times New Roman"/>
                <a:ea typeface="Times New Roman"/>
                <a:cs typeface="Times New Roman"/>
                <a:sym typeface="Times New Roman"/>
              </a:rPr>
              <a:t>decodes instructions </a:t>
            </a:r>
            <a:r>
              <a:rPr lang="en-US">
                <a:latin typeface="Times New Roman"/>
                <a:ea typeface="Times New Roman"/>
                <a:cs typeface="Times New Roman"/>
                <a:sym typeface="Times New Roman"/>
              </a:rPr>
              <a:t>and </a:t>
            </a:r>
            <a:r>
              <a:rPr lang="en-US">
                <a:solidFill>
                  <a:srgbClr val="C00000"/>
                </a:solidFill>
                <a:latin typeface="Times New Roman"/>
                <a:ea typeface="Times New Roman"/>
                <a:cs typeface="Times New Roman"/>
                <a:sym typeface="Times New Roman"/>
              </a:rPr>
              <a:t>decides</a:t>
            </a:r>
            <a:r>
              <a:rPr lang="en-US">
                <a:latin typeface="Times New Roman"/>
                <a:ea typeface="Times New Roman"/>
                <a:cs typeface="Times New Roman"/>
                <a:sym typeface="Times New Roman"/>
              </a:rPr>
              <a:t> whether they can be </a:t>
            </a:r>
            <a:r>
              <a:rPr b="1" lang="en-US">
                <a:solidFill>
                  <a:srgbClr val="C00000"/>
                </a:solidFill>
                <a:latin typeface="Times New Roman"/>
                <a:ea typeface="Times New Roman"/>
                <a:cs typeface="Times New Roman"/>
                <a:sym typeface="Times New Roman"/>
              </a:rPr>
              <a:t>paired </a:t>
            </a:r>
            <a:r>
              <a:rPr lang="en-US">
                <a:latin typeface="Times New Roman"/>
                <a:ea typeface="Times New Roman"/>
                <a:cs typeface="Times New Roman"/>
                <a:sym typeface="Times New Roman"/>
              </a:rPr>
              <a:t>(control word generator)</a:t>
            </a:r>
            <a:endParaRPr/>
          </a:p>
          <a:p>
            <a:pPr indent="-342900" lvl="0" marL="457200" rtl="0" algn="just">
              <a:lnSpc>
                <a:spcPct val="90000"/>
              </a:lnSpc>
              <a:spcBef>
                <a:spcPts val="1000"/>
              </a:spcBef>
              <a:spcAft>
                <a:spcPts val="0"/>
              </a:spcAft>
              <a:buSzPts val="1800"/>
              <a:buChar char="•"/>
            </a:pPr>
            <a:r>
              <a:rPr b="1" lang="en-US">
                <a:solidFill>
                  <a:srgbClr val="FF0000"/>
                </a:solidFill>
                <a:latin typeface="Times New Roman"/>
                <a:ea typeface="Times New Roman"/>
                <a:cs typeface="Times New Roman"/>
                <a:sym typeface="Times New Roman"/>
              </a:rPr>
              <a:t>Two parallel decoders </a:t>
            </a:r>
            <a:r>
              <a:rPr lang="en-US">
                <a:latin typeface="Times New Roman"/>
                <a:ea typeface="Times New Roman"/>
                <a:cs typeface="Times New Roman"/>
                <a:sym typeface="Times New Roman"/>
              </a:rPr>
              <a:t>attempt to decode and issue the next two sequential instructions.</a:t>
            </a:r>
            <a:endParaRPr/>
          </a:p>
          <a:p>
            <a:pPr indent="-342900" lvl="0" marL="457200" rtl="0" algn="just">
              <a:lnSpc>
                <a:spcPct val="90000"/>
              </a:lnSpc>
              <a:spcBef>
                <a:spcPts val="1000"/>
              </a:spcBef>
              <a:spcAft>
                <a:spcPts val="0"/>
              </a:spcAft>
              <a:buSzPts val="1800"/>
              <a:buChar char="•"/>
            </a:pPr>
            <a:r>
              <a:rPr lang="en-US">
                <a:latin typeface="Times New Roman"/>
                <a:ea typeface="Times New Roman"/>
                <a:cs typeface="Times New Roman"/>
                <a:sym typeface="Times New Roman"/>
              </a:rPr>
              <a:t>The decoders determine whether </a:t>
            </a:r>
            <a:r>
              <a:rPr b="1" lang="en-US">
                <a:latin typeface="Times New Roman"/>
                <a:ea typeface="Times New Roman"/>
                <a:cs typeface="Times New Roman"/>
                <a:sym typeface="Times New Roman"/>
              </a:rPr>
              <a:t>one or two</a:t>
            </a:r>
            <a:r>
              <a:rPr lang="en-US">
                <a:latin typeface="Times New Roman"/>
                <a:ea typeface="Times New Roman"/>
                <a:cs typeface="Times New Roman"/>
                <a:sym typeface="Times New Roman"/>
              </a:rPr>
              <a:t> instructions can be issued </a:t>
            </a:r>
            <a:r>
              <a:rPr b="1" lang="en-US">
                <a:solidFill>
                  <a:srgbClr val="C00000"/>
                </a:solidFill>
                <a:latin typeface="Times New Roman"/>
                <a:ea typeface="Times New Roman"/>
                <a:cs typeface="Times New Roman"/>
                <a:sym typeface="Times New Roman"/>
              </a:rPr>
              <a:t>(the instruction pairing rules ).</a:t>
            </a:r>
            <a:endParaRPr/>
          </a:p>
          <a:p>
            <a:pPr indent="0" lvl="0" marL="0" rtl="0" algn="just">
              <a:lnSpc>
                <a:spcPct val="100000"/>
              </a:lnSpc>
              <a:spcBef>
                <a:spcPts val="0"/>
              </a:spcBef>
              <a:spcAft>
                <a:spcPts val="0"/>
              </a:spcAft>
              <a:buSzPts val="1800"/>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SzPts val="1800"/>
              <a:buNone/>
            </a:pPr>
            <a:r>
              <a:t/>
            </a:r>
            <a:endParaRPr sz="3200">
              <a:latin typeface="Times New Roman"/>
              <a:ea typeface="Times New Roman"/>
              <a:cs typeface="Times New Roman"/>
              <a:sym typeface="Times New Roman"/>
            </a:endParaRPr>
          </a:p>
          <a:p>
            <a:pPr indent="0" lvl="0" marL="0" rtl="0" algn="just">
              <a:lnSpc>
                <a:spcPct val="100000"/>
              </a:lnSpc>
              <a:spcBef>
                <a:spcPts val="0"/>
              </a:spcBef>
              <a:spcAft>
                <a:spcPts val="0"/>
              </a:spcAft>
              <a:buSzPts val="1800"/>
              <a:buNone/>
            </a:pPr>
            <a:r>
              <a:t/>
            </a:r>
            <a:endParaRPr sz="2000">
              <a:latin typeface="Times New Roman"/>
              <a:ea typeface="Times New Roman"/>
              <a:cs typeface="Times New Roman"/>
              <a:sym typeface="Times New Roman"/>
            </a:endParaRPr>
          </a:p>
        </p:txBody>
      </p:sp>
      <p:sp>
        <p:nvSpPr>
          <p:cNvPr id="1015" name="Google Shape;1015;p198"/>
          <p:cNvSpPr/>
          <p:nvPr/>
        </p:nvSpPr>
        <p:spPr>
          <a:xfrm>
            <a:off x="1015069" y="964997"/>
            <a:ext cx="1978926" cy="745240"/>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2800" u="none" cap="none" strike="noStrike">
                <a:solidFill>
                  <a:srgbClr val="FF0000"/>
                </a:solidFill>
                <a:latin typeface="Times New Roman"/>
                <a:ea typeface="Times New Roman"/>
                <a:cs typeface="Times New Roman"/>
                <a:sym typeface="Times New Roman"/>
              </a:rPr>
              <a:t>Stage 2</a:t>
            </a:r>
            <a:endParaRPr b="1" i="0" sz="2800" u="none" cap="none" strike="noStrike">
              <a:solidFill>
                <a:srgbClr val="FF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5"/>
          <p:cNvSpPr txBox="1"/>
          <p:nvPr>
            <p:ph type="title"/>
          </p:nvPr>
        </p:nvSpPr>
        <p:spPr>
          <a:xfrm>
            <a:off x="1781969" y="55396"/>
            <a:ext cx="9377363" cy="96837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Arial"/>
              <a:buNone/>
            </a:pPr>
            <a:r>
              <a:rPr lang="en-US">
                <a:solidFill>
                  <a:srgbClr val="FF0000"/>
                </a:solidFill>
                <a:latin typeface="Times New Roman"/>
                <a:ea typeface="Times New Roman"/>
                <a:cs typeface="Times New Roman"/>
                <a:sym typeface="Times New Roman"/>
              </a:rPr>
              <a:t>Syllabus</a:t>
            </a:r>
            <a:endParaRPr>
              <a:latin typeface="Times New Roman"/>
              <a:ea typeface="Times New Roman"/>
              <a:cs typeface="Times New Roman"/>
              <a:sym typeface="Times New Roman"/>
            </a:endParaRPr>
          </a:p>
        </p:txBody>
      </p:sp>
      <p:sp>
        <p:nvSpPr>
          <p:cNvPr id="171" name="Google Shape;171;p5"/>
          <p:cNvSpPr txBox="1"/>
          <p:nvPr>
            <p:ph idx="1" type="body"/>
          </p:nvPr>
        </p:nvSpPr>
        <p:spPr>
          <a:xfrm>
            <a:off x="944559" y="1023771"/>
            <a:ext cx="11081185" cy="5045242"/>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1000"/>
              </a:spcBef>
              <a:spcAft>
                <a:spcPts val="0"/>
              </a:spcAft>
              <a:buClr>
                <a:srgbClr val="FF0000"/>
              </a:buClr>
              <a:buSzPts val="2200"/>
              <a:buNone/>
            </a:pPr>
            <a:r>
              <a:rPr b="1" lang="en-US">
                <a:solidFill>
                  <a:srgbClr val="FF0000"/>
                </a:solidFill>
                <a:latin typeface="Times New Roman"/>
                <a:ea typeface="Times New Roman"/>
                <a:cs typeface="Times New Roman"/>
                <a:sym typeface="Times New Roman"/>
              </a:rPr>
              <a:t>Module III:Pentium Operating Modes: </a:t>
            </a:r>
            <a:endParaRPr/>
          </a:p>
          <a:p>
            <a:pPr indent="-342900" lvl="0" marL="457200" rtl="0" algn="l">
              <a:lnSpc>
                <a:spcPct val="90000"/>
              </a:lnSpc>
              <a:spcBef>
                <a:spcPts val="1000"/>
              </a:spcBef>
              <a:spcAft>
                <a:spcPts val="0"/>
              </a:spcAft>
              <a:buClr>
                <a:schemeClr val="dk1"/>
              </a:buClr>
              <a:buSzPts val="1800"/>
              <a:buChar char="•"/>
            </a:pPr>
            <a:r>
              <a:rPr lang="en-US">
                <a:latin typeface="Times New Roman"/>
                <a:ea typeface="Times New Roman"/>
                <a:cs typeface="Times New Roman"/>
                <a:sym typeface="Times New Roman"/>
              </a:rPr>
              <a:t>Pentium Modes of Operation, Pentium Real address mode: Memory organization, Memory segments, segment registers, logical to physical address generation</a:t>
            </a:r>
            <a:endParaRPr/>
          </a:p>
          <a:p>
            <a:pPr indent="-342900" lvl="0" marL="457200" rtl="0" algn="l">
              <a:lnSpc>
                <a:spcPct val="90000"/>
              </a:lnSpc>
              <a:spcBef>
                <a:spcPts val="1000"/>
              </a:spcBef>
              <a:spcAft>
                <a:spcPts val="0"/>
              </a:spcAft>
              <a:buClr>
                <a:schemeClr val="dk1"/>
              </a:buClr>
              <a:buSzPts val="1800"/>
              <a:buChar char="•"/>
            </a:pPr>
            <a:r>
              <a:rPr lang="en-US">
                <a:latin typeface="Times New Roman"/>
                <a:ea typeface="Times New Roman"/>
                <a:cs typeface="Times New Roman"/>
                <a:sym typeface="Times New Roman"/>
              </a:rPr>
              <a:t>Protected mode: Segmentation unit support registers, related instructions, segment Memory descriptors, logical to linear address translations. </a:t>
            </a:r>
            <a:endParaRPr>
              <a:latin typeface="Times New Roman"/>
              <a:ea typeface="Times New Roman"/>
              <a:cs typeface="Times New Roman"/>
              <a:sym typeface="Times New Roman"/>
            </a:endParaRPr>
          </a:p>
          <a:p>
            <a:pPr indent="0" lvl="0" marL="114300" rtl="0" algn="l">
              <a:lnSpc>
                <a:spcPct val="90000"/>
              </a:lnSpc>
              <a:spcBef>
                <a:spcPts val="1000"/>
              </a:spcBef>
              <a:spcAft>
                <a:spcPts val="0"/>
              </a:spcAft>
              <a:buSzPts val="1800"/>
              <a:buNone/>
            </a:pPr>
            <a:r>
              <a:rPr b="1" lang="en-US">
                <a:solidFill>
                  <a:srgbClr val="FF0000"/>
                </a:solidFill>
                <a:latin typeface="Times New Roman"/>
                <a:ea typeface="Times New Roman"/>
                <a:cs typeface="Times New Roman"/>
                <a:sym typeface="Times New Roman"/>
              </a:rPr>
              <a:t>Module IV:Paging and Protection: </a:t>
            </a:r>
            <a:endParaRPr/>
          </a:p>
          <a:p>
            <a:pPr indent="-342900" lvl="0" marL="457200" rtl="0" algn="l">
              <a:lnSpc>
                <a:spcPct val="90000"/>
              </a:lnSpc>
              <a:spcBef>
                <a:spcPts val="1000"/>
              </a:spcBef>
              <a:spcAft>
                <a:spcPts val="0"/>
              </a:spcAft>
              <a:buClr>
                <a:schemeClr val="dk1"/>
              </a:buClr>
              <a:buSzPts val="1800"/>
              <a:buChar char="•"/>
            </a:pPr>
            <a:r>
              <a:rPr lang="en-US">
                <a:latin typeface="Times New Roman"/>
                <a:ea typeface="Times New Roman"/>
                <a:cs typeface="Times New Roman"/>
                <a:sym typeface="Times New Roman"/>
              </a:rPr>
              <a:t>Paging Unit: support registers, related data structures, linear to physical address translation, TLB Protection by segmentation, privilege-levels, rules of inter-privilege level transfer for data and code segments, page level protection. 	</a:t>
            </a:r>
            <a:endParaRPr/>
          </a:p>
          <a:p>
            <a:pPr indent="0" lvl="0" marL="0" rtl="0" algn="just">
              <a:lnSpc>
                <a:spcPct val="90000"/>
              </a:lnSpc>
              <a:spcBef>
                <a:spcPts val="1000"/>
              </a:spcBef>
              <a:spcAft>
                <a:spcPts val="0"/>
              </a:spcAft>
              <a:buClr>
                <a:srgbClr val="FF0000"/>
              </a:buClr>
              <a:buSzPts val="2200"/>
              <a:buNone/>
            </a:pPr>
            <a:r>
              <a:t/>
            </a:r>
            <a:endParaRPr>
              <a:latin typeface="Times New Roman"/>
              <a:ea typeface="Times New Roman"/>
              <a:cs typeface="Times New Roman"/>
              <a:sym typeface="Times New Roman"/>
            </a:endParaRPr>
          </a:p>
        </p:txBody>
      </p:sp>
      <p:sp>
        <p:nvSpPr>
          <p:cNvPr id="172" name="Google Shape;172;p5"/>
          <p:cNvSpPr txBox="1"/>
          <p:nvPr>
            <p:ph idx="10" type="dt"/>
          </p:nvPr>
        </p:nvSpPr>
        <p:spPr>
          <a:xfrm>
            <a:off x="762000" y="6459538"/>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rgbClr val="000000"/>
                </a:solidFill>
                <a:latin typeface="Times New Roman"/>
                <a:ea typeface="Times New Roman"/>
                <a:cs typeface="Times New Roman"/>
                <a:sym typeface="Times New Roman"/>
              </a:rPr>
              <a:t>11/15/2021</a:t>
            </a:r>
            <a:endParaRPr b="1" sz="1050">
              <a:solidFill>
                <a:srgbClr val="000000"/>
              </a:solidFill>
              <a:latin typeface="Times New Roman"/>
              <a:ea typeface="Times New Roman"/>
              <a:cs typeface="Times New Roman"/>
              <a:sym typeface="Times New Roman"/>
            </a:endParaRPr>
          </a:p>
        </p:txBody>
      </p:sp>
      <p:sp>
        <p:nvSpPr>
          <p:cNvPr id="173" name="Google Shape;173;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sp>
        <p:nvSpPr>
          <p:cNvPr id="174" name="Google Shape;174;p5"/>
          <p:cNvSpPr/>
          <p:nvPr/>
        </p:nvSpPr>
        <p:spPr>
          <a:xfrm>
            <a:off x="54770" y="13063"/>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Times New Roman"/>
              <a:ea typeface="Times New Roman"/>
              <a:cs typeface="Times New Roman"/>
              <a:sym typeface="Times New Roman"/>
            </a:endParaRPr>
          </a:p>
        </p:txBody>
      </p:sp>
      <p:cxnSp>
        <p:nvCxnSpPr>
          <p:cNvPr id="175" name="Google Shape;175;p5"/>
          <p:cNvCxnSpPr/>
          <p:nvPr/>
        </p:nvCxnSpPr>
        <p:spPr>
          <a:xfrm flipH="1" rot="10800000">
            <a:off x="0" y="963336"/>
            <a:ext cx="12192000" cy="27709"/>
          </a:xfrm>
          <a:prstGeom prst="straightConnector1">
            <a:avLst/>
          </a:prstGeom>
          <a:noFill/>
          <a:ln cap="flat" cmpd="sng" w="9525">
            <a:solidFill>
              <a:srgbClr val="00B050"/>
            </a:solidFill>
            <a:prstDash val="solid"/>
            <a:miter lim="800000"/>
            <a:headEnd len="sm" w="sm" type="none"/>
            <a:tailEnd len="sm" w="sm" type="none"/>
          </a:ln>
        </p:spPr>
      </p:cxnSp>
      <p:sp>
        <p:nvSpPr>
          <p:cNvPr id="176" name="Google Shape;176;p5"/>
          <p:cNvSpPr/>
          <p:nvPr/>
        </p:nvSpPr>
        <p:spPr>
          <a:xfrm>
            <a:off x="146051" y="6356350"/>
            <a:ext cx="471487" cy="457200"/>
          </a:xfrm>
          <a:prstGeom prst="rect">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177" name="Google Shape;177;p5"/>
          <p:cNvCxnSpPr/>
          <p:nvPr/>
        </p:nvCxnSpPr>
        <p:spPr>
          <a:xfrm flipH="1">
            <a:off x="773905" y="13063"/>
            <a:ext cx="14288" cy="6821487"/>
          </a:xfrm>
          <a:prstGeom prst="straightConnector1">
            <a:avLst/>
          </a:prstGeom>
          <a:noFill/>
          <a:ln cap="flat" cmpd="sng" w="15875">
            <a:solidFill>
              <a:srgbClr val="00B050"/>
            </a:solidFill>
            <a:prstDash val="solid"/>
            <a:miter lim="800000"/>
            <a:headEnd len="sm" w="sm" type="none"/>
            <a:tailEnd len="sm" w="sm" type="none"/>
          </a:ln>
        </p:spPr>
      </p:cxnSp>
      <p:cxnSp>
        <p:nvCxnSpPr>
          <p:cNvPr id="178" name="Google Shape;178;p5"/>
          <p:cNvCxnSpPr/>
          <p:nvPr/>
        </p:nvCxnSpPr>
        <p:spPr>
          <a:xfrm>
            <a:off x="-10316" y="6264275"/>
            <a:ext cx="12192000" cy="0"/>
          </a:xfrm>
          <a:prstGeom prst="straightConnector1">
            <a:avLst/>
          </a:prstGeom>
          <a:noFill/>
          <a:ln cap="flat" cmpd="sng" w="15875">
            <a:solidFill>
              <a:srgbClr val="00B050"/>
            </a:solidFill>
            <a:prstDash val="solid"/>
            <a:miter lim="800000"/>
            <a:headEnd len="sm" w="sm" type="none"/>
            <a:tailEnd len="sm" w="sm" type="none"/>
          </a:ln>
        </p:spPr>
      </p:cxnSp>
      <p:sp>
        <p:nvSpPr>
          <p:cNvPr id="179" name="Google Shape;17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 name="Shape 1019"/>
        <p:cNvGrpSpPr/>
        <p:nvPr/>
      </p:nvGrpSpPr>
      <p:grpSpPr>
        <a:xfrm>
          <a:off x="0" y="0"/>
          <a:ext cx="0" cy="0"/>
          <a:chOff x="0" y="0"/>
          <a:chExt cx="0" cy="0"/>
        </a:xfrm>
      </p:grpSpPr>
      <p:sp>
        <p:nvSpPr>
          <p:cNvPr id="1020" name="Google Shape;1020;p199"/>
          <p:cNvSpPr txBox="1"/>
          <p:nvPr>
            <p:ph type="title"/>
          </p:nvPr>
        </p:nvSpPr>
        <p:spPr>
          <a:xfrm>
            <a:off x="1384663" y="257999"/>
            <a:ext cx="9640388" cy="482585"/>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6600">
                <a:solidFill>
                  <a:srgbClr val="C00000"/>
                </a:solidFill>
                <a:latin typeface="Times New Roman"/>
                <a:ea typeface="Times New Roman"/>
                <a:cs typeface="Times New Roman"/>
                <a:sym typeface="Times New Roman"/>
              </a:rPr>
              <a:t>Pipelining stages Details</a:t>
            </a:r>
            <a:endParaRPr sz="6600">
              <a:solidFill>
                <a:srgbClr val="C00000"/>
              </a:solidFill>
              <a:latin typeface="Times New Roman"/>
              <a:ea typeface="Times New Roman"/>
              <a:cs typeface="Times New Roman"/>
              <a:sym typeface="Times New Roman"/>
            </a:endParaRPr>
          </a:p>
        </p:txBody>
      </p:sp>
      <p:pic>
        <p:nvPicPr>
          <p:cNvPr id="1021" name="Google Shape;1021;p199"/>
          <p:cNvPicPr preferRelativeResize="0"/>
          <p:nvPr/>
        </p:nvPicPr>
        <p:blipFill rotWithShape="1">
          <a:blip r:embed="rId3">
            <a:alphaModFix/>
          </a:blip>
          <a:srcRect b="0" l="0" r="0" t="0"/>
          <a:stretch/>
        </p:blipFill>
        <p:spPr>
          <a:xfrm>
            <a:off x="0" y="129180"/>
            <a:ext cx="788193" cy="837735"/>
          </a:xfrm>
          <a:prstGeom prst="rect">
            <a:avLst/>
          </a:prstGeom>
          <a:noFill/>
          <a:ln>
            <a:noFill/>
          </a:ln>
        </p:spPr>
      </p:pic>
      <p:sp>
        <p:nvSpPr>
          <p:cNvPr id="1022" name="Google Shape;1022;p19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023" name="Google Shape;1023;p19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024" name="Google Shape;1024;p19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cxnSp>
        <p:nvCxnSpPr>
          <p:cNvPr id="1025" name="Google Shape;1025;p199"/>
          <p:cNvCxnSpPr/>
          <p:nvPr/>
        </p:nvCxnSpPr>
        <p:spPr>
          <a:xfrm flipH="1" rot="10800000">
            <a:off x="-10316" y="1027913"/>
            <a:ext cx="12192000" cy="27709"/>
          </a:xfrm>
          <a:prstGeom prst="straightConnector1">
            <a:avLst/>
          </a:prstGeom>
          <a:noFill/>
          <a:ln cap="flat" cmpd="sng" w="9525">
            <a:solidFill>
              <a:srgbClr val="00B050"/>
            </a:solidFill>
            <a:prstDash val="solid"/>
            <a:round/>
            <a:headEnd len="sm" w="sm" type="none"/>
            <a:tailEnd len="sm" w="sm" type="none"/>
          </a:ln>
        </p:spPr>
      </p:cxnSp>
      <p:sp>
        <p:nvSpPr>
          <p:cNvPr id="1026" name="Google Shape;1026;p19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027" name="Google Shape;1027;p199"/>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028" name="Google Shape;1028;p19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029" name="Google Shape;1029;p199"/>
          <p:cNvPicPr preferRelativeResize="0"/>
          <p:nvPr/>
        </p:nvPicPr>
        <p:blipFill rotWithShape="1">
          <a:blip r:embed="rId4">
            <a:alphaModFix/>
          </a:blip>
          <a:srcRect b="0" l="0" r="0" t="0"/>
          <a:stretch/>
        </p:blipFill>
        <p:spPr>
          <a:xfrm>
            <a:off x="7126897" y="1181071"/>
            <a:ext cx="4292072" cy="5083204"/>
          </a:xfrm>
          <a:prstGeom prst="rect">
            <a:avLst/>
          </a:prstGeom>
          <a:noFill/>
          <a:ln>
            <a:noFill/>
          </a:ln>
        </p:spPr>
      </p:pic>
      <p:sp>
        <p:nvSpPr>
          <p:cNvPr id="1030" name="Google Shape;1030;p199"/>
          <p:cNvSpPr txBox="1"/>
          <p:nvPr>
            <p:ph idx="1" type="body"/>
          </p:nvPr>
        </p:nvSpPr>
        <p:spPr>
          <a:xfrm>
            <a:off x="944560" y="1894022"/>
            <a:ext cx="6182337" cy="4036300"/>
          </a:xfrm>
          <a:prstGeom prst="rect">
            <a:avLst/>
          </a:prstGeom>
          <a:noFill/>
          <a:ln>
            <a:noFill/>
          </a:ln>
        </p:spPr>
        <p:txBody>
          <a:bodyPr anchorCtr="0" anchor="t" bIns="45700" lIns="91425" spcFirstLastPara="1" rIns="91425" wrap="square" tIns="45700">
            <a:noAutofit/>
          </a:bodyPr>
          <a:lstStyle/>
          <a:p>
            <a:pPr indent="0" lvl="0" marL="0" rtl="0" algn="just">
              <a:lnSpc>
                <a:spcPct val="100000"/>
              </a:lnSpc>
              <a:spcBef>
                <a:spcPts val="0"/>
              </a:spcBef>
              <a:spcAft>
                <a:spcPts val="0"/>
              </a:spcAft>
              <a:buSzPts val="1800"/>
              <a:buFont typeface="Arial"/>
              <a:buNone/>
            </a:pPr>
            <a:r>
              <a:t/>
            </a:r>
            <a:endParaRPr sz="2000">
              <a:latin typeface="Times New Roman"/>
              <a:ea typeface="Times New Roman"/>
              <a:cs typeface="Times New Roman"/>
              <a:sym typeface="Times New Roman"/>
            </a:endParaRPr>
          </a:p>
          <a:p>
            <a:pPr indent="0" lvl="0" marL="0" rtl="0" algn="just">
              <a:lnSpc>
                <a:spcPct val="100000"/>
              </a:lnSpc>
              <a:spcBef>
                <a:spcPts val="0"/>
              </a:spcBef>
              <a:spcAft>
                <a:spcPts val="0"/>
              </a:spcAft>
              <a:buSzPts val="1800"/>
              <a:buNone/>
            </a:pPr>
            <a:r>
              <a:rPr b="1" lang="en-US" sz="3200">
                <a:solidFill>
                  <a:srgbClr val="FF0000"/>
                </a:solidFill>
                <a:latin typeface="Times New Roman"/>
                <a:ea typeface="Times New Roman"/>
                <a:cs typeface="Times New Roman"/>
                <a:sym typeface="Times New Roman"/>
              </a:rPr>
              <a:t>Decode2</a:t>
            </a:r>
            <a:r>
              <a:rPr b="1" lang="en-US" sz="3200">
                <a:latin typeface="Times New Roman"/>
                <a:ea typeface="Times New Roman"/>
                <a:cs typeface="Times New Roman"/>
                <a:sym typeface="Times New Roman"/>
              </a:rPr>
              <a:t>: </a:t>
            </a:r>
            <a:endParaRPr b="1" sz="3200">
              <a:latin typeface="Times New Roman"/>
              <a:ea typeface="Times New Roman"/>
              <a:cs typeface="Times New Roman"/>
              <a:sym typeface="Times New Roman"/>
            </a:endParaRPr>
          </a:p>
          <a:p>
            <a:pPr indent="-342900" lvl="0" marL="457200" rtl="0" algn="just">
              <a:lnSpc>
                <a:spcPct val="100000"/>
              </a:lnSpc>
              <a:spcBef>
                <a:spcPts val="0"/>
              </a:spcBef>
              <a:spcAft>
                <a:spcPts val="0"/>
              </a:spcAft>
              <a:buSzPts val="1800"/>
              <a:buChar char="•"/>
            </a:pPr>
            <a:r>
              <a:rPr lang="en-US" sz="3200">
                <a:latin typeface="Times New Roman"/>
                <a:ea typeface="Times New Roman"/>
                <a:cs typeface="Times New Roman"/>
                <a:sym typeface="Times New Roman"/>
              </a:rPr>
              <a:t>The </a:t>
            </a:r>
            <a:r>
              <a:rPr b="1" lang="en-US" sz="3200">
                <a:latin typeface="Times New Roman"/>
                <a:ea typeface="Times New Roman"/>
                <a:cs typeface="Times New Roman"/>
                <a:sym typeface="Times New Roman"/>
              </a:rPr>
              <a:t>D1 stage</a:t>
            </a:r>
            <a:r>
              <a:rPr lang="en-US" sz="3200">
                <a:latin typeface="Times New Roman"/>
                <a:ea typeface="Times New Roman"/>
                <a:cs typeface="Times New Roman"/>
                <a:sym typeface="Times New Roman"/>
              </a:rPr>
              <a:t> is followed by </a:t>
            </a:r>
            <a:r>
              <a:rPr b="1" lang="en-US" sz="3200">
                <a:latin typeface="Times New Roman"/>
                <a:ea typeface="Times New Roman"/>
                <a:cs typeface="Times New Roman"/>
                <a:sym typeface="Times New Roman"/>
              </a:rPr>
              <a:t>Decode2 (D2)</a:t>
            </a:r>
            <a:endParaRPr b="1" sz="3200">
              <a:latin typeface="Times New Roman"/>
              <a:ea typeface="Times New Roman"/>
              <a:cs typeface="Times New Roman"/>
              <a:sym typeface="Times New Roman"/>
            </a:endParaRPr>
          </a:p>
          <a:p>
            <a:pPr indent="-342900" lvl="0" marL="457200" rtl="0" algn="just">
              <a:lnSpc>
                <a:spcPct val="100000"/>
              </a:lnSpc>
              <a:spcBef>
                <a:spcPts val="0"/>
              </a:spcBef>
              <a:spcAft>
                <a:spcPts val="0"/>
              </a:spcAft>
              <a:buSzPts val="1800"/>
              <a:buChar char="•"/>
            </a:pPr>
            <a:r>
              <a:rPr lang="en-US" sz="3200">
                <a:latin typeface="Times New Roman"/>
                <a:ea typeface="Times New Roman"/>
                <a:cs typeface="Times New Roman"/>
                <a:sym typeface="Times New Roman"/>
              </a:rPr>
              <a:t>Addresses of </a:t>
            </a:r>
            <a:r>
              <a:rPr b="1" lang="en-US" sz="3200">
                <a:solidFill>
                  <a:srgbClr val="002060"/>
                </a:solidFill>
                <a:latin typeface="Times New Roman"/>
                <a:ea typeface="Times New Roman"/>
                <a:cs typeface="Times New Roman"/>
                <a:sym typeface="Times New Roman"/>
              </a:rPr>
              <a:t>memory resident operands are calculated </a:t>
            </a:r>
            <a:r>
              <a:rPr b="1" lang="en-US" sz="3200">
                <a:solidFill>
                  <a:srgbClr val="C00000"/>
                </a:solidFill>
                <a:latin typeface="Times New Roman"/>
                <a:ea typeface="Times New Roman"/>
                <a:cs typeface="Times New Roman"/>
                <a:sym typeface="Times New Roman"/>
              </a:rPr>
              <a:t>(decode control word and generate memory address).</a:t>
            </a:r>
            <a:endParaRPr/>
          </a:p>
          <a:p>
            <a:pPr indent="0" lvl="0" marL="0" rtl="0" algn="just">
              <a:lnSpc>
                <a:spcPct val="100000"/>
              </a:lnSpc>
              <a:spcBef>
                <a:spcPts val="0"/>
              </a:spcBef>
              <a:spcAft>
                <a:spcPts val="0"/>
              </a:spcAft>
              <a:buSzPts val="1800"/>
              <a:buNone/>
            </a:pPr>
            <a:r>
              <a:t/>
            </a:r>
            <a:endParaRPr sz="3200">
              <a:latin typeface="Times New Roman"/>
              <a:ea typeface="Times New Roman"/>
              <a:cs typeface="Times New Roman"/>
              <a:sym typeface="Times New Roman"/>
            </a:endParaRPr>
          </a:p>
          <a:p>
            <a:pPr indent="0" lvl="0" marL="0" rtl="0" algn="just">
              <a:lnSpc>
                <a:spcPct val="100000"/>
              </a:lnSpc>
              <a:spcBef>
                <a:spcPts val="0"/>
              </a:spcBef>
              <a:spcAft>
                <a:spcPts val="0"/>
              </a:spcAft>
              <a:buSzPts val="1800"/>
              <a:buFont typeface="Arial"/>
              <a:buNone/>
            </a:pPr>
            <a:r>
              <a:t/>
            </a:r>
            <a:endParaRPr sz="3200">
              <a:latin typeface="Times New Roman"/>
              <a:ea typeface="Times New Roman"/>
              <a:cs typeface="Times New Roman"/>
              <a:sym typeface="Times New Roman"/>
            </a:endParaRPr>
          </a:p>
          <a:p>
            <a:pPr indent="0" lvl="0" marL="0" rtl="0" algn="just">
              <a:lnSpc>
                <a:spcPct val="100000"/>
              </a:lnSpc>
              <a:spcBef>
                <a:spcPts val="0"/>
              </a:spcBef>
              <a:spcAft>
                <a:spcPts val="0"/>
              </a:spcAft>
              <a:buSzPts val="1800"/>
              <a:buNone/>
            </a:pPr>
            <a:r>
              <a:t/>
            </a:r>
            <a:endParaRPr>
              <a:latin typeface="Times New Roman"/>
              <a:ea typeface="Times New Roman"/>
              <a:cs typeface="Times New Roman"/>
              <a:sym typeface="Times New Roman"/>
            </a:endParaRPr>
          </a:p>
        </p:txBody>
      </p:sp>
      <p:sp>
        <p:nvSpPr>
          <p:cNvPr id="1031" name="Google Shape;1031;p199"/>
          <p:cNvSpPr/>
          <p:nvPr/>
        </p:nvSpPr>
        <p:spPr>
          <a:xfrm>
            <a:off x="1220336" y="1147695"/>
            <a:ext cx="2554829" cy="1033801"/>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3600" u="none" cap="none" strike="noStrike">
                <a:solidFill>
                  <a:srgbClr val="FF0000"/>
                </a:solidFill>
                <a:latin typeface="Times New Roman"/>
                <a:ea typeface="Times New Roman"/>
                <a:cs typeface="Times New Roman"/>
                <a:sym typeface="Times New Roman"/>
              </a:rPr>
              <a:t>Stage 3</a:t>
            </a:r>
            <a:endParaRPr b="1" i="0" sz="3600" u="none" cap="none" strike="noStrike">
              <a:solidFill>
                <a:srgbClr val="FF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3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sp>
        <p:nvSpPr>
          <p:cNvPr id="1036" name="Google Shape;1036;p200"/>
          <p:cNvSpPr txBox="1"/>
          <p:nvPr>
            <p:ph type="title"/>
          </p:nvPr>
        </p:nvSpPr>
        <p:spPr>
          <a:xfrm>
            <a:off x="2330683" y="294719"/>
            <a:ext cx="8211043" cy="482585"/>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5400">
                <a:solidFill>
                  <a:srgbClr val="FF0000"/>
                </a:solidFill>
                <a:latin typeface="Times New Roman"/>
                <a:ea typeface="Times New Roman"/>
                <a:cs typeface="Times New Roman"/>
                <a:sym typeface="Times New Roman"/>
              </a:rPr>
              <a:t>Pipelining stages Details</a:t>
            </a:r>
            <a:endParaRPr sz="5400">
              <a:solidFill>
                <a:srgbClr val="FF0000"/>
              </a:solidFill>
              <a:latin typeface="Times New Roman"/>
              <a:ea typeface="Times New Roman"/>
              <a:cs typeface="Times New Roman"/>
              <a:sym typeface="Times New Roman"/>
            </a:endParaRPr>
          </a:p>
        </p:txBody>
      </p:sp>
      <p:pic>
        <p:nvPicPr>
          <p:cNvPr id="1037" name="Google Shape;1037;p200"/>
          <p:cNvPicPr preferRelativeResize="0"/>
          <p:nvPr/>
        </p:nvPicPr>
        <p:blipFill rotWithShape="1">
          <a:blip r:embed="rId3">
            <a:alphaModFix/>
          </a:blip>
          <a:srcRect b="0" l="0" r="0" t="0"/>
          <a:stretch/>
        </p:blipFill>
        <p:spPr>
          <a:xfrm>
            <a:off x="61026" y="64729"/>
            <a:ext cx="798509" cy="837735"/>
          </a:xfrm>
          <a:prstGeom prst="rect">
            <a:avLst/>
          </a:prstGeom>
          <a:noFill/>
          <a:ln>
            <a:noFill/>
          </a:ln>
        </p:spPr>
      </p:pic>
      <p:sp>
        <p:nvSpPr>
          <p:cNvPr id="1038" name="Google Shape;1038;p20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039" name="Google Shape;1039;p20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040" name="Google Shape;1040;p20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cxnSp>
        <p:nvCxnSpPr>
          <p:cNvPr id="1041" name="Google Shape;1041;p200"/>
          <p:cNvCxnSpPr/>
          <p:nvPr/>
        </p:nvCxnSpPr>
        <p:spPr>
          <a:xfrm flipH="1" rot="10800000">
            <a:off x="-10316" y="1027913"/>
            <a:ext cx="12192000" cy="27709"/>
          </a:xfrm>
          <a:prstGeom prst="straightConnector1">
            <a:avLst/>
          </a:prstGeom>
          <a:noFill/>
          <a:ln cap="flat" cmpd="sng" w="9525">
            <a:solidFill>
              <a:srgbClr val="00B050"/>
            </a:solidFill>
            <a:prstDash val="solid"/>
            <a:round/>
            <a:headEnd len="sm" w="sm" type="none"/>
            <a:tailEnd len="sm" w="sm" type="none"/>
          </a:ln>
        </p:spPr>
      </p:cxnSp>
      <p:sp>
        <p:nvSpPr>
          <p:cNvPr id="1042" name="Google Shape;1042;p20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043" name="Google Shape;1043;p200"/>
          <p:cNvCxnSpPr/>
          <p:nvPr/>
        </p:nvCxnSpPr>
        <p:spPr>
          <a:xfrm flipH="1">
            <a:off x="859535" y="3651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044" name="Google Shape;1044;p20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045" name="Google Shape;1045;p200"/>
          <p:cNvPicPr preferRelativeResize="0"/>
          <p:nvPr/>
        </p:nvPicPr>
        <p:blipFill rotWithShape="1">
          <a:blip r:embed="rId4">
            <a:alphaModFix/>
          </a:blip>
          <a:srcRect b="0" l="0" r="0" t="0"/>
          <a:stretch/>
        </p:blipFill>
        <p:spPr>
          <a:xfrm>
            <a:off x="7365157" y="1181070"/>
            <a:ext cx="4652672" cy="5083205"/>
          </a:xfrm>
          <a:prstGeom prst="rect">
            <a:avLst/>
          </a:prstGeom>
          <a:noFill/>
          <a:ln>
            <a:noFill/>
          </a:ln>
        </p:spPr>
      </p:pic>
      <p:sp>
        <p:nvSpPr>
          <p:cNvPr id="1046" name="Google Shape;1046;p200"/>
          <p:cNvSpPr txBox="1"/>
          <p:nvPr>
            <p:ph idx="1" type="body"/>
          </p:nvPr>
        </p:nvSpPr>
        <p:spPr>
          <a:xfrm>
            <a:off x="895159" y="966915"/>
            <a:ext cx="6448662" cy="4036300"/>
          </a:xfrm>
          <a:prstGeom prst="rect">
            <a:avLst/>
          </a:prstGeom>
          <a:noFill/>
          <a:ln>
            <a:noFill/>
          </a:ln>
        </p:spPr>
        <p:txBody>
          <a:bodyPr anchorCtr="0" anchor="t" bIns="45700" lIns="91425" spcFirstLastPara="1" rIns="91425" wrap="square" tIns="45700">
            <a:noAutofit/>
          </a:bodyPr>
          <a:lstStyle/>
          <a:p>
            <a:pPr indent="0" lvl="0" marL="0" rtl="0" algn="just">
              <a:lnSpc>
                <a:spcPct val="100000"/>
              </a:lnSpc>
              <a:spcBef>
                <a:spcPts val="0"/>
              </a:spcBef>
              <a:spcAft>
                <a:spcPts val="0"/>
              </a:spcAft>
              <a:buSzPts val="1800"/>
              <a:buFont typeface="Arial"/>
              <a:buNone/>
            </a:pPr>
            <a:r>
              <a:t/>
            </a:r>
            <a:endParaRPr sz="2000"/>
          </a:p>
          <a:p>
            <a:pPr indent="0" lvl="0" marL="0" rtl="0" algn="just">
              <a:lnSpc>
                <a:spcPct val="100000"/>
              </a:lnSpc>
              <a:spcBef>
                <a:spcPts val="0"/>
              </a:spcBef>
              <a:spcAft>
                <a:spcPts val="0"/>
              </a:spcAft>
              <a:buSzPts val="1800"/>
              <a:buNone/>
            </a:pPr>
            <a:r>
              <a:t/>
            </a:r>
            <a:endParaRPr>
              <a:solidFill>
                <a:srgbClr val="FF0000"/>
              </a:solidFill>
            </a:endParaRPr>
          </a:p>
          <a:p>
            <a:pPr indent="0" lvl="0" marL="0" rtl="0" algn="just">
              <a:lnSpc>
                <a:spcPct val="100000"/>
              </a:lnSpc>
              <a:spcBef>
                <a:spcPts val="0"/>
              </a:spcBef>
              <a:spcAft>
                <a:spcPts val="0"/>
              </a:spcAft>
              <a:buSzPts val="1800"/>
              <a:buNone/>
            </a:pPr>
            <a:r>
              <a:t/>
            </a:r>
            <a:endParaRPr>
              <a:solidFill>
                <a:srgbClr val="FF0000"/>
              </a:solidFill>
            </a:endParaRPr>
          </a:p>
          <a:p>
            <a:pPr indent="0" lvl="0" marL="0" rtl="0" algn="just">
              <a:lnSpc>
                <a:spcPct val="100000"/>
              </a:lnSpc>
              <a:spcBef>
                <a:spcPts val="0"/>
              </a:spcBef>
              <a:spcAft>
                <a:spcPts val="0"/>
              </a:spcAft>
              <a:buSzPts val="1800"/>
              <a:buNone/>
            </a:pPr>
            <a:r>
              <a:t/>
            </a:r>
            <a:endParaRPr sz="3600">
              <a:solidFill>
                <a:srgbClr val="FF0000"/>
              </a:solidFill>
            </a:endParaRPr>
          </a:p>
          <a:p>
            <a:pPr indent="0" lvl="0" marL="0" rtl="0" algn="just">
              <a:lnSpc>
                <a:spcPct val="100000"/>
              </a:lnSpc>
              <a:spcBef>
                <a:spcPts val="0"/>
              </a:spcBef>
              <a:spcAft>
                <a:spcPts val="0"/>
              </a:spcAft>
              <a:buSzPts val="1800"/>
              <a:buNone/>
            </a:pPr>
            <a:r>
              <a:rPr lang="en-US" sz="4800">
                <a:solidFill>
                  <a:srgbClr val="FF0000"/>
                </a:solidFill>
                <a:latin typeface="Times New Roman"/>
                <a:ea typeface="Times New Roman"/>
                <a:cs typeface="Times New Roman"/>
                <a:sym typeface="Times New Roman"/>
              </a:rPr>
              <a:t>Execute (EX)</a:t>
            </a:r>
            <a:r>
              <a:rPr lang="en-US" sz="4800">
                <a:latin typeface="Times New Roman"/>
                <a:ea typeface="Times New Roman"/>
                <a:cs typeface="Times New Roman"/>
                <a:sym typeface="Times New Roman"/>
              </a:rPr>
              <a:t>: Execute the instructions</a:t>
            </a:r>
            <a:r>
              <a:rPr lang="en-US" sz="4400">
                <a:latin typeface="Times New Roman"/>
                <a:ea typeface="Times New Roman"/>
                <a:cs typeface="Times New Roman"/>
                <a:sym typeface="Times New Roman"/>
              </a:rPr>
              <a:t> with </a:t>
            </a:r>
            <a:r>
              <a:rPr b="1" lang="en-US" sz="4400">
                <a:latin typeface="Times New Roman"/>
                <a:ea typeface="Times New Roman"/>
                <a:cs typeface="Times New Roman"/>
                <a:sym typeface="Times New Roman"/>
              </a:rPr>
              <a:t>data Cache and ALU access</a:t>
            </a:r>
            <a:endParaRPr/>
          </a:p>
          <a:p>
            <a:pPr indent="-400050" lvl="0" marL="514350" rtl="0" algn="just">
              <a:lnSpc>
                <a:spcPct val="100000"/>
              </a:lnSpc>
              <a:spcBef>
                <a:spcPts val="0"/>
              </a:spcBef>
              <a:spcAft>
                <a:spcPts val="0"/>
              </a:spcAft>
              <a:buSzPts val="1800"/>
              <a:buNone/>
            </a:pPr>
            <a:r>
              <a:t/>
            </a:r>
            <a:endParaRPr/>
          </a:p>
          <a:p>
            <a:pPr indent="0" lvl="0" marL="0" rtl="0" algn="just">
              <a:lnSpc>
                <a:spcPct val="100000"/>
              </a:lnSpc>
              <a:spcBef>
                <a:spcPts val="0"/>
              </a:spcBef>
              <a:spcAft>
                <a:spcPts val="0"/>
              </a:spcAft>
              <a:buSzPts val="1800"/>
              <a:buNone/>
            </a:pPr>
            <a:r>
              <a:t/>
            </a:r>
            <a:endParaRPr/>
          </a:p>
        </p:txBody>
      </p:sp>
      <p:sp>
        <p:nvSpPr>
          <p:cNvPr id="1047" name="Google Shape;1047;p200"/>
          <p:cNvSpPr/>
          <p:nvPr/>
        </p:nvSpPr>
        <p:spPr>
          <a:xfrm>
            <a:off x="1220336" y="1147696"/>
            <a:ext cx="2685457" cy="1172423"/>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4000" u="none" cap="none" strike="noStrike">
                <a:solidFill>
                  <a:srgbClr val="FF0000"/>
                </a:solidFill>
                <a:latin typeface="Times New Roman"/>
                <a:ea typeface="Times New Roman"/>
                <a:cs typeface="Times New Roman"/>
                <a:sym typeface="Times New Roman"/>
              </a:rPr>
              <a:t>Stage 4</a:t>
            </a:r>
            <a:endParaRPr b="1" i="0" sz="4000" u="none" cap="none" strike="noStrike">
              <a:solidFill>
                <a:srgbClr val="FF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4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201"/>
          <p:cNvSpPr txBox="1"/>
          <p:nvPr>
            <p:ph type="title"/>
          </p:nvPr>
        </p:nvSpPr>
        <p:spPr>
          <a:xfrm>
            <a:off x="1841863" y="129181"/>
            <a:ext cx="8321040" cy="773284"/>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lang="en-US" sz="5400">
                <a:solidFill>
                  <a:srgbClr val="FF0000"/>
                </a:solidFill>
                <a:latin typeface="Times New Roman"/>
                <a:ea typeface="Times New Roman"/>
                <a:cs typeface="Times New Roman"/>
                <a:sym typeface="Times New Roman"/>
              </a:rPr>
              <a:t>Pipelining stages Details</a:t>
            </a:r>
            <a:endParaRPr sz="5400">
              <a:solidFill>
                <a:srgbClr val="FF0000"/>
              </a:solidFill>
              <a:latin typeface="Times New Roman"/>
              <a:ea typeface="Times New Roman"/>
              <a:cs typeface="Times New Roman"/>
              <a:sym typeface="Times New Roman"/>
            </a:endParaRPr>
          </a:p>
        </p:txBody>
      </p:sp>
      <p:pic>
        <p:nvPicPr>
          <p:cNvPr id="1053" name="Google Shape;1053;p201"/>
          <p:cNvPicPr preferRelativeResize="0"/>
          <p:nvPr/>
        </p:nvPicPr>
        <p:blipFill rotWithShape="1">
          <a:blip r:embed="rId3">
            <a:alphaModFix/>
          </a:blip>
          <a:srcRect b="0" l="0" r="0" t="0"/>
          <a:stretch/>
        </p:blipFill>
        <p:spPr>
          <a:xfrm>
            <a:off x="146051" y="129180"/>
            <a:ext cx="642142" cy="837735"/>
          </a:xfrm>
          <a:prstGeom prst="rect">
            <a:avLst/>
          </a:prstGeom>
          <a:noFill/>
          <a:ln>
            <a:noFill/>
          </a:ln>
        </p:spPr>
      </p:pic>
      <p:sp>
        <p:nvSpPr>
          <p:cNvPr id="1054" name="Google Shape;1054;p20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055" name="Google Shape;1055;p20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056" name="Google Shape;1056;p20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cxnSp>
        <p:nvCxnSpPr>
          <p:cNvPr id="1057" name="Google Shape;1057;p201"/>
          <p:cNvCxnSpPr/>
          <p:nvPr/>
        </p:nvCxnSpPr>
        <p:spPr>
          <a:xfrm flipH="1" rot="10800000">
            <a:off x="-10316" y="1027913"/>
            <a:ext cx="12192000" cy="27709"/>
          </a:xfrm>
          <a:prstGeom prst="straightConnector1">
            <a:avLst/>
          </a:prstGeom>
          <a:noFill/>
          <a:ln cap="flat" cmpd="sng" w="9525">
            <a:solidFill>
              <a:srgbClr val="00B050"/>
            </a:solidFill>
            <a:prstDash val="solid"/>
            <a:round/>
            <a:headEnd len="sm" w="sm" type="none"/>
            <a:tailEnd len="sm" w="sm" type="none"/>
          </a:ln>
        </p:spPr>
      </p:cxnSp>
      <p:sp>
        <p:nvSpPr>
          <p:cNvPr id="1058" name="Google Shape;1058;p20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059" name="Google Shape;1059;p20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060" name="Google Shape;1060;p20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061" name="Google Shape;1061;p201"/>
          <p:cNvPicPr preferRelativeResize="0"/>
          <p:nvPr/>
        </p:nvPicPr>
        <p:blipFill rotWithShape="1">
          <a:blip r:embed="rId4">
            <a:alphaModFix/>
          </a:blip>
          <a:srcRect b="0" l="0" r="0" t="0"/>
          <a:stretch/>
        </p:blipFill>
        <p:spPr>
          <a:xfrm>
            <a:off x="7717110" y="1181071"/>
            <a:ext cx="4352969" cy="5083204"/>
          </a:xfrm>
          <a:prstGeom prst="rect">
            <a:avLst/>
          </a:prstGeom>
          <a:noFill/>
          <a:ln>
            <a:noFill/>
          </a:ln>
        </p:spPr>
      </p:pic>
      <p:sp>
        <p:nvSpPr>
          <p:cNvPr id="1062" name="Google Shape;1062;p201"/>
          <p:cNvSpPr txBox="1"/>
          <p:nvPr>
            <p:ph idx="1" type="body"/>
          </p:nvPr>
        </p:nvSpPr>
        <p:spPr>
          <a:xfrm>
            <a:off x="1161483" y="1116620"/>
            <a:ext cx="6182337" cy="3302980"/>
          </a:xfrm>
          <a:prstGeom prst="rect">
            <a:avLst/>
          </a:prstGeom>
          <a:noFill/>
          <a:ln>
            <a:noFill/>
          </a:ln>
        </p:spPr>
        <p:txBody>
          <a:bodyPr anchorCtr="0" anchor="t" bIns="45700" lIns="91425" spcFirstLastPara="1" rIns="91425" wrap="square" tIns="45700">
            <a:noAutofit/>
          </a:bodyPr>
          <a:lstStyle/>
          <a:p>
            <a:pPr indent="0" lvl="0" marL="0" rtl="0" algn="just">
              <a:lnSpc>
                <a:spcPct val="100000"/>
              </a:lnSpc>
              <a:spcBef>
                <a:spcPts val="0"/>
              </a:spcBef>
              <a:spcAft>
                <a:spcPts val="0"/>
              </a:spcAft>
              <a:buSzPts val="1800"/>
              <a:buFont typeface="Arial"/>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SzPts val="1800"/>
              <a:buNone/>
            </a:pPr>
            <a:r>
              <a:t/>
            </a:r>
            <a:endParaRPr sz="3600">
              <a:latin typeface="Times New Roman"/>
              <a:ea typeface="Times New Roman"/>
              <a:cs typeface="Times New Roman"/>
              <a:sym typeface="Times New Roman"/>
            </a:endParaRPr>
          </a:p>
          <a:p>
            <a:pPr indent="0" lvl="0" marL="0" rtl="0" algn="just">
              <a:lnSpc>
                <a:spcPct val="100000"/>
              </a:lnSpc>
              <a:spcBef>
                <a:spcPts val="0"/>
              </a:spcBef>
              <a:spcAft>
                <a:spcPts val="0"/>
              </a:spcAft>
              <a:buSzPts val="1800"/>
              <a:buNone/>
            </a:pPr>
            <a:r>
              <a:rPr lang="en-US" sz="3200">
                <a:solidFill>
                  <a:srgbClr val="FF0000"/>
                </a:solidFill>
                <a:latin typeface="Times New Roman"/>
                <a:ea typeface="Times New Roman"/>
                <a:cs typeface="Times New Roman"/>
                <a:sym typeface="Times New Roman"/>
              </a:rPr>
              <a:t>Write Back (WB)</a:t>
            </a:r>
            <a:r>
              <a:rPr lang="en-US" sz="3200">
                <a:latin typeface="Times New Roman"/>
                <a:ea typeface="Times New Roman"/>
                <a:cs typeface="Times New Roman"/>
                <a:sym typeface="Times New Roman"/>
              </a:rPr>
              <a:t>: Modify processor state and complete execution.</a:t>
            </a:r>
            <a:endParaRPr sz="2400">
              <a:latin typeface="Times New Roman"/>
              <a:ea typeface="Times New Roman"/>
              <a:cs typeface="Times New Roman"/>
              <a:sym typeface="Times New Roman"/>
            </a:endParaRPr>
          </a:p>
        </p:txBody>
      </p:sp>
      <p:sp>
        <p:nvSpPr>
          <p:cNvPr id="1063" name="Google Shape;1063;p201"/>
          <p:cNvSpPr/>
          <p:nvPr/>
        </p:nvSpPr>
        <p:spPr>
          <a:xfrm>
            <a:off x="1220336" y="1147697"/>
            <a:ext cx="2818263" cy="922776"/>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3600" u="none" cap="none" strike="noStrike">
                <a:solidFill>
                  <a:srgbClr val="FF0000"/>
                </a:solidFill>
                <a:latin typeface="Times New Roman"/>
                <a:ea typeface="Times New Roman"/>
                <a:cs typeface="Times New Roman"/>
                <a:sym typeface="Times New Roman"/>
              </a:rPr>
              <a:t>Stage 5</a:t>
            </a:r>
            <a:endParaRPr b="1" i="0" sz="3600" u="none" cap="none" strike="noStrike">
              <a:solidFill>
                <a:srgbClr val="FF0000"/>
              </a:solidFill>
              <a:latin typeface="Times New Roman"/>
              <a:ea typeface="Times New Roman"/>
              <a:cs typeface="Times New Roman"/>
              <a:sym typeface="Times New Roman"/>
            </a:endParaRPr>
          </a:p>
        </p:txBody>
      </p:sp>
      <p:pic>
        <p:nvPicPr>
          <p:cNvPr id="1064" name="Google Shape;1064;p201"/>
          <p:cNvPicPr preferRelativeResize="0"/>
          <p:nvPr/>
        </p:nvPicPr>
        <p:blipFill rotWithShape="1">
          <a:blip r:embed="rId5">
            <a:alphaModFix/>
          </a:blip>
          <a:srcRect b="0" l="0" r="0" t="0"/>
          <a:stretch/>
        </p:blipFill>
        <p:spPr>
          <a:xfrm>
            <a:off x="1049878" y="3144981"/>
            <a:ext cx="5972826" cy="296613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
        <p:nvSpPr>
          <p:cNvPr id="1069" name="Google Shape;1069;p202"/>
          <p:cNvSpPr txBox="1"/>
          <p:nvPr>
            <p:ph type="title"/>
          </p:nvPr>
        </p:nvSpPr>
        <p:spPr>
          <a:xfrm>
            <a:off x="1097279" y="106262"/>
            <a:ext cx="9786257" cy="70955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lang="en-US" sz="4800">
                <a:solidFill>
                  <a:srgbClr val="FF0000"/>
                </a:solidFill>
                <a:latin typeface="Times New Roman"/>
                <a:ea typeface="Times New Roman"/>
                <a:cs typeface="Times New Roman"/>
                <a:sym typeface="Times New Roman"/>
              </a:rPr>
              <a:t>Instruction flow in Pentium pipeline</a:t>
            </a:r>
            <a:endParaRPr sz="4800"/>
          </a:p>
        </p:txBody>
      </p:sp>
      <p:sp>
        <p:nvSpPr>
          <p:cNvPr id="1070" name="Google Shape;1070;p20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pic>
        <p:nvPicPr>
          <p:cNvPr id="1071" name="Google Shape;1071;p202"/>
          <p:cNvPicPr preferRelativeResize="0"/>
          <p:nvPr>
            <p:ph idx="1" type="body"/>
          </p:nvPr>
        </p:nvPicPr>
        <p:blipFill rotWithShape="1">
          <a:blip r:embed="rId3">
            <a:alphaModFix/>
          </a:blip>
          <a:srcRect b="0" l="0" r="0" t="0"/>
          <a:stretch/>
        </p:blipFill>
        <p:spPr>
          <a:xfrm>
            <a:off x="944560" y="1152883"/>
            <a:ext cx="11060205" cy="5019318"/>
          </a:xfrm>
          <a:prstGeom prst="rect">
            <a:avLst/>
          </a:prstGeom>
          <a:noFill/>
          <a:ln>
            <a:noFill/>
          </a:ln>
        </p:spPr>
      </p:pic>
      <p:sp>
        <p:nvSpPr>
          <p:cNvPr id="1072" name="Google Shape;1072;p20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073" name="Google Shape;1073;p20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074" name="Google Shape;1074;p202"/>
          <p:cNvSpPr/>
          <p:nvPr/>
        </p:nvSpPr>
        <p:spPr>
          <a:xfrm>
            <a:off x="70417" y="62858"/>
            <a:ext cx="654050" cy="864123"/>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400"/>
              <a:buFont typeface="Arial"/>
              <a:buNone/>
            </a:pPr>
            <a:r>
              <a:t/>
            </a:r>
            <a:endParaRPr b="0" i="0" sz="4400" u="none" cap="none" strike="noStrike">
              <a:solidFill>
                <a:schemeClr val="dk1"/>
              </a:solidFill>
              <a:latin typeface="Calibri"/>
              <a:ea typeface="Calibri"/>
              <a:cs typeface="Calibri"/>
              <a:sym typeface="Calibri"/>
            </a:endParaRPr>
          </a:p>
        </p:txBody>
      </p:sp>
      <p:cxnSp>
        <p:nvCxnSpPr>
          <p:cNvPr id="1075" name="Google Shape;1075;p202"/>
          <p:cNvCxnSpPr/>
          <p:nvPr/>
        </p:nvCxnSpPr>
        <p:spPr>
          <a:xfrm flipH="1" rot="10800000">
            <a:off x="0" y="1005186"/>
            <a:ext cx="12192000" cy="27709"/>
          </a:xfrm>
          <a:prstGeom prst="straightConnector1">
            <a:avLst/>
          </a:prstGeom>
          <a:noFill/>
          <a:ln cap="flat" cmpd="sng" w="9525">
            <a:solidFill>
              <a:srgbClr val="00B050"/>
            </a:solidFill>
            <a:prstDash val="solid"/>
            <a:round/>
            <a:headEnd len="sm" w="sm" type="none"/>
            <a:tailEnd len="sm" w="sm" type="none"/>
          </a:ln>
        </p:spPr>
      </p:cxnSp>
      <p:sp>
        <p:nvSpPr>
          <p:cNvPr id="1076" name="Google Shape;1076;p20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077" name="Google Shape;1077;p20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078" name="Google Shape;1078;p20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203"/>
          <p:cNvSpPr txBox="1"/>
          <p:nvPr>
            <p:ph type="title"/>
          </p:nvPr>
        </p:nvSpPr>
        <p:spPr>
          <a:xfrm>
            <a:off x="3633231" y="102690"/>
            <a:ext cx="6608049" cy="755335"/>
          </a:xfrm>
          <a:prstGeom prst="rect">
            <a:avLst/>
          </a:prstGeom>
          <a:noFill/>
          <a:ln>
            <a:noFill/>
          </a:ln>
        </p:spPr>
        <p:txBody>
          <a:bodyPr anchorCtr="0" anchor="ctr" bIns="0" lIns="0" spcFirstLastPara="1" rIns="0" wrap="square" tIns="16500">
            <a:spAutoFit/>
          </a:bodyPr>
          <a:lstStyle/>
          <a:p>
            <a:pPr indent="0" lvl="0" marL="12700" rtl="0" algn="l">
              <a:lnSpc>
                <a:spcPct val="100000"/>
              </a:lnSpc>
              <a:spcBef>
                <a:spcPts val="130"/>
              </a:spcBef>
              <a:spcAft>
                <a:spcPts val="0"/>
              </a:spcAft>
              <a:buSzPts val="1800"/>
              <a:buNone/>
            </a:pPr>
            <a:r>
              <a:rPr lang="en-US" sz="4800">
                <a:latin typeface="Times New Roman"/>
                <a:ea typeface="Times New Roman"/>
                <a:cs typeface="Times New Roman"/>
                <a:sym typeface="Times New Roman"/>
              </a:rPr>
              <a:t>Pipeline performance</a:t>
            </a:r>
            <a:endParaRPr/>
          </a:p>
        </p:txBody>
      </p:sp>
      <p:sp>
        <p:nvSpPr>
          <p:cNvPr id="1084" name="Google Shape;1084;p203"/>
          <p:cNvSpPr txBox="1"/>
          <p:nvPr/>
        </p:nvSpPr>
        <p:spPr>
          <a:xfrm>
            <a:off x="872843" y="993141"/>
            <a:ext cx="6770182" cy="5248873"/>
          </a:xfrm>
          <a:prstGeom prst="rect">
            <a:avLst/>
          </a:prstGeom>
          <a:noFill/>
          <a:ln>
            <a:noFill/>
          </a:ln>
        </p:spPr>
        <p:txBody>
          <a:bodyPr anchorCtr="0" anchor="t" bIns="0" lIns="0" spcFirstLastPara="1" rIns="0" wrap="square" tIns="16500">
            <a:spAutoFit/>
          </a:bodyPr>
          <a:lstStyle/>
          <a:p>
            <a:pPr indent="-228600" lvl="0" marL="241300" marR="0" rtl="0" algn="just">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Times New Roman"/>
                <a:ea typeface="Times New Roman"/>
                <a:cs typeface="Times New Roman"/>
                <a:sym typeface="Times New Roman"/>
              </a:rPr>
              <a:t>The maximum throughput is observed with-pipeline</a:t>
            </a:r>
            <a:endParaRPr b="0" i="0" sz="2400" u="none" cap="none" strike="noStrike">
              <a:solidFill>
                <a:srgbClr val="000000"/>
              </a:solidFill>
              <a:latin typeface="Times New Roman"/>
              <a:ea typeface="Times New Roman"/>
              <a:cs typeface="Times New Roman"/>
              <a:sym typeface="Times New Roman"/>
            </a:endParaRPr>
          </a:p>
          <a:p>
            <a:pPr indent="-177800" lvl="1" marL="0" marR="0" rtl="0" algn="just">
              <a:lnSpc>
                <a:spcPct val="100000"/>
              </a:lnSpc>
              <a:spcBef>
                <a:spcPts val="0"/>
              </a:spcBef>
              <a:spcAft>
                <a:spcPts val="0"/>
              </a:spcAft>
              <a:buClr>
                <a:srgbClr val="000000"/>
              </a:buClr>
              <a:buSzPts val="2800"/>
              <a:buFont typeface="Arial"/>
              <a:buChar char="•"/>
            </a:pPr>
            <a:r>
              <a:rPr b="1" i="0" lang="en-US" sz="2800" u="none" cap="none" strike="noStrike">
                <a:solidFill>
                  <a:srgbClr val="000000"/>
                </a:solidFill>
                <a:latin typeface="Times New Roman"/>
                <a:ea typeface="Times New Roman"/>
                <a:cs typeface="Times New Roman"/>
                <a:sym typeface="Times New Roman"/>
              </a:rPr>
              <a:t> Every instruction takes exactly one clock cycle to execute</a:t>
            </a:r>
            <a:endParaRPr/>
          </a:p>
          <a:p>
            <a:pPr indent="-177800" lvl="1" marL="0" marR="0" rtl="0" algn="just">
              <a:lnSpc>
                <a:spcPct val="100000"/>
              </a:lnSpc>
              <a:spcBef>
                <a:spcPts val="0"/>
              </a:spcBef>
              <a:spcAft>
                <a:spcPts val="0"/>
              </a:spcAft>
              <a:buClr>
                <a:srgbClr val="000000"/>
              </a:buClr>
              <a:buSzPts val="2800"/>
              <a:buFont typeface="Arial"/>
              <a:buChar char="•"/>
            </a:pPr>
            <a:r>
              <a:rPr b="1" i="0" lang="en-US" sz="2800" u="none" cap="none" strike="noStrike">
                <a:solidFill>
                  <a:srgbClr val="002060"/>
                </a:solidFill>
                <a:latin typeface="Times New Roman"/>
                <a:ea typeface="Times New Roman"/>
                <a:cs typeface="Times New Roman"/>
                <a:sym typeface="Times New Roman"/>
              </a:rPr>
              <a:t> No </a:t>
            </a:r>
            <a:r>
              <a:rPr b="1" i="0" lang="en-US" sz="2800" u="none" cap="none" strike="noStrike">
                <a:solidFill>
                  <a:srgbClr val="C00000"/>
                </a:solidFill>
                <a:latin typeface="Times New Roman"/>
                <a:ea typeface="Times New Roman"/>
                <a:cs typeface="Times New Roman"/>
                <a:sym typeface="Times New Roman"/>
              </a:rPr>
              <a:t>or</a:t>
            </a:r>
            <a:r>
              <a:rPr b="1" i="0" lang="en-US" sz="2800" u="none" cap="none" strike="noStrike">
                <a:solidFill>
                  <a:srgbClr val="002060"/>
                </a:solidFill>
                <a:latin typeface="Times New Roman"/>
                <a:ea typeface="Times New Roman"/>
                <a:cs typeface="Times New Roman"/>
                <a:sym typeface="Times New Roman"/>
              </a:rPr>
              <a:t> minimum </a:t>
            </a:r>
            <a:r>
              <a:rPr b="1" i="0" lang="en-US" sz="2800" u="none" cap="none" strike="noStrike">
                <a:solidFill>
                  <a:srgbClr val="C00000"/>
                </a:solidFill>
                <a:latin typeface="Times New Roman"/>
                <a:ea typeface="Times New Roman"/>
                <a:cs typeface="Times New Roman"/>
                <a:sym typeface="Times New Roman"/>
              </a:rPr>
              <a:t>Stalls</a:t>
            </a:r>
            <a:r>
              <a:rPr b="1" i="0" lang="en-US" sz="2800" u="none" cap="none" strike="noStrike">
                <a:solidFill>
                  <a:srgbClr val="002060"/>
                </a:solidFill>
                <a:latin typeface="Times New Roman"/>
                <a:ea typeface="Times New Roman"/>
                <a:cs typeface="Times New Roman"/>
                <a:sym typeface="Times New Roman"/>
              </a:rPr>
              <a:t> in pipeline</a:t>
            </a:r>
            <a:endParaRPr b="1" i="0" sz="2800" u="none" cap="none" strike="noStrike">
              <a:solidFill>
                <a:srgbClr val="00206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rPr b="0" i="0" lang="en-US" sz="2800" u="none" cap="none" strike="noStrike">
                <a:solidFill>
                  <a:srgbClr val="000000"/>
                </a:solidFill>
                <a:latin typeface="Times New Roman"/>
                <a:ea typeface="Times New Roman"/>
                <a:cs typeface="Times New Roman"/>
                <a:sym typeface="Times New Roman"/>
              </a:rPr>
              <a:t>The number of clock cycles = </a:t>
            </a:r>
            <a:r>
              <a:rPr b="1" i="0" lang="en-US" sz="2800" u="none" cap="none" strike="noStrike">
                <a:solidFill>
                  <a:srgbClr val="FF0000"/>
                </a:solidFill>
                <a:latin typeface="Times New Roman"/>
                <a:ea typeface="Times New Roman"/>
                <a:cs typeface="Times New Roman"/>
                <a:sym typeface="Times New Roman"/>
              </a:rPr>
              <a:t>m+(n-1) </a:t>
            </a:r>
            <a:r>
              <a:rPr b="0" i="0" lang="en-US" sz="2800" u="none" cap="none" strike="noStrike">
                <a:solidFill>
                  <a:srgbClr val="000000"/>
                </a:solidFill>
                <a:latin typeface="Times New Roman"/>
                <a:ea typeface="Times New Roman"/>
                <a:cs typeface="Times New Roman"/>
                <a:sym typeface="Times New Roman"/>
              </a:rPr>
              <a:t>where</a:t>
            </a:r>
            <a:endParaRPr/>
          </a:p>
          <a:p>
            <a:pPr indent="0" lvl="0" marL="0" marR="0" rtl="0" algn="just">
              <a:lnSpc>
                <a:spcPct val="100000"/>
              </a:lnSpc>
              <a:spcBef>
                <a:spcPts val="0"/>
              </a:spcBef>
              <a:spcAft>
                <a:spcPts val="0"/>
              </a:spcAft>
              <a:buNone/>
            </a:pPr>
            <a:r>
              <a:rPr b="1" i="0" lang="en-US" sz="2800" u="none" cap="none" strike="noStrike">
                <a:solidFill>
                  <a:srgbClr val="002060"/>
                </a:solidFill>
                <a:latin typeface="Times New Roman"/>
                <a:ea typeface="Times New Roman"/>
                <a:cs typeface="Times New Roman"/>
                <a:sym typeface="Times New Roman"/>
              </a:rPr>
              <a:t> m =</a:t>
            </a:r>
            <a:r>
              <a:rPr b="0" i="0" lang="en-US" sz="2800" u="none" cap="none" strike="noStrike">
                <a:solidFill>
                  <a:srgbClr val="000000"/>
                </a:solidFill>
                <a:latin typeface="Times New Roman"/>
                <a:ea typeface="Times New Roman"/>
                <a:cs typeface="Times New Roman"/>
                <a:sym typeface="Times New Roman"/>
              </a:rPr>
              <a:t> Number of stages in a pipeline</a:t>
            </a:r>
            <a:endParaRPr b="0" i="0" sz="28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rPr b="1" i="0" lang="en-US" sz="2800" u="none" cap="none" strike="noStrike">
                <a:solidFill>
                  <a:srgbClr val="002060"/>
                </a:solidFill>
                <a:latin typeface="Times New Roman"/>
                <a:ea typeface="Times New Roman"/>
                <a:cs typeface="Times New Roman"/>
                <a:sym typeface="Times New Roman"/>
              </a:rPr>
              <a:t> n =</a:t>
            </a:r>
            <a:r>
              <a:rPr b="0" i="0" lang="en-US" sz="2800" u="none" cap="none" strike="noStrike">
                <a:solidFill>
                  <a:srgbClr val="000000"/>
                </a:solidFill>
                <a:latin typeface="Times New Roman"/>
                <a:ea typeface="Times New Roman"/>
                <a:cs typeface="Times New Roman"/>
                <a:sym typeface="Times New Roman"/>
              </a:rPr>
              <a:t> Number of instructions in a program</a:t>
            </a:r>
            <a:endParaRPr b="0" i="0" sz="28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t/>
            </a:r>
            <a:endParaRPr b="0" i="0" sz="32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rPr b="0" i="0" lang="en-US" sz="3200" u="none" cap="none" strike="noStrike">
                <a:solidFill>
                  <a:srgbClr val="C00000"/>
                </a:solidFill>
                <a:latin typeface="Times New Roman"/>
                <a:ea typeface="Times New Roman"/>
                <a:cs typeface="Times New Roman"/>
                <a:sym typeface="Times New Roman"/>
              </a:rPr>
              <a:t>Example:</a:t>
            </a:r>
            <a:r>
              <a:rPr b="0" i="0" lang="en-US" sz="3200" u="none" cap="none" strike="noStrike">
                <a:solidFill>
                  <a:srgbClr val="000000"/>
                </a:solidFill>
                <a:latin typeface="Times New Roman"/>
                <a:ea typeface="Times New Roman"/>
                <a:cs typeface="Times New Roman"/>
                <a:sym typeface="Times New Roman"/>
              </a:rPr>
              <a:t> A</a:t>
            </a:r>
            <a:r>
              <a:rPr b="0" i="0" lang="en-US" sz="2800" u="none" cap="none" strike="noStrike">
                <a:solidFill>
                  <a:srgbClr val="000000"/>
                </a:solidFill>
                <a:latin typeface="Times New Roman"/>
                <a:ea typeface="Times New Roman"/>
                <a:cs typeface="Times New Roman"/>
                <a:sym typeface="Times New Roman"/>
              </a:rPr>
              <a:t> sequence of </a:t>
            </a:r>
            <a:r>
              <a:rPr b="1" i="0" lang="en-US" sz="2800" u="none" cap="none" strike="noStrike">
                <a:solidFill>
                  <a:srgbClr val="385623"/>
                </a:solidFill>
                <a:latin typeface="Times New Roman"/>
                <a:ea typeface="Times New Roman"/>
                <a:cs typeface="Times New Roman"/>
                <a:sym typeface="Times New Roman"/>
              </a:rPr>
              <a:t>1000 instructions </a:t>
            </a:r>
            <a:r>
              <a:rPr b="0" i="0" lang="en-US" sz="2800" u="none" cap="none" strike="noStrike">
                <a:solidFill>
                  <a:srgbClr val="000000"/>
                </a:solidFill>
                <a:latin typeface="Times New Roman"/>
                <a:ea typeface="Times New Roman"/>
                <a:cs typeface="Times New Roman"/>
                <a:sym typeface="Times New Roman"/>
              </a:rPr>
              <a:t>will require </a:t>
            </a:r>
            <a:r>
              <a:rPr b="1" i="0" lang="en-US" sz="2800" u="none" cap="none" strike="noStrike">
                <a:solidFill>
                  <a:srgbClr val="385623"/>
                </a:solidFill>
                <a:latin typeface="Times New Roman"/>
                <a:ea typeface="Times New Roman"/>
                <a:cs typeface="Times New Roman"/>
                <a:sym typeface="Times New Roman"/>
              </a:rPr>
              <a:t>3000 </a:t>
            </a:r>
            <a:r>
              <a:rPr b="1" i="0" lang="en-US" sz="2800" u="none" cap="none" strike="noStrike">
                <a:solidFill>
                  <a:srgbClr val="000000"/>
                </a:solidFill>
                <a:latin typeface="Times New Roman"/>
                <a:ea typeface="Times New Roman"/>
                <a:cs typeface="Times New Roman"/>
                <a:sym typeface="Times New Roman"/>
              </a:rPr>
              <a:t>(3*1000)</a:t>
            </a:r>
            <a:r>
              <a:rPr b="1" i="0" lang="en-US" sz="2800" u="none" cap="none" strike="noStrike">
                <a:solidFill>
                  <a:srgbClr val="385623"/>
                </a:solidFill>
                <a:latin typeface="Times New Roman"/>
                <a:ea typeface="Times New Roman"/>
                <a:cs typeface="Times New Roman"/>
                <a:sym typeface="Times New Roman"/>
              </a:rPr>
              <a:t> clk cycles </a:t>
            </a:r>
            <a:r>
              <a:rPr b="0" i="0" lang="en-US" sz="2800" u="none" cap="none" strike="noStrike">
                <a:solidFill>
                  <a:srgbClr val="000000"/>
                </a:solidFill>
                <a:latin typeface="Times New Roman"/>
                <a:ea typeface="Times New Roman"/>
                <a:cs typeface="Times New Roman"/>
                <a:sym typeface="Times New Roman"/>
              </a:rPr>
              <a:t>on a </a:t>
            </a:r>
            <a:r>
              <a:rPr b="0" i="0" lang="en-US" sz="2800" u="none" cap="none" strike="noStrike">
                <a:solidFill>
                  <a:srgbClr val="C00000"/>
                </a:solidFill>
                <a:latin typeface="Times New Roman"/>
                <a:ea typeface="Times New Roman"/>
                <a:cs typeface="Times New Roman"/>
                <a:sym typeface="Times New Roman"/>
              </a:rPr>
              <a:t>non pipelined machine </a:t>
            </a:r>
            <a:r>
              <a:rPr b="0" i="0" lang="en-US" sz="2800" u="none" cap="none" strike="noStrike">
                <a:solidFill>
                  <a:srgbClr val="000000"/>
                </a:solidFill>
                <a:latin typeface="Times New Roman"/>
                <a:ea typeface="Times New Roman"/>
                <a:cs typeface="Times New Roman"/>
                <a:sym typeface="Times New Roman"/>
              </a:rPr>
              <a:t>and </a:t>
            </a:r>
            <a:r>
              <a:rPr b="1" i="0" lang="en-US" sz="2800" u="none" cap="none" strike="noStrike">
                <a:solidFill>
                  <a:srgbClr val="000000"/>
                </a:solidFill>
                <a:latin typeface="Times New Roman"/>
                <a:ea typeface="Times New Roman"/>
                <a:cs typeface="Times New Roman"/>
                <a:sym typeface="Times New Roman"/>
              </a:rPr>
              <a:t>only</a:t>
            </a:r>
            <a:r>
              <a:rPr b="0" i="0" lang="en-US" sz="2800" u="none" cap="none" strike="noStrike">
                <a:solidFill>
                  <a:srgbClr val="000000"/>
                </a:solidFill>
                <a:latin typeface="Times New Roman"/>
                <a:ea typeface="Times New Roman"/>
                <a:cs typeface="Times New Roman"/>
                <a:sym typeface="Times New Roman"/>
              </a:rPr>
              <a:t> </a:t>
            </a:r>
            <a:r>
              <a:rPr b="1" i="0" lang="en-US" sz="2800" u="none" cap="none" strike="noStrike">
                <a:solidFill>
                  <a:srgbClr val="C00000"/>
                </a:solidFill>
                <a:latin typeface="Times New Roman"/>
                <a:ea typeface="Times New Roman"/>
                <a:cs typeface="Times New Roman"/>
                <a:sym typeface="Times New Roman"/>
              </a:rPr>
              <a:t>1002=</a:t>
            </a:r>
            <a:r>
              <a:rPr b="1" i="0" lang="en-US" sz="2800" u="none" cap="none" strike="noStrike">
                <a:solidFill>
                  <a:srgbClr val="000000"/>
                </a:solidFill>
                <a:latin typeface="Times New Roman"/>
                <a:ea typeface="Times New Roman"/>
                <a:cs typeface="Times New Roman"/>
                <a:sym typeface="Times New Roman"/>
              </a:rPr>
              <a:t>(3+1000-1)</a:t>
            </a:r>
            <a:r>
              <a:rPr b="1" i="0" lang="en-US" sz="2800" u="none" cap="none" strike="noStrike">
                <a:solidFill>
                  <a:srgbClr val="C00000"/>
                </a:solidFill>
                <a:latin typeface="Times New Roman"/>
                <a:ea typeface="Times New Roman"/>
                <a:cs typeface="Times New Roman"/>
                <a:sym typeface="Times New Roman"/>
              </a:rPr>
              <a:t> </a:t>
            </a:r>
            <a:r>
              <a:rPr b="1" i="0" lang="en-US" sz="2800" u="none" cap="none" strike="noStrike">
                <a:solidFill>
                  <a:srgbClr val="002060"/>
                </a:solidFill>
                <a:latin typeface="Times New Roman"/>
                <a:ea typeface="Times New Roman"/>
                <a:cs typeface="Times New Roman"/>
                <a:sym typeface="Times New Roman"/>
              </a:rPr>
              <a:t>cycles when pipelined!</a:t>
            </a:r>
            <a:endParaRPr b="1" i="0" sz="2800" u="none" cap="none" strike="noStrike">
              <a:solidFill>
                <a:srgbClr val="002060"/>
              </a:solidFill>
              <a:latin typeface="Times New Roman"/>
              <a:ea typeface="Times New Roman"/>
              <a:cs typeface="Times New Roman"/>
              <a:sym typeface="Times New Roman"/>
            </a:endParaRPr>
          </a:p>
        </p:txBody>
      </p:sp>
      <p:sp>
        <p:nvSpPr>
          <p:cNvPr id="1085" name="Google Shape;1085;p203"/>
          <p:cNvSpPr txBox="1"/>
          <p:nvPr>
            <p:ph idx="4294967295" type="dt"/>
          </p:nvPr>
        </p:nvSpPr>
        <p:spPr>
          <a:xfrm>
            <a:off x="944560" y="6548936"/>
            <a:ext cx="2442845" cy="196215"/>
          </a:xfrm>
          <a:prstGeom prst="rect">
            <a:avLst/>
          </a:prstGeom>
          <a:noFill/>
          <a:ln>
            <a:noFill/>
          </a:ln>
        </p:spPr>
        <p:txBody>
          <a:bodyPr anchorCtr="0" anchor="ctr" bIns="0" lIns="0" spcFirstLastPara="1" rIns="0" wrap="square" tIns="0">
            <a:spAutoFit/>
          </a:bodyPr>
          <a:lstStyle/>
          <a:p>
            <a:pPr indent="0" lvl="0" marL="12700" rtl="0" algn="l">
              <a:lnSpc>
                <a:spcPct val="119166"/>
              </a:lnSpc>
              <a:spcBef>
                <a:spcPts val="0"/>
              </a:spcBef>
              <a:spcAft>
                <a:spcPts val="0"/>
              </a:spcAft>
              <a:buSzPts val="1400"/>
              <a:buNone/>
            </a:pPr>
            <a:r>
              <a:rPr lang="en-US"/>
              <a:t>11/15/2021</a:t>
            </a:r>
            <a:endParaRPr/>
          </a:p>
        </p:txBody>
      </p:sp>
      <p:sp>
        <p:nvSpPr>
          <p:cNvPr id="1086" name="Google Shape;1086;p203"/>
          <p:cNvSpPr txBox="1"/>
          <p:nvPr>
            <p:ph idx="11" type="ftr"/>
          </p:nvPr>
        </p:nvSpPr>
        <p:spPr>
          <a:xfrm>
            <a:off x="4008755" y="6380026"/>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087" name="Google Shape;1087;p20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088" name="Google Shape;1088;p203"/>
          <p:cNvSpPr/>
          <p:nvPr/>
        </p:nvSpPr>
        <p:spPr>
          <a:xfrm>
            <a:off x="35116" y="88128"/>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400"/>
              <a:buFont typeface="Arial"/>
              <a:buNone/>
            </a:pPr>
            <a:r>
              <a:t/>
            </a:r>
            <a:endParaRPr b="0" i="0" sz="4400" u="none" cap="none" strike="noStrike">
              <a:solidFill>
                <a:schemeClr val="dk1"/>
              </a:solidFill>
              <a:latin typeface="Calibri"/>
              <a:ea typeface="Calibri"/>
              <a:cs typeface="Calibri"/>
              <a:sym typeface="Calibri"/>
            </a:endParaRPr>
          </a:p>
        </p:txBody>
      </p:sp>
      <p:cxnSp>
        <p:nvCxnSpPr>
          <p:cNvPr id="1089" name="Google Shape;1089;p203"/>
          <p:cNvCxnSpPr/>
          <p:nvPr/>
        </p:nvCxnSpPr>
        <p:spPr>
          <a:xfrm flipH="1" rot="10800000">
            <a:off x="-10316" y="952251"/>
            <a:ext cx="12192000" cy="27709"/>
          </a:xfrm>
          <a:prstGeom prst="straightConnector1">
            <a:avLst/>
          </a:prstGeom>
          <a:noFill/>
          <a:ln cap="flat" cmpd="sng" w="9525">
            <a:solidFill>
              <a:srgbClr val="00B050"/>
            </a:solidFill>
            <a:prstDash val="solid"/>
            <a:round/>
            <a:headEnd len="sm" w="sm" type="none"/>
            <a:tailEnd len="sm" w="sm" type="none"/>
          </a:ln>
        </p:spPr>
      </p:cxnSp>
      <p:sp>
        <p:nvSpPr>
          <p:cNvPr id="1090" name="Google Shape;1090;p20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091" name="Google Shape;1091;p203"/>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092" name="Google Shape;1092;p20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093" name="Google Shape;1093;p203"/>
          <p:cNvPicPr preferRelativeResize="0"/>
          <p:nvPr/>
        </p:nvPicPr>
        <p:blipFill rotWithShape="1">
          <a:blip r:embed="rId4">
            <a:alphaModFix/>
          </a:blip>
          <a:srcRect b="0" l="0" r="0" t="0"/>
          <a:stretch/>
        </p:blipFill>
        <p:spPr>
          <a:xfrm>
            <a:off x="7727675" y="1016235"/>
            <a:ext cx="4173173" cy="2320286"/>
          </a:xfrm>
          <a:prstGeom prst="rect">
            <a:avLst/>
          </a:prstGeom>
          <a:noFill/>
          <a:ln>
            <a:noFill/>
          </a:ln>
        </p:spPr>
      </p:pic>
      <p:pic>
        <p:nvPicPr>
          <p:cNvPr id="1094" name="Google Shape;1094;p203"/>
          <p:cNvPicPr preferRelativeResize="0"/>
          <p:nvPr/>
        </p:nvPicPr>
        <p:blipFill rotWithShape="1">
          <a:blip r:embed="rId5">
            <a:alphaModFix/>
          </a:blip>
          <a:srcRect b="0" l="0" r="0" t="0"/>
          <a:stretch/>
        </p:blipFill>
        <p:spPr>
          <a:xfrm>
            <a:off x="7643025" y="3323458"/>
            <a:ext cx="4611841" cy="281888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8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8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8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8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84">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84">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84">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84">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8" name="Shape 1098"/>
        <p:cNvGrpSpPr/>
        <p:nvPr/>
      </p:nvGrpSpPr>
      <p:grpSpPr>
        <a:xfrm>
          <a:off x="0" y="0"/>
          <a:ext cx="0" cy="0"/>
          <a:chOff x="0" y="0"/>
          <a:chExt cx="0" cy="0"/>
        </a:xfrm>
      </p:grpSpPr>
      <p:sp>
        <p:nvSpPr>
          <p:cNvPr id="1099" name="Google Shape;1099;p20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a:t>  </a:t>
            </a:r>
            <a:endParaRPr/>
          </a:p>
        </p:txBody>
      </p:sp>
      <p:sp>
        <p:nvSpPr>
          <p:cNvPr id="1100" name="Google Shape;1100;p204"/>
          <p:cNvSpPr txBox="1"/>
          <p:nvPr>
            <p:ph idx="1" type="body"/>
          </p:nvPr>
        </p:nvSpPr>
        <p:spPr>
          <a:xfrm>
            <a:off x="715370" y="1027906"/>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1101" name="Google Shape;1101;p20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102" name="Google Shape;1102;p20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103" name="Google Shape;1103;p20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104" name="Google Shape;1104;p204"/>
          <p:cNvSpPr/>
          <p:nvPr/>
        </p:nvSpPr>
        <p:spPr>
          <a:xfrm>
            <a:off x="1006389" y="1549144"/>
            <a:ext cx="10957099" cy="3519688"/>
          </a:xfrm>
          <a:prstGeom prst="roundRect">
            <a:avLst>
              <a:gd fmla="val 16667" name="adj"/>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7200" u="none" cap="none" strike="noStrike">
                <a:solidFill>
                  <a:srgbClr val="FFFF00"/>
                </a:solidFill>
                <a:latin typeface="Times New Roman"/>
                <a:ea typeface="Times New Roman"/>
                <a:cs typeface="Times New Roman"/>
                <a:sym typeface="Times New Roman"/>
              </a:rPr>
              <a:t>Pipeline </a:t>
            </a:r>
            <a:r>
              <a:rPr b="1" i="0" lang="en-US" sz="7200" u="none" cap="none" strike="noStrike">
                <a:solidFill>
                  <a:srgbClr val="002060"/>
                </a:solidFill>
                <a:latin typeface="Times New Roman"/>
                <a:ea typeface="Times New Roman"/>
                <a:cs typeface="Times New Roman"/>
                <a:sym typeface="Times New Roman"/>
              </a:rPr>
              <a:t>stall</a:t>
            </a:r>
            <a:r>
              <a:rPr b="1" i="0" lang="en-US" sz="7200" u="none" cap="none" strike="noStrike">
                <a:solidFill>
                  <a:srgbClr val="FFFF00"/>
                </a:solidFill>
                <a:latin typeface="Times New Roman"/>
                <a:ea typeface="Times New Roman"/>
                <a:cs typeface="Times New Roman"/>
                <a:sym typeface="Times New Roman"/>
              </a:rPr>
              <a:t> at decode  and execute stage of pipeline</a:t>
            </a:r>
            <a:endParaRPr b="1" i="0" sz="7200" u="none" cap="none" strike="noStrike">
              <a:solidFill>
                <a:srgbClr val="FFFF00"/>
              </a:solidFill>
              <a:latin typeface="Times New Roman"/>
              <a:ea typeface="Times New Roman"/>
              <a:cs typeface="Times New Roman"/>
              <a:sym typeface="Times New Roman"/>
            </a:endParaRPr>
          </a:p>
        </p:txBody>
      </p:sp>
      <p:cxnSp>
        <p:nvCxnSpPr>
          <p:cNvPr id="1105" name="Google Shape;1105;p204"/>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106" name="Google Shape;1106;p20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107" name="Google Shape;1107;p20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108" name="Google Shape;1108;p20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2" name="Shape 1112"/>
        <p:cNvGrpSpPr/>
        <p:nvPr/>
      </p:nvGrpSpPr>
      <p:grpSpPr>
        <a:xfrm>
          <a:off x="0" y="0"/>
          <a:ext cx="0" cy="0"/>
          <a:chOff x="0" y="0"/>
          <a:chExt cx="0" cy="0"/>
        </a:xfrm>
      </p:grpSpPr>
      <p:sp>
        <p:nvSpPr>
          <p:cNvPr id="1113" name="Google Shape;1113;p205"/>
          <p:cNvSpPr txBox="1"/>
          <p:nvPr/>
        </p:nvSpPr>
        <p:spPr>
          <a:xfrm>
            <a:off x="910420" y="1702454"/>
            <a:ext cx="3048000" cy="857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Prfetch Buffer</a:t>
            </a:r>
            <a:endParaRPr b="0" i="0" sz="2400" u="none" cap="none" strike="noStrike">
              <a:solidFill>
                <a:srgbClr val="000000"/>
              </a:solidFill>
              <a:latin typeface="Arial"/>
              <a:ea typeface="Arial"/>
              <a:cs typeface="Arial"/>
              <a:sym typeface="Arial"/>
            </a:endParaRPr>
          </a:p>
        </p:txBody>
      </p:sp>
      <p:sp>
        <p:nvSpPr>
          <p:cNvPr id="1114" name="Google Shape;1114;p205"/>
          <p:cNvSpPr/>
          <p:nvPr/>
        </p:nvSpPr>
        <p:spPr>
          <a:xfrm>
            <a:off x="857251" y="4214814"/>
            <a:ext cx="1809749" cy="928687"/>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15" name="Google Shape;1115;p205"/>
          <p:cNvSpPr/>
          <p:nvPr/>
        </p:nvSpPr>
        <p:spPr>
          <a:xfrm>
            <a:off x="3524251" y="4214814"/>
            <a:ext cx="1809749" cy="928687"/>
          </a:xfrm>
          <a:prstGeom prst="rect">
            <a:avLst/>
          </a:prstGeom>
          <a:solidFill>
            <a:srgbClr val="3D4B5F"/>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16" name="Google Shape;1116;p205"/>
          <p:cNvSpPr/>
          <p:nvPr/>
        </p:nvSpPr>
        <p:spPr>
          <a:xfrm>
            <a:off x="6191251" y="4214814"/>
            <a:ext cx="1809749" cy="928687"/>
          </a:xfrm>
          <a:prstGeom prst="rect">
            <a:avLst/>
          </a:prstGeom>
          <a:solidFill>
            <a:srgbClr val="DDEAF6"/>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17" name="Google Shape;1117;p205"/>
          <p:cNvSpPr/>
          <p:nvPr/>
        </p:nvSpPr>
        <p:spPr>
          <a:xfrm>
            <a:off x="8763001" y="4214814"/>
            <a:ext cx="1809751" cy="928687"/>
          </a:xfrm>
          <a:prstGeom prst="rect">
            <a:avLst/>
          </a:prstGeom>
          <a:solidFill>
            <a:srgbClr val="FBE4D4"/>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18" name="Google Shape;1118;p205"/>
          <p:cNvSpPr/>
          <p:nvPr/>
        </p:nvSpPr>
        <p:spPr>
          <a:xfrm>
            <a:off x="2762251" y="4572001"/>
            <a:ext cx="666749" cy="142875"/>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19" name="Google Shape;1119;p205"/>
          <p:cNvSpPr/>
          <p:nvPr/>
        </p:nvSpPr>
        <p:spPr>
          <a:xfrm>
            <a:off x="5429251" y="4643439"/>
            <a:ext cx="666749" cy="142875"/>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20" name="Google Shape;1120;p205"/>
          <p:cNvSpPr/>
          <p:nvPr/>
        </p:nvSpPr>
        <p:spPr>
          <a:xfrm>
            <a:off x="8001000" y="4643439"/>
            <a:ext cx="666751" cy="142875"/>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21" name="Google Shape;1121;p205"/>
          <p:cNvSpPr/>
          <p:nvPr/>
        </p:nvSpPr>
        <p:spPr>
          <a:xfrm>
            <a:off x="1333500" y="4429126"/>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I4</a:t>
            </a:r>
            <a:endParaRPr b="0" i="0" sz="1400" u="none" cap="none" strike="noStrike">
              <a:solidFill>
                <a:schemeClr val="lt1"/>
              </a:solidFill>
              <a:latin typeface="Arial"/>
              <a:ea typeface="Arial"/>
              <a:cs typeface="Arial"/>
              <a:sym typeface="Arial"/>
            </a:endParaRPr>
          </a:p>
        </p:txBody>
      </p:sp>
      <p:sp>
        <p:nvSpPr>
          <p:cNvPr id="1122" name="Google Shape;1122;p205"/>
          <p:cNvSpPr/>
          <p:nvPr/>
        </p:nvSpPr>
        <p:spPr>
          <a:xfrm>
            <a:off x="4000500" y="4429126"/>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I3</a:t>
            </a:r>
            <a:endParaRPr b="0" i="0" sz="1400" u="none" cap="none" strike="noStrike">
              <a:solidFill>
                <a:schemeClr val="lt1"/>
              </a:solidFill>
              <a:latin typeface="Arial"/>
              <a:ea typeface="Arial"/>
              <a:cs typeface="Arial"/>
              <a:sym typeface="Arial"/>
            </a:endParaRPr>
          </a:p>
        </p:txBody>
      </p:sp>
      <p:sp>
        <p:nvSpPr>
          <p:cNvPr id="1123" name="Google Shape;1123;p205"/>
          <p:cNvSpPr/>
          <p:nvPr/>
        </p:nvSpPr>
        <p:spPr>
          <a:xfrm>
            <a:off x="6572251" y="4429126"/>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I2</a:t>
            </a:r>
            <a:endParaRPr b="0" i="0" sz="1400" u="none" cap="none" strike="noStrike">
              <a:solidFill>
                <a:schemeClr val="lt1"/>
              </a:solidFill>
              <a:latin typeface="Arial"/>
              <a:ea typeface="Arial"/>
              <a:cs typeface="Arial"/>
              <a:sym typeface="Arial"/>
            </a:endParaRPr>
          </a:p>
        </p:txBody>
      </p:sp>
      <p:sp>
        <p:nvSpPr>
          <p:cNvPr id="1124" name="Google Shape;1124;p205"/>
          <p:cNvSpPr/>
          <p:nvPr/>
        </p:nvSpPr>
        <p:spPr>
          <a:xfrm>
            <a:off x="9334500" y="4429126"/>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I1</a:t>
            </a:r>
            <a:endParaRPr b="0" i="0" sz="1400" u="none" cap="none" strike="noStrike">
              <a:solidFill>
                <a:schemeClr val="lt1"/>
              </a:solidFill>
              <a:latin typeface="Arial"/>
              <a:ea typeface="Arial"/>
              <a:cs typeface="Arial"/>
              <a:sym typeface="Arial"/>
            </a:endParaRPr>
          </a:p>
        </p:txBody>
      </p:sp>
      <p:sp>
        <p:nvSpPr>
          <p:cNvPr id="1125" name="Google Shape;1125;p205"/>
          <p:cNvSpPr/>
          <p:nvPr/>
        </p:nvSpPr>
        <p:spPr>
          <a:xfrm>
            <a:off x="857250" y="2428876"/>
            <a:ext cx="2000249" cy="1357313"/>
          </a:xfrm>
          <a:prstGeom prst="rect">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26" name="Google Shape;1126;p205"/>
          <p:cNvSpPr/>
          <p:nvPr/>
        </p:nvSpPr>
        <p:spPr>
          <a:xfrm>
            <a:off x="1143000" y="3071814"/>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I5</a:t>
            </a:r>
            <a:endParaRPr b="0" i="0" sz="1400" u="none" cap="none" strike="noStrike">
              <a:solidFill>
                <a:schemeClr val="lt1"/>
              </a:solidFill>
              <a:latin typeface="Arial"/>
              <a:ea typeface="Arial"/>
              <a:cs typeface="Arial"/>
              <a:sym typeface="Arial"/>
            </a:endParaRPr>
          </a:p>
        </p:txBody>
      </p:sp>
      <p:sp>
        <p:nvSpPr>
          <p:cNvPr id="1127" name="Google Shape;1127;p205"/>
          <p:cNvSpPr txBox="1"/>
          <p:nvPr/>
        </p:nvSpPr>
        <p:spPr>
          <a:xfrm>
            <a:off x="3619500" y="5357813"/>
            <a:ext cx="1905000" cy="500062"/>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marR="0" rtl="0" algn="l">
              <a:lnSpc>
                <a:spcPct val="100000"/>
              </a:lnSpc>
              <a:spcBef>
                <a:spcPts val="0"/>
              </a:spcBef>
              <a:spcAft>
                <a:spcPts val="0"/>
              </a:spcAft>
              <a:buClr>
                <a:srgbClr val="000000"/>
              </a:buClr>
              <a:buSzPct val="100000"/>
              <a:buFont typeface="Arial"/>
              <a:buNone/>
            </a:pPr>
            <a:r>
              <a:rPr b="0" i="0" lang="en-US" sz="3200" u="none" cap="none" strike="noStrike">
                <a:solidFill>
                  <a:srgbClr val="000000"/>
                </a:solidFill>
                <a:latin typeface="Arial"/>
                <a:ea typeface="Arial"/>
                <a:cs typeface="Arial"/>
                <a:sym typeface="Arial"/>
              </a:rPr>
              <a:t>Decode2</a:t>
            </a:r>
            <a:endParaRPr/>
          </a:p>
          <a:p>
            <a:pPr indent="-154940" lvl="0" marL="342900" marR="0" rtl="0" algn="l">
              <a:lnSpc>
                <a:spcPct val="100000"/>
              </a:lnSpc>
              <a:spcBef>
                <a:spcPts val="592"/>
              </a:spcBef>
              <a:spcAft>
                <a:spcPts val="0"/>
              </a:spcAft>
              <a:buClr>
                <a:srgbClr val="000000"/>
              </a:buClr>
              <a:buSzPct val="100000"/>
              <a:buFont typeface="Arial"/>
              <a:buNone/>
            </a:pPr>
            <a:r>
              <a:t/>
            </a:r>
            <a:endParaRPr b="0" i="0" sz="3200" u="none" cap="none" strike="noStrike">
              <a:solidFill>
                <a:srgbClr val="000000"/>
              </a:solidFill>
              <a:latin typeface="Arial"/>
              <a:ea typeface="Arial"/>
              <a:cs typeface="Arial"/>
              <a:sym typeface="Arial"/>
            </a:endParaRPr>
          </a:p>
        </p:txBody>
      </p:sp>
      <p:sp>
        <p:nvSpPr>
          <p:cNvPr id="1128" name="Google Shape;1128;p205"/>
          <p:cNvSpPr txBox="1"/>
          <p:nvPr/>
        </p:nvSpPr>
        <p:spPr>
          <a:xfrm>
            <a:off x="857251" y="5357813"/>
            <a:ext cx="1905000" cy="500062"/>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marR="0" rtl="0" algn="l">
              <a:lnSpc>
                <a:spcPct val="100000"/>
              </a:lnSpc>
              <a:spcBef>
                <a:spcPts val="0"/>
              </a:spcBef>
              <a:spcAft>
                <a:spcPts val="0"/>
              </a:spcAft>
              <a:buClr>
                <a:srgbClr val="000000"/>
              </a:buClr>
              <a:buSzPct val="100000"/>
              <a:buFont typeface="Arial"/>
              <a:buNone/>
            </a:pPr>
            <a:r>
              <a:rPr b="0" i="0" lang="en-US" sz="3200" u="none" cap="none" strike="noStrike">
                <a:solidFill>
                  <a:srgbClr val="000000"/>
                </a:solidFill>
                <a:latin typeface="Arial"/>
                <a:ea typeface="Arial"/>
                <a:cs typeface="Arial"/>
                <a:sym typeface="Arial"/>
              </a:rPr>
              <a:t>Decode1</a:t>
            </a:r>
            <a:endParaRPr/>
          </a:p>
          <a:p>
            <a:pPr indent="-154940" lvl="0" marL="342900" marR="0" rtl="0" algn="l">
              <a:lnSpc>
                <a:spcPct val="100000"/>
              </a:lnSpc>
              <a:spcBef>
                <a:spcPts val="592"/>
              </a:spcBef>
              <a:spcAft>
                <a:spcPts val="0"/>
              </a:spcAft>
              <a:buClr>
                <a:srgbClr val="000000"/>
              </a:buClr>
              <a:buSzPct val="100000"/>
              <a:buFont typeface="Arial"/>
              <a:buNone/>
            </a:pPr>
            <a:r>
              <a:t/>
            </a:r>
            <a:endParaRPr b="0" i="0" sz="3200" u="none" cap="none" strike="noStrike">
              <a:solidFill>
                <a:srgbClr val="000000"/>
              </a:solidFill>
              <a:latin typeface="Arial"/>
              <a:ea typeface="Arial"/>
              <a:cs typeface="Arial"/>
              <a:sym typeface="Arial"/>
            </a:endParaRPr>
          </a:p>
        </p:txBody>
      </p:sp>
      <p:sp>
        <p:nvSpPr>
          <p:cNvPr id="1129" name="Google Shape;1129;p205"/>
          <p:cNvSpPr txBox="1"/>
          <p:nvPr/>
        </p:nvSpPr>
        <p:spPr>
          <a:xfrm>
            <a:off x="8763000" y="5357813"/>
            <a:ext cx="1905000" cy="500062"/>
          </a:xfrm>
          <a:prstGeom prst="rect">
            <a:avLst/>
          </a:prstGeom>
          <a:noFill/>
          <a:ln>
            <a:noFill/>
          </a:ln>
        </p:spPr>
        <p:txBody>
          <a:bodyPr anchorCtr="0" anchor="t" bIns="45700" lIns="91425" spcFirstLastPara="1" rIns="91425" wrap="square" tIns="45700">
            <a:normAutofit fontScale="85000" lnSpcReduction="10000"/>
          </a:bodyPr>
          <a:lstStyle/>
          <a:p>
            <a:pPr indent="-342900" lvl="0" marL="342900" marR="0" rtl="0" algn="l">
              <a:lnSpc>
                <a:spcPct val="100000"/>
              </a:lnSpc>
              <a:spcBef>
                <a:spcPts val="0"/>
              </a:spcBef>
              <a:spcAft>
                <a:spcPts val="0"/>
              </a:spcAft>
              <a:buClr>
                <a:srgbClr val="000000"/>
              </a:buClr>
              <a:buSzPct val="100000"/>
              <a:buFont typeface="Arial"/>
              <a:buNone/>
            </a:pPr>
            <a:r>
              <a:rPr b="0" i="0" lang="en-US" sz="3200" u="none" cap="none" strike="noStrike">
                <a:solidFill>
                  <a:srgbClr val="000000"/>
                </a:solidFill>
                <a:latin typeface="Arial"/>
                <a:ea typeface="Arial"/>
                <a:cs typeface="Arial"/>
                <a:sym typeface="Arial"/>
              </a:rPr>
              <a:t>WriteBack</a:t>
            </a:r>
            <a:endParaRPr b="0" i="0" sz="3200" u="none" cap="none" strike="noStrike">
              <a:solidFill>
                <a:srgbClr val="000000"/>
              </a:solidFill>
              <a:latin typeface="Arial"/>
              <a:ea typeface="Arial"/>
              <a:cs typeface="Arial"/>
              <a:sym typeface="Arial"/>
            </a:endParaRPr>
          </a:p>
          <a:p>
            <a:pPr indent="-170180" lvl="0" marL="342900" marR="0" rtl="0" algn="l">
              <a:lnSpc>
                <a:spcPct val="100000"/>
              </a:lnSpc>
              <a:spcBef>
                <a:spcPts val="544"/>
              </a:spcBef>
              <a:spcAft>
                <a:spcPts val="0"/>
              </a:spcAft>
              <a:buClr>
                <a:srgbClr val="000000"/>
              </a:buClr>
              <a:buSzPct val="100000"/>
              <a:buFont typeface="Arial"/>
              <a:buNone/>
            </a:pPr>
            <a:r>
              <a:t/>
            </a:r>
            <a:endParaRPr b="0" i="0" sz="3200" u="none" cap="none" strike="noStrike">
              <a:solidFill>
                <a:srgbClr val="000000"/>
              </a:solidFill>
              <a:latin typeface="Arial"/>
              <a:ea typeface="Arial"/>
              <a:cs typeface="Arial"/>
              <a:sym typeface="Arial"/>
            </a:endParaRPr>
          </a:p>
        </p:txBody>
      </p:sp>
      <p:sp>
        <p:nvSpPr>
          <p:cNvPr id="1130" name="Google Shape;1130;p205"/>
          <p:cNvSpPr txBox="1"/>
          <p:nvPr/>
        </p:nvSpPr>
        <p:spPr>
          <a:xfrm>
            <a:off x="6096000" y="5286376"/>
            <a:ext cx="1605055"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00" u="none" cap="none" strike="noStrike">
                <a:solidFill>
                  <a:srgbClr val="000000"/>
                </a:solidFill>
                <a:latin typeface="Calibri"/>
                <a:ea typeface="Calibri"/>
                <a:cs typeface="Calibri"/>
                <a:sym typeface="Calibri"/>
              </a:rPr>
              <a:t>Execution</a:t>
            </a:r>
            <a:endParaRPr b="0" i="0" sz="2800" u="none" cap="none" strike="noStrike">
              <a:solidFill>
                <a:srgbClr val="000000"/>
              </a:solidFill>
              <a:latin typeface="Calibri"/>
              <a:ea typeface="Calibri"/>
              <a:cs typeface="Calibri"/>
              <a:sym typeface="Calibri"/>
            </a:endParaRPr>
          </a:p>
        </p:txBody>
      </p:sp>
      <p:sp>
        <p:nvSpPr>
          <p:cNvPr id="1131" name="Google Shape;1131;p205"/>
          <p:cNvSpPr txBox="1"/>
          <p:nvPr/>
        </p:nvSpPr>
        <p:spPr>
          <a:xfrm>
            <a:off x="1567543" y="214313"/>
            <a:ext cx="9290958" cy="10156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000000"/>
                </a:solidFill>
                <a:latin typeface="Comic Sans MS"/>
                <a:ea typeface="Comic Sans MS"/>
                <a:cs typeface="Comic Sans MS"/>
                <a:sym typeface="Comic Sans MS"/>
              </a:rPr>
              <a:t>		    </a:t>
            </a:r>
            <a:r>
              <a:rPr b="1" i="0" lang="en-US" sz="2000" u="none" cap="none" strike="noStrike">
                <a:solidFill>
                  <a:srgbClr val="FF0000"/>
                </a:solidFill>
                <a:latin typeface="Comic Sans MS"/>
                <a:ea typeface="Comic Sans MS"/>
                <a:cs typeface="Comic Sans MS"/>
                <a:sym typeface="Comic Sans MS"/>
              </a:rPr>
              <a:t>Execution Unit  - creating Stall / bubble</a:t>
            </a:r>
            <a:endParaRPr/>
          </a:p>
          <a:p>
            <a:pPr indent="0" lvl="0" marL="0" marR="0" rtl="0" algn="l">
              <a:lnSpc>
                <a:spcPct val="100000"/>
              </a:lnSpc>
              <a:spcBef>
                <a:spcPts val="0"/>
              </a:spcBef>
              <a:spcAft>
                <a:spcPts val="0"/>
              </a:spcAft>
              <a:buNone/>
            </a:pPr>
            <a:r>
              <a:rPr b="0" i="0" lang="en-US" sz="2000" u="none" cap="none" strike="noStrike">
                <a:solidFill>
                  <a:srgbClr val="000000"/>
                </a:solidFill>
                <a:latin typeface="Comic Sans MS"/>
                <a:ea typeface="Comic Sans MS"/>
                <a:cs typeface="Comic Sans MS"/>
                <a:sym typeface="Comic Sans MS"/>
              </a:rPr>
              <a:t>I1, I3, I4   :    Simple instructions                : 1 CLK Cycle</a:t>
            </a:r>
            <a:endParaRPr/>
          </a:p>
          <a:p>
            <a:pPr indent="0" lvl="0" marL="0" marR="0" rtl="0" algn="l">
              <a:lnSpc>
                <a:spcPct val="100000"/>
              </a:lnSpc>
              <a:spcBef>
                <a:spcPts val="0"/>
              </a:spcBef>
              <a:spcAft>
                <a:spcPts val="0"/>
              </a:spcAft>
              <a:buNone/>
            </a:pPr>
            <a:r>
              <a:rPr b="0" i="0" lang="en-US" sz="2000" u="none" cap="none" strike="noStrike">
                <a:solidFill>
                  <a:srgbClr val="FF0000"/>
                </a:solidFill>
                <a:latin typeface="Comic Sans MS"/>
                <a:ea typeface="Comic Sans MS"/>
                <a:cs typeface="Comic Sans MS"/>
                <a:sym typeface="Comic Sans MS"/>
              </a:rPr>
              <a:t>I2  </a:t>
            </a:r>
            <a:r>
              <a:rPr b="0" i="0" lang="en-US" sz="2000" u="none" cap="none" strike="noStrike">
                <a:solidFill>
                  <a:srgbClr val="000000"/>
                </a:solidFill>
                <a:latin typeface="Comic Sans MS"/>
                <a:ea typeface="Comic Sans MS"/>
                <a:cs typeface="Comic Sans MS"/>
                <a:sym typeface="Comic Sans MS"/>
              </a:rPr>
              <a:t> 	      :    Multiplication Instruction      :  4CLK Cycle</a:t>
            </a:r>
            <a:r>
              <a:rPr b="0" i="0" lang="en-US" sz="1400" u="none" cap="none" strike="noStrike">
                <a:solidFill>
                  <a:srgbClr val="000000"/>
                </a:solidFill>
                <a:latin typeface="Calibri"/>
                <a:ea typeface="Calibri"/>
                <a:cs typeface="Calibri"/>
                <a:sym typeface="Calibri"/>
              </a:rPr>
              <a:t>s</a:t>
            </a:r>
            <a:endParaRPr b="0" i="0" sz="1400" u="none" cap="none" strike="noStrike">
              <a:solidFill>
                <a:srgbClr val="000000"/>
              </a:solidFill>
              <a:latin typeface="Calibri"/>
              <a:ea typeface="Calibri"/>
              <a:cs typeface="Calibri"/>
              <a:sym typeface="Calibri"/>
            </a:endParaRPr>
          </a:p>
        </p:txBody>
      </p:sp>
      <p:sp>
        <p:nvSpPr>
          <p:cNvPr id="1132" name="Google Shape;1132;p205"/>
          <p:cNvSpPr/>
          <p:nvPr/>
        </p:nvSpPr>
        <p:spPr>
          <a:xfrm>
            <a:off x="7143751" y="2857500"/>
            <a:ext cx="2381249" cy="1285875"/>
          </a:xfrm>
          <a:prstGeom prst="cloudCallout">
            <a:avLst>
              <a:gd fmla="val -20833" name="adj1"/>
              <a:gd fmla="val 62500" name="adj2"/>
            </a:avLst>
          </a:prstGeom>
          <a:solidFill>
            <a:schemeClr val="accent2"/>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STALL</a:t>
            </a:r>
            <a:endParaRPr b="0" i="0" sz="1400" u="none" cap="none" strike="noStrike">
              <a:solidFill>
                <a:schemeClr val="lt1"/>
              </a:solidFill>
              <a:latin typeface="Arial"/>
              <a:ea typeface="Arial"/>
              <a:cs typeface="Arial"/>
              <a:sym typeface="Arial"/>
            </a:endParaRPr>
          </a:p>
        </p:txBody>
      </p:sp>
      <p:sp>
        <p:nvSpPr>
          <p:cNvPr id="1133" name="Google Shape;1133;p20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134" name="Google Shape;1134;p20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135" name="Google Shape;1135;p20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136" name="Google Shape;1136;p205"/>
          <p:cNvSpPr/>
          <p:nvPr/>
        </p:nvSpPr>
        <p:spPr>
          <a:xfrm>
            <a:off x="119855" y="328351"/>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400"/>
              <a:buFont typeface="Arial"/>
              <a:buNone/>
            </a:pPr>
            <a:r>
              <a:t/>
            </a:r>
            <a:endParaRPr b="0" i="0" sz="4400" u="none" cap="none" strike="noStrike">
              <a:solidFill>
                <a:schemeClr val="dk1"/>
              </a:solidFill>
              <a:latin typeface="Calibri"/>
              <a:ea typeface="Calibri"/>
              <a:cs typeface="Calibri"/>
              <a:sym typeface="Calibri"/>
            </a:endParaRPr>
          </a:p>
        </p:txBody>
      </p:sp>
      <p:cxnSp>
        <p:nvCxnSpPr>
          <p:cNvPr id="1137" name="Google Shape;1137;p205"/>
          <p:cNvCxnSpPr/>
          <p:nvPr/>
        </p:nvCxnSpPr>
        <p:spPr>
          <a:xfrm flipH="1" rot="10800000">
            <a:off x="0" y="1648691"/>
            <a:ext cx="12192000" cy="27709"/>
          </a:xfrm>
          <a:prstGeom prst="straightConnector1">
            <a:avLst/>
          </a:prstGeom>
          <a:noFill/>
          <a:ln cap="flat" cmpd="sng" w="9525">
            <a:solidFill>
              <a:srgbClr val="00B050"/>
            </a:solidFill>
            <a:prstDash val="solid"/>
            <a:round/>
            <a:headEnd len="sm" w="sm" type="none"/>
            <a:tailEnd len="sm" w="sm" type="none"/>
          </a:ln>
        </p:spPr>
      </p:cxnSp>
      <p:sp>
        <p:nvSpPr>
          <p:cNvPr id="1138" name="Google Shape;1138;p20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139" name="Google Shape;1139;p20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140" name="Google Shape;1140;p20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1141" name="Google Shape;1141;p205"/>
          <p:cNvSpPr/>
          <p:nvPr/>
        </p:nvSpPr>
        <p:spPr>
          <a:xfrm>
            <a:off x="1393778" y="233227"/>
            <a:ext cx="8588422" cy="1187356"/>
          </a:xfrm>
          <a:prstGeom prst="roundRect">
            <a:avLst>
              <a:gd fmla="val 16667" name="adj"/>
            </a:avLst>
          </a:prstGeom>
          <a:noFill/>
          <a:ln cap="flat" cmpd="sng" w="7620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500"/>
                                        <p:tgtEl>
                                          <p:spTgt spid="1124"/>
                                        </p:tgtEl>
                                        <p:attrNameLst>
                                          <p:attrName>ppt_x</p:attrName>
                                        </p:attrNameLst>
                                      </p:cBhvr>
                                      <p:tavLst>
                                        <p:tav fmla="" tm="0">
                                          <p:val>
                                            <p:strVal val="#ppt_x"/>
                                          </p:val>
                                        </p:tav>
                                        <p:tav fmla="" tm="100000">
                                          <p:val>
                                            <p:strVal val="#ppt_x+1"/>
                                          </p:val>
                                        </p:tav>
                                      </p:tavLst>
                                    </p:anim>
                                    <p:set>
                                      <p:cBhvr>
                                        <p:cTn dur="1" fill="hold">
                                          <p:stCondLst>
                                            <p:cond delay="500"/>
                                          </p:stCondLst>
                                        </p:cTn>
                                        <p:tgtEl>
                                          <p:spTgt spid="112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2"/>
                                        </p:tgtEl>
                                        <p:attrNameLst>
                                          <p:attrName>style.visibility</p:attrName>
                                        </p:attrNameLst>
                                      </p:cBhvr>
                                      <p:to>
                                        <p:strVal val="visible"/>
                                      </p:to>
                                    </p:set>
                                    <p:animEffect filter="fade" transition="in">
                                      <p:cBhvr>
                                        <p:cTn dur="500"/>
                                        <p:tgtEl>
                                          <p:spTgt spid="11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132"/>
                                        </p:tgtEl>
                                      </p:cBhvr>
                                    </p:animEffect>
                                    <p:set>
                                      <p:cBhvr>
                                        <p:cTn dur="1" fill="hold">
                                          <p:stCondLst>
                                            <p:cond delay="500"/>
                                          </p:stCondLst>
                                        </p:cTn>
                                        <p:tgtEl>
                                          <p:spTgt spid="113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5" name="Shape 1145"/>
        <p:cNvGrpSpPr/>
        <p:nvPr/>
      </p:nvGrpSpPr>
      <p:grpSpPr>
        <a:xfrm>
          <a:off x="0" y="0"/>
          <a:ext cx="0" cy="0"/>
          <a:chOff x="0" y="0"/>
          <a:chExt cx="0" cy="0"/>
        </a:xfrm>
      </p:grpSpPr>
      <p:sp>
        <p:nvSpPr>
          <p:cNvPr id="1146" name="Google Shape;1146;p206"/>
          <p:cNvSpPr txBox="1"/>
          <p:nvPr/>
        </p:nvSpPr>
        <p:spPr>
          <a:xfrm>
            <a:off x="773905" y="1628805"/>
            <a:ext cx="3048000" cy="857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Prfetch Buffer</a:t>
            </a:r>
            <a:endParaRPr b="0" i="0" sz="2400" u="none" cap="none" strike="noStrike">
              <a:solidFill>
                <a:srgbClr val="000000"/>
              </a:solidFill>
              <a:latin typeface="Arial"/>
              <a:ea typeface="Arial"/>
              <a:cs typeface="Arial"/>
              <a:sym typeface="Arial"/>
            </a:endParaRPr>
          </a:p>
        </p:txBody>
      </p:sp>
      <p:sp>
        <p:nvSpPr>
          <p:cNvPr id="1147" name="Google Shape;1147;p206"/>
          <p:cNvSpPr/>
          <p:nvPr/>
        </p:nvSpPr>
        <p:spPr>
          <a:xfrm>
            <a:off x="857251" y="4143375"/>
            <a:ext cx="1809749"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48" name="Google Shape;1148;p206"/>
          <p:cNvSpPr/>
          <p:nvPr/>
        </p:nvSpPr>
        <p:spPr>
          <a:xfrm>
            <a:off x="3524251" y="4143375"/>
            <a:ext cx="1809749" cy="928688"/>
          </a:xfrm>
          <a:prstGeom prst="rect">
            <a:avLst/>
          </a:prstGeom>
          <a:solidFill>
            <a:srgbClr val="3D4B5F"/>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49" name="Google Shape;1149;p206"/>
          <p:cNvSpPr/>
          <p:nvPr/>
        </p:nvSpPr>
        <p:spPr>
          <a:xfrm>
            <a:off x="6191251" y="4143375"/>
            <a:ext cx="1809749" cy="928688"/>
          </a:xfrm>
          <a:prstGeom prst="rect">
            <a:avLst/>
          </a:prstGeom>
          <a:solidFill>
            <a:srgbClr val="DDEAF6"/>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50" name="Google Shape;1150;p206"/>
          <p:cNvSpPr/>
          <p:nvPr/>
        </p:nvSpPr>
        <p:spPr>
          <a:xfrm>
            <a:off x="8763001" y="4143375"/>
            <a:ext cx="1809751" cy="928688"/>
          </a:xfrm>
          <a:prstGeom prst="rect">
            <a:avLst/>
          </a:prstGeom>
          <a:solidFill>
            <a:srgbClr val="FBE4D4"/>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51" name="Google Shape;1151;p206"/>
          <p:cNvSpPr/>
          <p:nvPr/>
        </p:nvSpPr>
        <p:spPr>
          <a:xfrm>
            <a:off x="2762251" y="4500564"/>
            <a:ext cx="666749" cy="142875"/>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52" name="Google Shape;1152;p206"/>
          <p:cNvSpPr/>
          <p:nvPr/>
        </p:nvSpPr>
        <p:spPr>
          <a:xfrm>
            <a:off x="5429251" y="4572001"/>
            <a:ext cx="666749" cy="142875"/>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53" name="Google Shape;1153;p206"/>
          <p:cNvSpPr/>
          <p:nvPr/>
        </p:nvSpPr>
        <p:spPr>
          <a:xfrm>
            <a:off x="8001000" y="4572001"/>
            <a:ext cx="666751" cy="142875"/>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54" name="Google Shape;1154;p206"/>
          <p:cNvSpPr/>
          <p:nvPr/>
        </p:nvSpPr>
        <p:spPr>
          <a:xfrm>
            <a:off x="1333500" y="4357689"/>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I4</a:t>
            </a:r>
            <a:endParaRPr b="0" i="0" sz="1400" u="none" cap="none" strike="noStrike">
              <a:solidFill>
                <a:schemeClr val="lt1"/>
              </a:solidFill>
              <a:latin typeface="Arial"/>
              <a:ea typeface="Arial"/>
              <a:cs typeface="Arial"/>
              <a:sym typeface="Arial"/>
            </a:endParaRPr>
          </a:p>
        </p:txBody>
      </p:sp>
      <p:sp>
        <p:nvSpPr>
          <p:cNvPr id="1155" name="Google Shape;1155;p206"/>
          <p:cNvSpPr/>
          <p:nvPr/>
        </p:nvSpPr>
        <p:spPr>
          <a:xfrm>
            <a:off x="4000500" y="4357689"/>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I3</a:t>
            </a:r>
            <a:endParaRPr b="0" i="0" sz="1400" u="none" cap="none" strike="noStrike">
              <a:solidFill>
                <a:schemeClr val="lt1"/>
              </a:solidFill>
              <a:latin typeface="Arial"/>
              <a:ea typeface="Arial"/>
              <a:cs typeface="Arial"/>
              <a:sym typeface="Arial"/>
            </a:endParaRPr>
          </a:p>
        </p:txBody>
      </p:sp>
      <p:sp>
        <p:nvSpPr>
          <p:cNvPr id="1156" name="Google Shape;1156;p206"/>
          <p:cNvSpPr/>
          <p:nvPr/>
        </p:nvSpPr>
        <p:spPr>
          <a:xfrm>
            <a:off x="6572251" y="4357689"/>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I2</a:t>
            </a:r>
            <a:endParaRPr b="0" i="0" sz="1400" u="none" cap="none" strike="noStrike">
              <a:solidFill>
                <a:schemeClr val="lt1"/>
              </a:solidFill>
              <a:latin typeface="Arial"/>
              <a:ea typeface="Arial"/>
              <a:cs typeface="Arial"/>
              <a:sym typeface="Arial"/>
            </a:endParaRPr>
          </a:p>
        </p:txBody>
      </p:sp>
      <p:sp>
        <p:nvSpPr>
          <p:cNvPr id="1157" name="Google Shape;1157;p206"/>
          <p:cNvSpPr/>
          <p:nvPr/>
        </p:nvSpPr>
        <p:spPr>
          <a:xfrm>
            <a:off x="9334500" y="4357689"/>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I1</a:t>
            </a:r>
            <a:endParaRPr b="0" i="0" sz="1400" u="none" cap="none" strike="noStrike">
              <a:solidFill>
                <a:schemeClr val="lt1"/>
              </a:solidFill>
              <a:latin typeface="Arial"/>
              <a:ea typeface="Arial"/>
              <a:cs typeface="Arial"/>
              <a:sym typeface="Arial"/>
            </a:endParaRPr>
          </a:p>
        </p:txBody>
      </p:sp>
      <p:sp>
        <p:nvSpPr>
          <p:cNvPr id="1158" name="Google Shape;1158;p206"/>
          <p:cNvSpPr/>
          <p:nvPr/>
        </p:nvSpPr>
        <p:spPr>
          <a:xfrm>
            <a:off x="838200" y="2357438"/>
            <a:ext cx="2019300" cy="1357312"/>
          </a:xfrm>
          <a:prstGeom prst="rect">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59" name="Google Shape;1159;p206"/>
          <p:cNvSpPr/>
          <p:nvPr/>
        </p:nvSpPr>
        <p:spPr>
          <a:xfrm>
            <a:off x="1143000" y="2928938"/>
            <a:ext cx="762000" cy="500063"/>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I5</a:t>
            </a:r>
            <a:endParaRPr b="0" i="0" sz="1400" u="none" cap="none" strike="noStrike">
              <a:solidFill>
                <a:schemeClr val="lt1"/>
              </a:solidFill>
              <a:latin typeface="Arial"/>
              <a:ea typeface="Arial"/>
              <a:cs typeface="Arial"/>
              <a:sym typeface="Arial"/>
            </a:endParaRPr>
          </a:p>
        </p:txBody>
      </p:sp>
      <p:sp>
        <p:nvSpPr>
          <p:cNvPr id="1160" name="Google Shape;1160;p206"/>
          <p:cNvSpPr txBox="1"/>
          <p:nvPr/>
        </p:nvSpPr>
        <p:spPr>
          <a:xfrm>
            <a:off x="3619500" y="5286376"/>
            <a:ext cx="1905000" cy="500063"/>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marR="0" rtl="0" algn="l">
              <a:lnSpc>
                <a:spcPct val="100000"/>
              </a:lnSpc>
              <a:spcBef>
                <a:spcPts val="0"/>
              </a:spcBef>
              <a:spcAft>
                <a:spcPts val="0"/>
              </a:spcAft>
              <a:buClr>
                <a:srgbClr val="000000"/>
              </a:buClr>
              <a:buSzPct val="100000"/>
              <a:buFont typeface="Arial"/>
              <a:buNone/>
            </a:pPr>
            <a:r>
              <a:rPr b="0" i="0" lang="en-US" sz="3200" u="none" cap="none" strike="noStrike">
                <a:solidFill>
                  <a:srgbClr val="000000"/>
                </a:solidFill>
                <a:latin typeface="Arial"/>
                <a:ea typeface="Arial"/>
                <a:cs typeface="Arial"/>
                <a:sym typeface="Arial"/>
              </a:rPr>
              <a:t>Decode2</a:t>
            </a:r>
            <a:endParaRPr/>
          </a:p>
          <a:p>
            <a:pPr indent="-154940" lvl="0" marL="342900" marR="0" rtl="0" algn="l">
              <a:lnSpc>
                <a:spcPct val="100000"/>
              </a:lnSpc>
              <a:spcBef>
                <a:spcPts val="592"/>
              </a:spcBef>
              <a:spcAft>
                <a:spcPts val="0"/>
              </a:spcAft>
              <a:buClr>
                <a:srgbClr val="000000"/>
              </a:buClr>
              <a:buSzPct val="100000"/>
              <a:buFont typeface="Arial"/>
              <a:buNone/>
            </a:pPr>
            <a:r>
              <a:t/>
            </a:r>
            <a:endParaRPr b="0" i="0" sz="3200" u="none" cap="none" strike="noStrike">
              <a:solidFill>
                <a:srgbClr val="000000"/>
              </a:solidFill>
              <a:latin typeface="Arial"/>
              <a:ea typeface="Arial"/>
              <a:cs typeface="Arial"/>
              <a:sym typeface="Arial"/>
            </a:endParaRPr>
          </a:p>
        </p:txBody>
      </p:sp>
      <p:sp>
        <p:nvSpPr>
          <p:cNvPr id="1161" name="Google Shape;1161;p206"/>
          <p:cNvSpPr txBox="1"/>
          <p:nvPr/>
        </p:nvSpPr>
        <p:spPr>
          <a:xfrm>
            <a:off x="857251" y="5286376"/>
            <a:ext cx="1905000" cy="500063"/>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marR="0" rtl="0" algn="l">
              <a:lnSpc>
                <a:spcPct val="100000"/>
              </a:lnSpc>
              <a:spcBef>
                <a:spcPts val="0"/>
              </a:spcBef>
              <a:spcAft>
                <a:spcPts val="0"/>
              </a:spcAft>
              <a:buClr>
                <a:srgbClr val="000000"/>
              </a:buClr>
              <a:buSzPct val="100000"/>
              <a:buFont typeface="Arial"/>
              <a:buNone/>
            </a:pPr>
            <a:r>
              <a:rPr b="0" i="0" lang="en-US" sz="3200" u="none" cap="none" strike="noStrike">
                <a:solidFill>
                  <a:srgbClr val="000000"/>
                </a:solidFill>
                <a:latin typeface="Arial"/>
                <a:ea typeface="Arial"/>
                <a:cs typeface="Arial"/>
                <a:sym typeface="Arial"/>
              </a:rPr>
              <a:t>Decode1</a:t>
            </a:r>
            <a:endParaRPr/>
          </a:p>
          <a:p>
            <a:pPr indent="-154940" lvl="0" marL="342900" marR="0" rtl="0" algn="l">
              <a:lnSpc>
                <a:spcPct val="100000"/>
              </a:lnSpc>
              <a:spcBef>
                <a:spcPts val="592"/>
              </a:spcBef>
              <a:spcAft>
                <a:spcPts val="0"/>
              </a:spcAft>
              <a:buClr>
                <a:srgbClr val="000000"/>
              </a:buClr>
              <a:buSzPct val="100000"/>
              <a:buFont typeface="Arial"/>
              <a:buNone/>
            </a:pPr>
            <a:r>
              <a:t/>
            </a:r>
            <a:endParaRPr b="0" i="0" sz="3200" u="none" cap="none" strike="noStrike">
              <a:solidFill>
                <a:srgbClr val="000000"/>
              </a:solidFill>
              <a:latin typeface="Arial"/>
              <a:ea typeface="Arial"/>
              <a:cs typeface="Arial"/>
              <a:sym typeface="Arial"/>
            </a:endParaRPr>
          </a:p>
        </p:txBody>
      </p:sp>
      <p:sp>
        <p:nvSpPr>
          <p:cNvPr id="1162" name="Google Shape;1162;p206"/>
          <p:cNvSpPr txBox="1"/>
          <p:nvPr/>
        </p:nvSpPr>
        <p:spPr>
          <a:xfrm>
            <a:off x="8763000" y="5357813"/>
            <a:ext cx="2286000" cy="571500"/>
          </a:xfrm>
          <a:prstGeom prst="rect">
            <a:avLst/>
          </a:prstGeom>
          <a:noFill/>
          <a:ln>
            <a:noFill/>
          </a:ln>
        </p:spPr>
        <p:txBody>
          <a:bodyPr anchorCtr="0" anchor="t" bIns="45700" lIns="91425" spcFirstLastPara="1" rIns="91425" wrap="square" tIns="45700">
            <a:normAutofit fontScale="85000" lnSpcReduction="10000"/>
          </a:bodyPr>
          <a:lstStyle/>
          <a:p>
            <a:pPr indent="-342900" lvl="0" marL="342900" marR="0" rtl="0" algn="l">
              <a:lnSpc>
                <a:spcPct val="100000"/>
              </a:lnSpc>
              <a:spcBef>
                <a:spcPts val="0"/>
              </a:spcBef>
              <a:spcAft>
                <a:spcPts val="0"/>
              </a:spcAft>
              <a:buClr>
                <a:srgbClr val="000000"/>
              </a:buClr>
              <a:buSzPct val="100000"/>
              <a:buFont typeface="Arial"/>
              <a:buNone/>
            </a:pPr>
            <a:r>
              <a:rPr b="0" i="0" lang="en-US" sz="4000" u="none" cap="none" strike="noStrike">
                <a:solidFill>
                  <a:srgbClr val="000000"/>
                </a:solidFill>
                <a:latin typeface="Arial"/>
                <a:ea typeface="Arial"/>
                <a:cs typeface="Arial"/>
                <a:sym typeface="Arial"/>
              </a:rPr>
              <a:t>WriteBack</a:t>
            </a:r>
            <a:endParaRPr b="0" i="0" sz="4000" u="none" cap="none" strike="noStrike">
              <a:solidFill>
                <a:srgbClr val="000000"/>
              </a:solidFill>
              <a:latin typeface="Arial"/>
              <a:ea typeface="Arial"/>
              <a:cs typeface="Arial"/>
              <a:sym typeface="Arial"/>
            </a:endParaRPr>
          </a:p>
          <a:p>
            <a:pPr indent="-170180" lvl="0" marL="342900" marR="0" rtl="0" algn="l">
              <a:lnSpc>
                <a:spcPct val="100000"/>
              </a:lnSpc>
              <a:spcBef>
                <a:spcPts val="544"/>
              </a:spcBef>
              <a:spcAft>
                <a:spcPts val="0"/>
              </a:spcAft>
              <a:buClr>
                <a:srgbClr val="000000"/>
              </a:buClr>
              <a:buSzPct val="100000"/>
              <a:buFont typeface="Arial"/>
              <a:buNone/>
            </a:pPr>
            <a:r>
              <a:t/>
            </a:r>
            <a:endParaRPr b="0" i="0" sz="3200" u="none" cap="none" strike="noStrike">
              <a:solidFill>
                <a:srgbClr val="000000"/>
              </a:solidFill>
              <a:latin typeface="Arial"/>
              <a:ea typeface="Arial"/>
              <a:cs typeface="Arial"/>
              <a:sym typeface="Arial"/>
            </a:endParaRPr>
          </a:p>
        </p:txBody>
      </p:sp>
      <p:sp>
        <p:nvSpPr>
          <p:cNvPr id="1163" name="Google Shape;1163;p206"/>
          <p:cNvSpPr txBox="1"/>
          <p:nvPr/>
        </p:nvSpPr>
        <p:spPr>
          <a:xfrm>
            <a:off x="1428751" y="428625"/>
            <a:ext cx="9810749" cy="36988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Calibri"/>
              <a:ea typeface="Calibri"/>
              <a:cs typeface="Calibri"/>
              <a:sym typeface="Calibri"/>
            </a:endParaRPr>
          </a:p>
        </p:txBody>
      </p:sp>
      <p:sp>
        <p:nvSpPr>
          <p:cNvPr id="1164" name="Google Shape;1164;p206"/>
          <p:cNvSpPr txBox="1"/>
          <p:nvPr/>
        </p:nvSpPr>
        <p:spPr>
          <a:xfrm>
            <a:off x="2339933" y="231349"/>
            <a:ext cx="9342551" cy="10156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FF0000"/>
                </a:solidFill>
                <a:latin typeface="Comic Sans MS"/>
                <a:ea typeface="Comic Sans MS"/>
                <a:cs typeface="Comic Sans MS"/>
                <a:sym typeface="Comic Sans MS"/>
              </a:rPr>
              <a:t>Decode2 :	Operand fetch, Address generation  - creating stall                                        </a:t>
            </a:r>
            <a:endParaRPr b="0" i="0" sz="2000" u="none" cap="none" strike="noStrike">
              <a:solidFill>
                <a:srgbClr val="FF0000"/>
              </a:solidFill>
              <a:latin typeface="Comic Sans MS"/>
              <a:ea typeface="Comic Sans MS"/>
              <a:cs typeface="Comic Sans MS"/>
              <a:sym typeface="Comic Sans MS"/>
            </a:endParaRPr>
          </a:p>
          <a:p>
            <a:pPr indent="0" lvl="0" marL="0" marR="0" rtl="0" algn="l">
              <a:lnSpc>
                <a:spcPct val="100000"/>
              </a:lnSpc>
              <a:spcBef>
                <a:spcPts val="0"/>
              </a:spcBef>
              <a:spcAft>
                <a:spcPts val="0"/>
              </a:spcAft>
              <a:buNone/>
            </a:pPr>
            <a:r>
              <a:rPr b="0" i="0" lang="en-US" sz="2000" u="none" cap="none" strike="noStrike">
                <a:solidFill>
                  <a:srgbClr val="000000"/>
                </a:solidFill>
                <a:latin typeface="Comic Sans MS"/>
                <a:ea typeface="Comic Sans MS"/>
                <a:cs typeface="Comic Sans MS"/>
                <a:sym typeface="Comic Sans MS"/>
              </a:rPr>
              <a:t>I1, I2, I4   :    Simple instructions                    : 1 CLK Cycle</a:t>
            </a:r>
            <a:endParaRPr/>
          </a:p>
          <a:p>
            <a:pPr indent="0" lvl="0" marL="0" marR="0" rtl="0" algn="l">
              <a:lnSpc>
                <a:spcPct val="100000"/>
              </a:lnSpc>
              <a:spcBef>
                <a:spcPts val="0"/>
              </a:spcBef>
              <a:spcAft>
                <a:spcPts val="0"/>
              </a:spcAft>
              <a:buNone/>
            </a:pPr>
            <a:r>
              <a:rPr b="0" i="0" lang="en-US" sz="2000" u="none" cap="none" strike="noStrike">
                <a:solidFill>
                  <a:srgbClr val="FF0000"/>
                </a:solidFill>
                <a:latin typeface="Comic Sans MS"/>
                <a:ea typeface="Comic Sans MS"/>
                <a:cs typeface="Comic Sans MS"/>
                <a:sym typeface="Comic Sans MS"/>
              </a:rPr>
              <a:t>I3 </a:t>
            </a:r>
            <a:r>
              <a:rPr b="0" i="0" lang="en-US" sz="2000" u="none" cap="none" strike="noStrike">
                <a:solidFill>
                  <a:srgbClr val="000000"/>
                </a:solidFill>
                <a:latin typeface="Comic Sans MS"/>
                <a:ea typeface="Comic Sans MS"/>
                <a:cs typeface="Comic Sans MS"/>
                <a:sym typeface="Comic Sans MS"/>
              </a:rPr>
              <a:t>  	      :    mov ax, buffer[bx+si] 	          :  4CLK Cycle</a:t>
            </a:r>
            <a:r>
              <a:rPr b="0" i="0" lang="en-US" sz="1400" u="none" cap="none" strike="noStrike">
                <a:solidFill>
                  <a:srgbClr val="000000"/>
                </a:solidFill>
                <a:latin typeface="Calibri"/>
                <a:ea typeface="Calibri"/>
                <a:cs typeface="Calibri"/>
                <a:sym typeface="Calibri"/>
              </a:rPr>
              <a:t>s</a:t>
            </a:r>
            <a:endParaRPr b="0" i="0" sz="1400" u="none" cap="none" strike="noStrike">
              <a:solidFill>
                <a:srgbClr val="000000"/>
              </a:solidFill>
              <a:latin typeface="Calibri"/>
              <a:ea typeface="Calibri"/>
              <a:cs typeface="Calibri"/>
              <a:sym typeface="Calibri"/>
            </a:endParaRPr>
          </a:p>
        </p:txBody>
      </p:sp>
      <p:sp>
        <p:nvSpPr>
          <p:cNvPr id="1165" name="Google Shape;1165;p206"/>
          <p:cNvSpPr txBox="1"/>
          <p:nvPr/>
        </p:nvSpPr>
        <p:spPr>
          <a:xfrm>
            <a:off x="6096000" y="5286376"/>
            <a:ext cx="1605055"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00" u="none" cap="none" strike="noStrike">
                <a:solidFill>
                  <a:srgbClr val="000000"/>
                </a:solidFill>
                <a:latin typeface="Calibri"/>
                <a:ea typeface="Calibri"/>
                <a:cs typeface="Calibri"/>
                <a:sym typeface="Calibri"/>
              </a:rPr>
              <a:t>Execution</a:t>
            </a:r>
            <a:endParaRPr b="0" i="0" sz="2800" u="none" cap="none" strike="noStrike">
              <a:solidFill>
                <a:srgbClr val="000000"/>
              </a:solidFill>
              <a:latin typeface="Calibri"/>
              <a:ea typeface="Calibri"/>
              <a:cs typeface="Calibri"/>
              <a:sym typeface="Calibri"/>
            </a:endParaRPr>
          </a:p>
        </p:txBody>
      </p:sp>
      <p:sp>
        <p:nvSpPr>
          <p:cNvPr id="1166" name="Google Shape;1166;p206"/>
          <p:cNvSpPr/>
          <p:nvPr/>
        </p:nvSpPr>
        <p:spPr>
          <a:xfrm>
            <a:off x="4095752" y="2928938"/>
            <a:ext cx="2000249" cy="1143000"/>
          </a:xfrm>
          <a:prstGeom prst="cloudCallout">
            <a:avLst>
              <a:gd fmla="val -20833" name="adj1"/>
              <a:gd fmla="val 62500" name="adj2"/>
            </a:avLst>
          </a:prstGeom>
          <a:solidFill>
            <a:schemeClr val="accent2"/>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STALL</a:t>
            </a:r>
            <a:endParaRPr b="0" i="0" sz="1400" u="none" cap="none" strike="noStrike">
              <a:solidFill>
                <a:schemeClr val="lt1"/>
              </a:solidFill>
              <a:latin typeface="Arial"/>
              <a:ea typeface="Arial"/>
              <a:cs typeface="Arial"/>
              <a:sym typeface="Arial"/>
            </a:endParaRPr>
          </a:p>
        </p:txBody>
      </p:sp>
      <p:sp>
        <p:nvSpPr>
          <p:cNvPr id="1167" name="Google Shape;1167;p20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168" name="Google Shape;1168;p20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169" name="Google Shape;1169;p20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170" name="Google Shape;1170;p206"/>
          <p:cNvSpPr/>
          <p:nvPr/>
        </p:nvSpPr>
        <p:spPr>
          <a:xfrm>
            <a:off x="119855" y="328351"/>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400"/>
              <a:buFont typeface="Arial"/>
              <a:buNone/>
            </a:pPr>
            <a:r>
              <a:t/>
            </a:r>
            <a:endParaRPr b="0" i="0" sz="4400" u="none" cap="none" strike="noStrike">
              <a:solidFill>
                <a:schemeClr val="dk1"/>
              </a:solidFill>
              <a:latin typeface="Calibri"/>
              <a:ea typeface="Calibri"/>
              <a:cs typeface="Calibri"/>
              <a:sym typeface="Calibri"/>
            </a:endParaRPr>
          </a:p>
        </p:txBody>
      </p:sp>
      <p:cxnSp>
        <p:nvCxnSpPr>
          <p:cNvPr id="1171" name="Google Shape;1171;p206"/>
          <p:cNvCxnSpPr/>
          <p:nvPr/>
        </p:nvCxnSpPr>
        <p:spPr>
          <a:xfrm flipH="1" rot="10800000">
            <a:off x="0" y="1648691"/>
            <a:ext cx="12192000" cy="27709"/>
          </a:xfrm>
          <a:prstGeom prst="straightConnector1">
            <a:avLst/>
          </a:prstGeom>
          <a:noFill/>
          <a:ln cap="flat" cmpd="sng" w="9525">
            <a:solidFill>
              <a:srgbClr val="00B050"/>
            </a:solidFill>
            <a:prstDash val="solid"/>
            <a:round/>
            <a:headEnd len="sm" w="sm" type="none"/>
            <a:tailEnd len="sm" w="sm" type="none"/>
          </a:ln>
        </p:spPr>
      </p:cxnSp>
      <p:sp>
        <p:nvSpPr>
          <p:cNvPr id="1172" name="Google Shape;1172;p20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173" name="Google Shape;1173;p20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174" name="Google Shape;1174;p20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1175" name="Google Shape;1175;p206"/>
          <p:cNvSpPr/>
          <p:nvPr/>
        </p:nvSpPr>
        <p:spPr>
          <a:xfrm>
            <a:off x="2095500" y="231349"/>
            <a:ext cx="8672584" cy="1203751"/>
          </a:xfrm>
          <a:prstGeom prst="roundRect">
            <a:avLst>
              <a:gd fmla="val 16667" name="adj"/>
            </a:avLst>
          </a:prstGeom>
          <a:noFill/>
          <a:ln cap="flat" cmpd="sng" w="7620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500"/>
                                        <p:tgtEl>
                                          <p:spTgt spid="1157"/>
                                        </p:tgtEl>
                                        <p:attrNameLst>
                                          <p:attrName>ppt_x</p:attrName>
                                        </p:attrNameLst>
                                      </p:cBhvr>
                                      <p:tavLst>
                                        <p:tav fmla="" tm="0">
                                          <p:val>
                                            <p:strVal val="#ppt_x"/>
                                          </p:val>
                                        </p:tav>
                                        <p:tav fmla="" tm="100000">
                                          <p:val>
                                            <p:strVal val="#ppt_x+1"/>
                                          </p:val>
                                        </p:tav>
                                      </p:tavLst>
                                    </p:anim>
                                    <p:set>
                                      <p:cBhvr>
                                        <p:cTn dur="1" fill="hold">
                                          <p:stCondLst>
                                            <p:cond delay="500"/>
                                          </p:stCondLst>
                                        </p:cTn>
                                        <p:tgtEl>
                                          <p:spTgt spid="115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6"/>
                                        </p:tgtEl>
                                        <p:attrNameLst>
                                          <p:attrName>style.visibility</p:attrName>
                                        </p:attrNameLst>
                                      </p:cBhvr>
                                      <p:to>
                                        <p:strVal val="visible"/>
                                      </p:to>
                                    </p:set>
                                    <p:animEffect filter="fade" transition="in">
                                      <p:cBhvr>
                                        <p:cTn dur="500"/>
                                        <p:tgtEl>
                                          <p:spTgt spid="11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166"/>
                                        </p:tgtEl>
                                      </p:cBhvr>
                                    </p:animEffect>
                                    <p:set>
                                      <p:cBhvr>
                                        <p:cTn dur="1" fill="hold">
                                          <p:stCondLst>
                                            <p:cond delay="500"/>
                                          </p:stCondLst>
                                        </p:cTn>
                                        <p:tgtEl>
                                          <p:spTgt spid="116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207"/>
          <p:cNvSpPr txBox="1"/>
          <p:nvPr/>
        </p:nvSpPr>
        <p:spPr>
          <a:xfrm>
            <a:off x="857251" y="1785938"/>
            <a:ext cx="3048000" cy="857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Prfetch Buffer</a:t>
            </a:r>
            <a:endParaRPr b="0" i="0" sz="2400" u="none" cap="none" strike="noStrike">
              <a:solidFill>
                <a:srgbClr val="000000"/>
              </a:solidFill>
              <a:latin typeface="Arial"/>
              <a:ea typeface="Arial"/>
              <a:cs typeface="Arial"/>
              <a:sym typeface="Arial"/>
            </a:endParaRPr>
          </a:p>
        </p:txBody>
      </p:sp>
      <p:sp>
        <p:nvSpPr>
          <p:cNvPr id="1181" name="Google Shape;1181;p207"/>
          <p:cNvSpPr/>
          <p:nvPr/>
        </p:nvSpPr>
        <p:spPr>
          <a:xfrm>
            <a:off x="1238251" y="4286250"/>
            <a:ext cx="1809749"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82" name="Google Shape;1182;p207"/>
          <p:cNvSpPr/>
          <p:nvPr/>
        </p:nvSpPr>
        <p:spPr>
          <a:xfrm>
            <a:off x="3905251" y="4286250"/>
            <a:ext cx="1809749" cy="928688"/>
          </a:xfrm>
          <a:prstGeom prst="rect">
            <a:avLst/>
          </a:prstGeom>
          <a:solidFill>
            <a:srgbClr val="3D4B5F"/>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83" name="Google Shape;1183;p207"/>
          <p:cNvSpPr/>
          <p:nvPr/>
        </p:nvSpPr>
        <p:spPr>
          <a:xfrm>
            <a:off x="6572251" y="4286250"/>
            <a:ext cx="1809749" cy="928688"/>
          </a:xfrm>
          <a:prstGeom prst="rect">
            <a:avLst/>
          </a:prstGeom>
          <a:solidFill>
            <a:srgbClr val="DDEAF6"/>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84" name="Google Shape;1184;p207"/>
          <p:cNvSpPr/>
          <p:nvPr/>
        </p:nvSpPr>
        <p:spPr>
          <a:xfrm>
            <a:off x="9144001" y="4286250"/>
            <a:ext cx="1809751" cy="928688"/>
          </a:xfrm>
          <a:prstGeom prst="rect">
            <a:avLst/>
          </a:prstGeom>
          <a:solidFill>
            <a:srgbClr val="FBE4D4"/>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85" name="Google Shape;1185;p207"/>
          <p:cNvSpPr/>
          <p:nvPr/>
        </p:nvSpPr>
        <p:spPr>
          <a:xfrm>
            <a:off x="3143251" y="4643439"/>
            <a:ext cx="666749" cy="142875"/>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86" name="Google Shape;1186;p207"/>
          <p:cNvSpPr/>
          <p:nvPr/>
        </p:nvSpPr>
        <p:spPr>
          <a:xfrm>
            <a:off x="5810251" y="4714876"/>
            <a:ext cx="666749" cy="142875"/>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87" name="Google Shape;1187;p207"/>
          <p:cNvSpPr/>
          <p:nvPr/>
        </p:nvSpPr>
        <p:spPr>
          <a:xfrm>
            <a:off x="8382001" y="4714876"/>
            <a:ext cx="666751" cy="142875"/>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88" name="Google Shape;1188;p207"/>
          <p:cNvSpPr/>
          <p:nvPr/>
        </p:nvSpPr>
        <p:spPr>
          <a:xfrm>
            <a:off x="1714500" y="4500564"/>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I4</a:t>
            </a:r>
            <a:endParaRPr b="0" i="0" sz="1400" u="none" cap="none" strike="noStrike">
              <a:solidFill>
                <a:schemeClr val="lt1"/>
              </a:solidFill>
              <a:latin typeface="Arial"/>
              <a:ea typeface="Arial"/>
              <a:cs typeface="Arial"/>
              <a:sym typeface="Arial"/>
            </a:endParaRPr>
          </a:p>
        </p:txBody>
      </p:sp>
      <p:sp>
        <p:nvSpPr>
          <p:cNvPr id="1189" name="Google Shape;1189;p207"/>
          <p:cNvSpPr/>
          <p:nvPr/>
        </p:nvSpPr>
        <p:spPr>
          <a:xfrm>
            <a:off x="4381500" y="4500564"/>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I3</a:t>
            </a:r>
            <a:endParaRPr b="0" i="0" sz="1400" u="none" cap="none" strike="noStrike">
              <a:solidFill>
                <a:schemeClr val="lt1"/>
              </a:solidFill>
              <a:latin typeface="Arial"/>
              <a:ea typeface="Arial"/>
              <a:cs typeface="Arial"/>
              <a:sym typeface="Arial"/>
            </a:endParaRPr>
          </a:p>
        </p:txBody>
      </p:sp>
      <p:sp>
        <p:nvSpPr>
          <p:cNvPr id="1190" name="Google Shape;1190;p207"/>
          <p:cNvSpPr/>
          <p:nvPr/>
        </p:nvSpPr>
        <p:spPr>
          <a:xfrm>
            <a:off x="6953251" y="4500564"/>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I2</a:t>
            </a:r>
            <a:endParaRPr b="0" i="0" sz="1400" u="none" cap="none" strike="noStrike">
              <a:solidFill>
                <a:schemeClr val="lt1"/>
              </a:solidFill>
              <a:latin typeface="Arial"/>
              <a:ea typeface="Arial"/>
              <a:cs typeface="Arial"/>
              <a:sym typeface="Arial"/>
            </a:endParaRPr>
          </a:p>
        </p:txBody>
      </p:sp>
      <p:sp>
        <p:nvSpPr>
          <p:cNvPr id="1191" name="Google Shape;1191;p207"/>
          <p:cNvSpPr/>
          <p:nvPr/>
        </p:nvSpPr>
        <p:spPr>
          <a:xfrm>
            <a:off x="9715500" y="4500564"/>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I1</a:t>
            </a:r>
            <a:endParaRPr b="0" i="0" sz="1400" u="none" cap="none" strike="noStrike">
              <a:solidFill>
                <a:schemeClr val="lt1"/>
              </a:solidFill>
              <a:latin typeface="Arial"/>
              <a:ea typeface="Arial"/>
              <a:cs typeface="Arial"/>
              <a:sym typeface="Arial"/>
            </a:endParaRPr>
          </a:p>
        </p:txBody>
      </p:sp>
      <p:sp>
        <p:nvSpPr>
          <p:cNvPr id="1192" name="Google Shape;1192;p207"/>
          <p:cNvSpPr/>
          <p:nvPr/>
        </p:nvSpPr>
        <p:spPr>
          <a:xfrm>
            <a:off x="952500" y="2500313"/>
            <a:ext cx="2286000" cy="1357312"/>
          </a:xfrm>
          <a:prstGeom prst="rect">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93" name="Google Shape;1193;p207"/>
          <p:cNvSpPr/>
          <p:nvPr/>
        </p:nvSpPr>
        <p:spPr>
          <a:xfrm>
            <a:off x="1524000" y="3143251"/>
            <a:ext cx="762000" cy="428625"/>
          </a:xfrm>
          <a:prstGeom prst="ellipse">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I5</a:t>
            </a:r>
            <a:endParaRPr b="0" i="0" sz="1400" u="none" cap="none" strike="noStrike">
              <a:solidFill>
                <a:schemeClr val="lt1"/>
              </a:solidFill>
              <a:latin typeface="Arial"/>
              <a:ea typeface="Arial"/>
              <a:cs typeface="Arial"/>
              <a:sym typeface="Arial"/>
            </a:endParaRPr>
          </a:p>
        </p:txBody>
      </p:sp>
      <p:sp>
        <p:nvSpPr>
          <p:cNvPr id="1194" name="Google Shape;1194;p207"/>
          <p:cNvSpPr txBox="1"/>
          <p:nvPr/>
        </p:nvSpPr>
        <p:spPr>
          <a:xfrm>
            <a:off x="4000500" y="5429251"/>
            <a:ext cx="1905000" cy="500063"/>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marR="0" rtl="0" algn="l">
              <a:lnSpc>
                <a:spcPct val="100000"/>
              </a:lnSpc>
              <a:spcBef>
                <a:spcPts val="0"/>
              </a:spcBef>
              <a:spcAft>
                <a:spcPts val="0"/>
              </a:spcAft>
              <a:buClr>
                <a:srgbClr val="000000"/>
              </a:buClr>
              <a:buSzPct val="100000"/>
              <a:buFont typeface="Arial"/>
              <a:buNone/>
            </a:pPr>
            <a:r>
              <a:rPr b="0" i="0" lang="en-US" sz="3200" u="none" cap="none" strike="noStrike">
                <a:solidFill>
                  <a:srgbClr val="000000"/>
                </a:solidFill>
                <a:latin typeface="Arial"/>
                <a:ea typeface="Arial"/>
                <a:cs typeface="Arial"/>
                <a:sym typeface="Arial"/>
              </a:rPr>
              <a:t>Decode2</a:t>
            </a:r>
            <a:endParaRPr/>
          </a:p>
          <a:p>
            <a:pPr indent="-154940" lvl="0" marL="342900" marR="0" rtl="0" algn="l">
              <a:lnSpc>
                <a:spcPct val="100000"/>
              </a:lnSpc>
              <a:spcBef>
                <a:spcPts val="592"/>
              </a:spcBef>
              <a:spcAft>
                <a:spcPts val="0"/>
              </a:spcAft>
              <a:buClr>
                <a:srgbClr val="000000"/>
              </a:buClr>
              <a:buSzPct val="100000"/>
              <a:buFont typeface="Arial"/>
              <a:buNone/>
            </a:pPr>
            <a:r>
              <a:t/>
            </a:r>
            <a:endParaRPr b="0" i="0" sz="3200" u="none" cap="none" strike="noStrike">
              <a:solidFill>
                <a:srgbClr val="000000"/>
              </a:solidFill>
              <a:latin typeface="Arial"/>
              <a:ea typeface="Arial"/>
              <a:cs typeface="Arial"/>
              <a:sym typeface="Arial"/>
            </a:endParaRPr>
          </a:p>
        </p:txBody>
      </p:sp>
      <p:sp>
        <p:nvSpPr>
          <p:cNvPr id="1195" name="Google Shape;1195;p207"/>
          <p:cNvSpPr txBox="1"/>
          <p:nvPr/>
        </p:nvSpPr>
        <p:spPr>
          <a:xfrm>
            <a:off x="1238251" y="5429251"/>
            <a:ext cx="1905000" cy="500063"/>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marR="0" rtl="0" algn="l">
              <a:lnSpc>
                <a:spcPct val="100000"/>
              </a:lnSpc>
              <a:spcBef>
                <a:spcPts val="0"/>
              </a:spcBef>
              <a:spcAft>
                <a:spcPts val="0"/>
              </a:spcAft>
              <a:buClr>
                <a:srgbClr val="000000"/>
              </a:buClr>
              <a:buSzPct val="100000"/>
              <a:buFont typeface="Arial"/>
              <a:buNone/>
            </a:pPr>
            <a:r>
              <a:rPr b="0" i="0" lang="en-US" sz="3200" u="none" cap="none" strike="noStrike">
                <a:solidFill>
                  <a:srgbClr val="000000"/>
                </a:solidFill>
                <a:latin typeface="Arial"/>
                <a:ea typeface="Arial"/>
                <a:cs typeface="Arial"/>
                <a:sym typeface="Arial"/>
              </a:rPr>
              <a:t>Decode1</a:t>
            </a:r>
            <a:endParaRPr/>
          </a:p>
          <a:p>
            <a:pPr indent="-154940" lvl="0" marL="342900" marR="0" rtl="0" algn="l">
              <a:lnSpc>
                <a:spcPct val="100000"/>
              </a:lnSpc>
              <a:spcBef>
                <a:spcPts val="592"/>
              </a:spcBef>
              <a:spcAft>
                <a:spcPts val="0"/>
              </a:spcAft>
              <a:buClr>
                <a:srgbClr val="000000"/>
              </a:buClr>
              <a:buSzPct val="100000"/>
              <a:buFont typeface="Arial"/>
              <a:buNone/>
            </a:pPr>
            <a:r>
              <a:t/>
            </a:r>
            <a:endParaRPr b="0" i="0" sz="3200" u="none" cap="none" strike="noStrike">
              <a:solidFill>
                <a:srgbClr val="000000"/>
              </a:solidFill>
              <a:latin typeface="Arial"/>
              <a:ea typeface="Arial"/>
              <a:cs typeface="Arial"/>
              <a:sym typeface="Arial"/>
            </a:endParaRPr>
          </a:p>
        </p:txBody>
      </p:sp>
      <p:sp>
        <p:nvSpPr>
          <p:cNvPr id="1196" name="Google Shape;1196;p207"/>
          <p:cNvSpPr txBox="1"/>
          <p:nvPr/>
        </p:nvSpPr>
        <p:spPr>
          <a:xfrm>
            <a:off x="9144001" y="5429251"/>
            <a:ext cx="2190751" cy="714375"/>
          </a:xfrm>
          <a:prstGeom prst="rect">
            <a:avLst/>
          </a:prstGeom>
          <a:noFill/>
          <a:ln>
            <a:noFill/>
          </a:ln>
        </p:spPr>
        <p:txBody>
          <a:bodyPr anchorCtr="0" anchor="t" bIns="45700" lIns="91425" spcFirstLastPara="1" rIns="91425" wrap="square" tIns="45700">
            <a:normAutofit/>
          </a:bodyPr>
          <a:lstStyle/>
          <a:p>
            <a:pPr indent="-342900" lvl="0" marL="342900" marR="0" rtl="0" algn="l">
              <a:lnSpc>
                <a:spcPct val="100000"/>
              </a:lnSpc>
              <a:spcBef>
                <a:spcPts val="0"/>
              </a:spcBef>
              <a:spcAft>
                <a:spcPts val="0"/>
              </a:spcAft>
              <a:buClr>
                <a:srgbClr val="000000"/>
              </a:buClr>
              <a:buSzPts val="3200"/>
              <a:buFont typeface="Arial"/>
              <a:buNone/>
            </a:pPr>
            <a:r>
              <a:rPr b="0" i="0" lang="en-US" sz="3200" u="none" cap="none" strike="noStrike">
                <a:solidFill>
                  <a:srgbClr val="000000"/>
                </a:solidFill>
                <a:latin typeface="Arial"/>
                <a:ea typeface="Arial"/>
                <a:cs typeface="Arial"/>
                <a:sym typeface="Arial"/>
              </a:rPr>
              <a:t>WriteBack</a:t>
            </a:r>
            <a:endParaRPr b="0" i="0" sz="3200" u="none" cap="none" strike="noStrike">
              <a:solidFill>
                <a:srgbClr val="000000"/>
              </a:solidFill>
              <a:latin typeface="Arial"/>
              <a:ea typeface="Arial"/>
              <a:cs typeface="Arial"/>
              <a:sym typeface="Arial"/>
            </a:endParaRPr>
          </a:p>
          <a:p>
            <a:pPr indent="-139700" lvl="0" marL="342900" marR="0" rtl="0" algn="l">
              <a:lnSpc>
                <a:spcPct val="100000"/>
              </a:lnSpc>
              <a:spcBef>
                <a:spcPts val="640"/>
              </a:spcBef>
              <a:spcAft>
                <a:spcPts val="0"/>
              </a:spcAft>
              <a:buClr>
                <a:srgbClr val="000000"/>
              </a:buClr>
              <a:buSzPts val="3200"/>
              <a:buFont typeface="Arial"/>
              <a:buNone/>
            </a:pPr>
            <a:r>
              <a:t/>
            </a:r>
            <a:endParaRPr b="0" i="0" sz="3200" u="none" cap="none" strike="noStrike">
              <a:solidFill>
                <a:srgbClr val="000000"/>
              </a:solidFill>
              <a:latin typeface="Arial"/>
              <a:ea typeface="Arial"/>
              <a:cs typeface="Arial"/>
              <a:sym typeface="Arial"/>
            </a:endParaRPr>
          </a:p>
        </p:txBody>
      </p:sp>
      <p:sp>
        <p:nvSpPr>
          <p:cNvPr id="1197" name="Google Shape;1197;p207"/>
          <p:cNvSpPr txBox="1"/>
          <p:nvPr/>
        </p:nvSpPr>
        <p:spPr>
          <a:xfrm>
            <a:off x="6337300" y="5334001"/>
            <a:ext cx="1605055"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00" u="none" cap="none" strike="noStrike">
                <a:solidFill>
                  <a:srgbClr val="000000"/>
                </a:solidFill>
                <a:latin typeface="Calibri"/>
                <a:ea typeface="Calibri"/>
                <a:cs typeface="Calibri"/>
                <a:sym typeface="Calibri"/>
              </a:rPr>
              <a:t>Execution</a:t>
            </a:r>
            <a:endParaRPr b="0" i="0" sz="2800" u="none" cap="none" strike="noStrike">
              <a:solidFill>
                <a:srgbClr val="000000"/>
              </a:solidFill>
              <a:latin typeface="Calibri"/>
              <a:ea typeface="Calibri"/>
              <a:cs typeface="Calibri"/>
              <a:sym typeface="Calibri"/>
            </a:endParaRPr>
          </a:p>
        </p:txBody>
      </p:sp>
      <p:sp>
        <p:nvSpPr>
          <p:cNvPr id="1198" name="Google Shape;1198;p207"/>
          <p:cNvSpPr txBox="1"/>
          <p:nvPr/>
        </p:nvSpPr>
        <p:spPr>
          <a:xfrm>
            <a:off x="2646087" y="350092"/>
            <a:ext cx="9053452" cy="10156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FF0000"/>
                </a:solidFill>
                <a:latin typeface="Comic Sans MS"/>
                <a:ea typeface="Comic Sans MS"/>
                <a:cs typeface="Comic Sans MS"/>
                <a:sym typeface="Comic Sans MS"/>
              </a:rPr>
              <a:t>Decode1 :Instr. Decoding, instruction pairing – creating Stall            	</a:t>
            </a:r>
            <a:endParaRPr/>
          </a:p>
          <a:p>
            <a:pPr indent="0" lvl="0" marL="0" marR="0" rtl="0" algn="l">
              <a:lnSpc>
                <a:spcPct val="100000"/>
              </a:lnSpc>
              <a:spcBef>
                <a:spcPts val="0"/>
              </a:spcBef>
              <a:spcAft>
                <a:spcPts val="0"/>
              </a:spcAft>
              <a:buNone/>
            </a:pPr>
            <a:r>
              <a:rPr b="0" i="0" lang="en-US" sz="2000" u="none" cap="none" strike="noStrike">
                <a:solidFill>
                  <a:srgbClr val="000000"/>
                </a:solidFill>
                <a:latin typeface="Comic Sans MS"/>
                <a:ea typeface="Comic Sans MS"/>
                <a:cs typeface="Comic Sans MS"/>
                <a:sym typeface="Comic Sans MS"/>
              </a:rPr>
              <a:t>I1, I2, I3   :    Simple instructions                    : 1 CLK Cycle</a:t>
            </a:r>
            <a:endParaRPr/>
          </a:p>
          <a:p>
            <a:pPr indent="0" lvl="0" marL="0" marR="0" rtl="0" algn="l">
              <a:lnSpc>
                <a:spcPct val="100000"/>
              </a:lnSpc>
              <a:spcBef>
                <a:spcPts val="0"/>
              </a:spcBef>
              <a:spcAft>
                <a:spcPts val="0"/>
              </a:spcAft>
              <a:buNone/>
            </a:pPr>
            <a:r>
              <a:rPr b="0" i="0" lang="en-US" sz="2000" u="none" cap="none" strike="noStrike">
                <a:solidFill>
                  <a:srgbClr val="000000"/>
                </a:solidFill>
                <a:latin typeface="Comic Sans MS"/>
                <a:ea typeface="Comic Sans MS"/>
                <a:cs typeface="Comic Sans MS"/>
                <a:sym typeface="Comic Sans MS"/>
              </a:rPr>
              <a:t>I4	      :    Xchg	        			  :  4CLK Cycle</a:t>
            </a:r>
            <a:r>
              <a:rPr b="0" i="0" lang="en-US" sz="1400" u="none" cap="none" strike="noStrike">
                <a:solidFill>
                  <a:srgbClr val="000000"/>
                </a:solidFill>
                <a:latin typeface="Calibri"/>
                <a:ea typeface="Calibri"/>
                <a:cs typeface="Calibri"/>
                <a:sym typeface="Calibri"/>
              </a:rPr>
              <a:t>s</a:t>
            </a:r>
            <a:endParaRPr b="0" i="0" sz="1400" u="none" cap="none" strike="noStrike">
              <a:solidFill>
                <a:srgbClr val="000000"/>
              </a:solidFill>
              <a:latin typeface="Calibri"/>
              <a:ea typeface="Calibri"/>
              <a:cs typeface="Calibri"/>
              <a:sym typeface="Calibri"/>
            </a:endParaRPr>
          </a:p>
        </p:txBody>
      </p:sp>
      <p:sp>
        <p:nvSpPr>
          <p:cNvPr id="1199" name="Google Shape;1199;p207"/>
          <p:cNvSpPr/>
          <p:nvPr/>
        </p:nvSpPr>
        <p:spPr>
          <a:xfrm>
            <a:off x="3238501" y="3000375"/>
            <a:ext cx="2857500" cy="1000125"/>
          </a:xfrm>
          <a:prstGeom prst="cloudCallout">
            <a:avLst>
              <a:gd fmla="val -66046" name="adj1"/>
              <a:gd fmla="val 95250" name="adj2"/>
            </a:avLst>
          </a:prstGeom>
          <a:solidFill>
            <a:schemeClr val="accent2"/>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STALL</a:t>
            </a:r>
            <a:endParaRPr b="0" i="0" sz="1400" u="none" cap="none" strike="noStrike">
              <a:solidFill>
                <a:schemeClr val="lt1"/>
              </a:solidFill>
              <a:latin typeface="Arial"/>
              <a:ea typeface="Arial"/>
              <a:cs typeface="Arial"/>
              <a:sym typeface="Arial"/>
            </a:endParaRPr>
          </a:p>
        </p:txBody>
      </p:sp>
      <p:sp>
        <p:nvSpPr>
          <p:cNvPr id="1200" name="Google Shape;1200;p20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201" name="Google Shape;1201;p20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202" name="Google Shape;1202;p20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203" name="Google Shape;1203;p207"/>
          <p:cNvSpPr/>
          <p:nvPr/>
        </p:nvSpPr>
        <p:spPr>
          <a:xfrm>
            <a:off x="119855" y="328351"/>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400"/>
              <a:buFont typeface="Arial"/>
              <a:buNone/>
            </a:pPr>
            <a:r>
              <a:t/>
            </a:r>
            <a:endParaRPr b="0" i="0" sz="4400" u="none" cap="none" strike="noStrike">
              <a:solidFill>
                <a:schemeClr val="dk1"/>
              </a:solidFill>
              <a:latin typeface="Calibri"/>
              <a:ea typeface="Calibri"/>
              <a:cs typeface="Calibri"/>
              <a:sym typeface="Calibri"/>
            </a:endParaRPr>
          </a:p>
        </p:txBody>
      </p:sp>
      <p:cxnSp>
        <p:nvCxnSpPr>
          <p:cNvPr id="1204" name="Google Shape;1204;p207"/>
          <p:cNvCxnSpPr/>
          <p:nvPr/>
        </p:nvCxnSpPr>
        <p:spPr>
          <a:xfrm flipH="1" rot="10800000">
            <a:off x="0" y="1648691"/>
            <a:ext cx="12192000" cy="27709"/>
          </a:xfrm>
          <a:prstGeom prst="straightConnector1">
            <a:avLst/>
          </a:prstGeom>
          <a:noFill/>
          <a:ln cap="flat" cmpd="sng" w="9525">
            <a:solidFill>
              <a:srgbClr val="00B050"/>
            </a:solidFill>
            <a:prstDash val="solid"/>
            <a:round/>
            <a:headEnd len="sm" w="sm" type="none"/>
            <a:tailEnd len="sm" w="sm" type="none"/>
          </a:ln>
        </p:spPr>
      </p:cxnSp>
      <p:sp>
        <p:nvSpPr>
          <p:cNvPr id="1205" name="Google Shape;1205;p20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206" name="Google Shape;1206;p20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207" name="Google Shape;1207;p20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1208" name="Google Shape;1208;p207"/>
          <p:cNvSpPr/>
          <p:nvPr/>
        </p:nvSpPr>
        <p:spPr>
          <a:xfrm>
            <a:off x="2646087" y="328351"/>
            <a:ext cx="7831413" cy="1172903"/>
          </a:xfrm>
          <a:prstGeom prst="roundRect">
            <a:avLst>
              <a:gd fmla="val 16667" name="adj"/>
            </a:avLst>
          </a:prstGeom>
          <a:noFill/>
          <a:ln cap="flat" cmpd="sng" w="5715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500"/>
                                        <p:tgtEl>
                                          <p:spTgt spid="1191"/>
                                        </p:tgtEl>
                                        <p:attrNameLst>
                                          <p:attrName>ppt_x</p:attrName>
                                        </p:attrNameLst>
                                      </p:cBhvr>
                                      <p:tavLst>
                                        <p:tav fmla="" tm="0">
                                          <p:val>
                                            <p:strVal val="#ppt_x"/>
                                          </p:val>
                                        </p:tav>
                                        <p:tav fmla="" tm="100000">
                                          <p:val>
                                            <p:strVal val="#ppt_x+1"/>
                                          </p:val>
                                        </p:tav>
                                      </p:tavLst>
                                    </p:anim>
                                    <p:set>
                                      <p:cBhvr>
                                        <p:cTn dur="1" fill="hold">
                                          <p:stCondLst>
                                            <p:cond delay="500"/>
                                          </p:stCondLst>
                                        </p:cTn>
                                        <p:tgtEl>
                                          <p:spTgt spid="119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9"/>
                                        </p:tgtEl>
                                        <p:attrNameLst>
                                          <p:attrName>style.visibility</p:attrName>
                                        </p:attrNameLst>
                                      </p:cBhvr>
                                      <p:to>
                                        <p:strVal val="visible"/>
                                      </p:to>
                                    </p:set>
                                    <p:animEffect filter="fade" transition="in">
                                      <p:cBhvr>
                                        <p:cTn dur="500"/>
                                        <p:tgtEl>
                                          <p:spTgt spid="11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199"/>
                                        </p:tgtEl>
                                      </p:cBhvr>
                                    </p:animEffect>
                                    <p:set>
                                      <p:cBhvr>
                                        <p:cTn dur="1" fill="hold">
                                          <p:stCondLst>
                                            <p:cond delay="500"/>
                                          </p:stCondLst>
                                        </p:cTn>
                                        <p:tgtEl>
                                          <p:spTgt spid="119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sp>
        <p:nvSpPr>
          <p:cNvPr id="1213" name="Google Shape;1213;p20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a:t>   </a:t>
            </a:r>
            <a:endParaRPr/>
          </a:p>
        </p:txBody>
      </p:sp>
      <p:sp>
        <p:nvSpPr>
          <p:cNvPr id="1214" name="Google Shape;1214;p20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215" name="Google Shape;1215;p20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216" name="Google Shape;1216;p20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217" name="Google Shape;1217;p208"/>
          <p:cNvSpPr/>
          <p:nvPr/>
        </p:nvSpPr>
        <p:spPr>
          <a:xfrm>
            <a:off x="906260" y="1549144"/>
            <a:ext cx="11007065" cy="3218799"/>
          </a:xfrm>
          <a:prstGeom prst="roundRect">
            <a:avLst>
              <a:gd fmla="val 16667" name="adj"/>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8000" u="none" cap="none" strike="noStrike">
                <a:solidFill>
                  <a:srgbClr val="FFFF00"/>
                </a:solidFill>
                <a:latin typeface="Arial"/>
                <a:ea typeface="Arial"/>
                <a:cs typeface="Arial"/>
                <a:sym typeface="Arial"/>
              </a:rPr>
              <a:t>Instruction </a:t>
            </a:r>
            <a:r>
              <a:rPr b="1" i="0" lang="en-US" sz="8000" u="none" cap="none" strike="noStrike">
                <a:solidFill>
                  <a:srgbClr val="002060"/>
                </a:solidFill>
                <a:latin typeface="Arial"/>
                <a:ea typeface="Arial"/>
                <a:cs typeface="Arial"/>
                <a:sym typeface="Arial"/>
              </a:rPr>
              <a:t>Pairing</a:t>
            </a:r>
            <a:r>
              <a:rPr b="1" i="0" lang="en-US" sz="8000" u="none" cap="none" strike="noStrike">
                <a:solidFill>
                  <a:srgbClr val="FFFF00"/>
                </a:solidFill>
                <a:latin typeface="Arial"/>
                <a:ea typeface="Arial"/>
                <a:cs typeface="Arial"/>
                <a:sym typeface="Arial"/>
              </a:rPr>
              <a:t> Rules</a:t>
            </a:r>
            <a:endParaRPr b="1" i="0" sz="8000" u="none" cap="none" strike="noStrike">
              <a:solidFill>
                <a:srgbClr val="FFFF00"/>
              </a:solidFill>
              <a:latin typeface="Arial"/>
              <a:ea typeface="Arial"/>
              <a:cs typeface="Arial"/>
              <a:sym typeface="Arial"/>
            </a:endParaRPr>
          </a:p>
        </p:txBody>
      </p:sp>
      <p:cxnSp>
        <p:nvCxnSpPr>
          <p:cNvPr id="1218" name="Google Shape;1218;p208"/>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219" name="Google Shape;1219;p20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220" name="Google Shape;1220;p20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221" name="Google Shape;1221;p20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50"/>
          <p:cNvSpPr txBox="1"/>
          <p:nvPr>
            <p:ph type="title"/>
          </p:nvPr>
        </p:nvSpPr>
        <p:spPr>
          <a:xfrm>
            <a:off x="1781969" y="55396"/>
            <a:ext cx="9377363" cy="96837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Arial"/>
              <a:buNone/>
            </a:pPr>
            <a:r>
              <a:rPr lang="en-US">
                <a:solidFill>
                  <a:srgbClr val="FF0000"/>
                </a:solidFill>
                <a:latin typeface="Arial"/>
                <a:ea typeface="Arial"/>
                <a:cs typeface="Arial"/>
                <a:sym typeface="Arial"/>
              </a:rPr>
              <a:t>Syllabus</a:t>
            </a:r>
            <a:endParaRPr/>
          </a:p>
        </p:txBody>
      </p:sp>
      <p:sp>
        <p:nvSpPr>
          <p:cNvPr id="187" name="Google Shape;187;p150"/>
          <p:cNvSpPr txBox="1"/>
          <p:nvPr>
            <p:ph idx="10" type="dt"/>
          </p:nvPr>
        </p:nvSpPr>
        <p:spPr>
          <a:xfrm>
            <a:off x="762000" y="6459538"/>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rgbClr val="000000"/>
                </a:solidFill>
                <a:latin typeface="Times New Roman"/>
                <a:ea typeface="Times New Roman"/>
                <a:cs typeface="Times New Roman"/>
                <a:sym typeface="Times New Roman"/>
              </a:rPr>
              <a:t>11/15/2021</a:t>
            </a:r>
            <a:endParaRPr b="1" sz="1050">
              <a:solidFill>
                <a:srgbClr val="000000"/>
              </a:solidFill>
              <a:latin typeface="Times New Roman"/>
              <a:ea typeface="Times New Roman"/>
              <a:cs typeface="Times New Roman"/>
              <a:sym typeface="Times New Roman"/>
            </a:endParaRPr>
          </a:p>
        </p:txBody>
      </p:sp>
      <p:sp>
        <p:nvSpPr>
          <p:cNvPr id="188" name="Google Shape;188;p150"/>
          <p:cNvSpPr txBox="1"/>
          <p:nvPr>
            <p:ph idx="11" type="ftr"/>
          </p:nvPr>
        </p:nvSpPr>
        <p:spPr>
          <a:xfrm>
            <a:off x="2008909" y="6356350"/>
            <a:ext cx="8271164"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solidFill>
                  <a:schemeClr val="dk1"/>
                </a:solidFill>
              </a:rPr>
              <a:t>Microprocessor Architecture and Internet of Things_CET3014B    Unit 2      2022-23     S4  </a:t>
            </a:r>
            <a:endParaRPr b="1">
              <a:solidFill>
                <a:schemeClr val="dk1"/>
              </a:solidFill>
            </a:endParaRPr>
          </a:p>
        </p:txBody>
      </p:sp>
      <p:sp>
        <p:nvSpPr>
          <p:cNvPr id="189" name="Google Shape;189;p150"/>
          <p:cNvSpPr/>
          <p:nvPr/>
        </p:nvSpPr>
        <p:spPr>
          <a:xfrm>
            <a:off x="119855" y="328351"/>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Calibri"/>
              <a:ea typeface="Calibri"/>
              <a:cs typeface="Calibri"/>
              <a:sym typeface="Calibri"/>
            </a:endParaRPr>
          </a:p>
        </p:txBody>
      </p:sp>
      <p:cxnSp>
        <p:nvCxnSpPr>
          <p:cNvPr id="190" name="Google Shape;190;p150"/>
          <p:cNvCxnSpPr/>
          <p:nvPr/>
        </p:nvCxnSpPr>
        <p:spPr>
          <a:xfrm flipH="1" rot="10800000">
            <a:off x="0" y="1171713"/>
            <a:ext cx="12192000" cy="27709"/>
          </a:xfrm>
          <a:prstGeom prst="straightConnector1">
            <a:avLst/>
          </a:prstGeom>
          <a:noFill/>
          <a:ln cap="flat" cmpd="sng" w="9525">
            <a:solidFill>
              <a:srgbClr val="00B050"/>
            </a:solidFill>
            <a:prstDash val="solid"/>
            <a:miter lim="800000"/>
            <a:headEnd len="sm" w="sm" type="none"/>
            <a:tailEnd len="sm" w="sm" type="none"/>
          </a:ln>
        </p:spPr>
      </p:cxnSp>
      <p:sp>
        <p:nvSpPr>
          <p:cNvPr id="191" name="Google Shape;191;p150"/>
          <p:cNvSpPr/>
          <p:nvPr/>
        </p:nvSpPr>
        <p:spPr>
          <a:xfrm>
            <a:off x="146051" y="6356350"/>
            <a:ext cx="471487" cy="457200"/>
          </a:xfrm>
          <a:prstGeom prst="rect">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cxnSp>
        <p:nvCxnSpPr>
          <p:cNvPr id="192" name="Google Shape;192;p150"/>
          <p:cNvCxnSpPr/>
          <p:nvPr/>
        </p:nvCxnSpPr>
        <p:spPr>
          <a:xfrm flipH="1">
            <a:off x="773905" y="13063"/>
            <a:ext cx="14288" cy="6821487"/>
          </a:xfrm>
          <a:prstGeom prst="straightConnector1">
            <a:avLst/>
          </a:prstGeom>
          <a:noFill/>
          <a:ln cap="flat" cmpd="sng" w="15875">
            <a:solidFill>
              <a:srgbClr val="00B050"/>
            </a:solidFill>
            <a:prstDash val="solid"/>
            <a:miter lim="800000"/>
            <a:headEnd len="sm" w="sm" type="none"/>
            <a:tailEnd len="sm" w="sm" type="none"/>
          </a:ln>
        </p:spPr>
      </p:cxnSp>
      <p:cxnSp>
        <p:nvCxnSpPr>
          <p:cNvPr id="193" name="Google Shape;193;p150"/>
          <p:cNvCxnSpPr/>
          <p:nvPr/>
        </p:nvCxnSpPr>
        <p:spPr>
          <a:xfrm>
            <a:off x="-10316" y="6264275"/>
            <a:ext cx="12192000" cy="0"/>
          </a:xfrm>
          <a:prstGeom prst="straightConnector1">
            <a:avLst/>
          </a:prstGeom>
          <a:noFill/>
          <a:ln cap="flat" cmpd="sng" w="15875">
            <a:solidFill>
              <a:srgbClr val="00B050"/>
            </a:solidFill>
            <a:prstDash val="solid"/>
            <a:miter lim="800000"/>
            <a:headEnd len="sm" w="sm" type="none"/>
            <a:tailEnd len="sm" w="sm" type="none"/>
          </a:ln>
        </p:spPr>
      </p:cxnSp>
      <p:sp>
        <p:nvSpPr>
          <p:cNvPr id="194" name="Google Shape;194;p15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95" name="Google Shape;195;p150"/>
          <p:cNvSpPr/>
          <p:nvPr/>
        </p:nvSpPr>
        <p:spPr>
          <a:xfrm>
            <a:off x="944560" y="1347364"/>
            <a:ext cx="10859513" cy="353943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1" i="0" lang="en-US" sz="3200" u="none" cap="none" strike="noStrike">
                <a:solidFill>
                  <a:srgbClr val="FF0000"/>
                </a:solidFill>
                <a:latin typeface="Times New Roman"/>
                <a:ea typeface="Times New Roman"/>
                <a:cs typeface="Times New Roman"/>
                <a:sym typeface="Times New Roman"/>
              </a:rPr>
              <a:t>Unit 5: Pentium Task Management and Interrupt Handling: </a:t>
            </a:r>
            <a:endParaRPr b="0" i="0" sz="3200" u="none" cap="none" strike="noStrike">
              <a:solidFill>
                <a:srgbClr val="FF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rPr b="0" i="0" lang="en-US" sz="3200" u="none" cap="none" strike="noStrike">
                <a:solidFill>
                  <a:srgbClr val="000000"/>
                </a:solidFill>
                <a:latin typeface="Times New Roman"/>
                <a:ea typeface="Times New Roman"/>
                <a:cs typeface="Times New Roman"/>
                <a:sym typeface="Times New Roman"/>
              </a:rPr>
              <a:t>Task Management, support registers, related data structures, Task switching. </a:t>
            </a:r>
            <a:endParaRPr b="0" i="0" sz="32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rPr b="0" i="0" lang="en-US" sz="3200" u="none" cap="none" strike="noStrike">
                <a:solidFill>
                  <a:srgbClr val="000000"/>
                </a:solidFill>
                <a:latin typeface="Times New Roman"/>
                <a:ea typeface="Times New Roman"/>
                <a:cs typeface="Times New Roman"/>
                <a:sym typeface="Times New Roman"/>
              </a:rPr>
              <a:t>Interrupt and Exception Overview, Sources of Interrupts &amp; exceptions, Exception and Interrupt Vectors,</a:t>
            </a:r>
            <a:endParaRPr/>
          </a:p>
          <a:p>
            <a:pPr indent="0" lvl="0" marL="0" marR="0" rtl="0" algn="just">
              <a:lnSpc>
                <a:spcPct val="100000"/>
              </a:lnSpc>
              <a:spcBef>
                <a:spcPts val="0"/>
              </a:spcBef>
              <a:spcAft>
                <a:spcPts val="0"/>
              </a:spcAft>
              <a:buNone/>
            </a:pPr>
            <a:r>
              <a:rPr b="0" i="0" lang="en-US" sz="3200" u="none" cap="none" strike="noStrike">
                <a:solidFill>
                  <a:srgbClr val="000000"/>
                </a:solidFill>
                <a:latin typeface="Times New Roman"/>
                <a:ea typeface="Times New Roman"/>
                <a:cs typeface="Times New Roman"/>
                <a:sym typeface="Times New Roman"/>
              </a:rPr>
              <a:t>Interrupt Descriptor Table (IDT), IDT Descriptors, </a:t>
            </a:r>
            <a:endParaRPr b="0" i="0" sz="32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rPr b="0" i="0" lang="en-US" sz="3200" u="none" cap="none" strike="noStrike">
                <a:solidFill>
                  <a:srgbClr val="000000"/>
                </a:solidFill>
                <a:latin typeface="Times New Roman"/>
                <a:ea typeface="Times New Roman"/>
                <a:cs typeface="Times New Roman"/>
                <a:sym typeface="Times New Roman"/>
              </a:rPr>
              <a:t>Exception- or Interrupt-Handler Procedures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5" name="Shape 1225"/>
        <p:cNvGrpSpPr/>
        <p:nvPr/>
      </p:nvGrpSpPr>
      <p:grpSpPr>
        <a:xfrm>
          <a:off x="0" y="0"/>
          <a:ext cx="0" cy="0"/>
          <a:chOff x="0" y="0"/>
          <a:chExt cx="0" cy="0"/>
        </a:xfrm>
      </p:grpSpPr>
      <p:sp>
        <p:nvSpPr>
          <p:cNvPr id="1226" name="Google Shape;1226;p209"/>
          <p:cNvSpPr txBox="1"/>
          <p:nvPr>
            <p:ph type="title"/>
          </p:nvPr>
        </p:nvSpPr>
        <p:spPr>
          <a:xfrm>
            <a:off x="986732" y="172107"/>
            <a:ext cx="10795379" cy="70421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3200">
                <a:latin typeface="Times New Roman"/>
                <a:ea typeface="Times New Roman"/>
                <a:cs typeface="Times New Roman"/>
                <a:sym typeface="Times New Roman"/>
              </a:rPr>
              <a:t>Instruction Pairing Restrictions /Rules for parallel execution</a:t>
            </a:r>
            <a:endParaRPr b="1" sz="3200">
              <a:latin typeface="Times New Roman"/>
              <a:ea typeface="Times New Roman"/>
              <a:cs typeface="Times New Roman"/>
              <a:sym typeface="Times New Roman"/>
            </a:endParaRPr>
          </a:p>
        </p:txBody>
      </p:sp>
      <p:sp>
        <p:nvSpPr>
          <p:cNvPr id="1227" name="Google Shape;1227;p209"/>
          <p:cNvSpPr txBox="1"/>
          <p:nvPr>
            <p:ph idx="1" type="body"/>
          </p:nvPr>
        </p:nvSpPr>
        <p:spPr>
          <a:xfrm>
            <a:off x="908288" y="989638"/>
            <a:ext cx="11273396" cy="5320675"/>
          </a:xfrm>
          <a:prstGeom prst="rect">
            <a:avLst/>
          </a:prstGeom>
          <a:noFill/>
          <a:ln>
            <a:noFill/>
          </a:ln>
        </p:spPr>
        <p:txBody>
          <a:bodyPr anchorCtr="0" anchor="t" bIns="45700" lIns="91425" spcFirstLastPara="1" rIns="91425" wrap="square" tIns="45700">
            <a:noAutofit/>
          </a:bodyPr>
          <a:lstStyle/>
          <a:p>
            <a:pPr indent="-514350" lvl="0" marL="514350" rtl="0" algn="just">
              <a:lnSpc>
                <a:spcPct val="90000"/>
              </a:lnSpc>
              <a:spcBef>
                <a:spcPts val="1000"/>
              </a:spcBef>
              <a:spcAft>
                <a:spcPts val="0"/>
              </a:spcAft>
              <a:buSzPts val="1800"/>
              <a:buFont typeface="Arial"/>
              <a:buAutoNum type="arabicPeriod"/>
            </a:pPr>
            <a:r>
              <a:rPr lang="en-US" sz="3200">
                <a:latin typeface="Times New Roman"/>
                <a:ea typeface="Times New Roman"/>
                <a:cs typeface="Times New Roman"/>
                <a:sym typeface="Times New Roman"/>
              </a:rPr>
              <a:t>Both must be </a:t>
            </a:r>
            <a:r>
              <a:rPr lang="en-US" sz="3200">
                <a:solidFill>
                  <a:srgbClr val="0070C0"/>
                </a:solidFill>
                <a:latin typeface="Times New Roman"/>
                <a:ea typeface="Times New Roman"/>
                <a:cs typeface="Times New Roman"/>
                <a:sym typeface="Times New Roman"/>
              </a:rPr>
              <a:t>simple instructions.</a:t>
            </a:r>
            <a:endParaRPr/>
          </a:p>
          <a:p>
            <a:pPr indent="-514350" lvl="0" marL="514350" rtl="0" algn="just">
              <a:lnSpc>
                <a:spcPct val="90000"/>
              </a:lnSpc>
              <a:spcBef>
                <a:spcPts val="1000"/>
              </a:spcBef>
              <a:spcAft>
                <a:spcPts val="0"/>
              </a:spcAft>
              <a:buSzPts val="1800"/>
              <a:buFont typeface="Arial"/>
              <a:buAutoNum type="arabicPeriod"/>
            </a:pPr>
            <a:r>
              <a:rPr lang="en-US" sz="3200">
                <a:solidFill>
                  <a:srgbClr val="0070C0"/>
                </a:solidFill>
                <a:latin typeface="Times New Roman"/>
                <a:ea typeface="Times New Roman"/>
                <a:cs typeface="Times New Roman"/>
                <a:sym typeface="Times New Roman"/>
              </a:rPr>
              <a:t>No data dependencies </a:t>
            </a:r>
            <a:r>
              <a:rPr lang="en-US" sz="3200">
                <a:latin typeface="Times New Roman"/>
                <a:ea typeface="Times New Roman"/>
                <a:cs typeface="Times New Roman"/>
                <a:sym typeface="Times New Roman"/>
              </a:rPr>
              <a:t>may exist between them.</a:t>
            </a:r>
            <a:endParaRPr/>
          </a:p>
          <a:p>
            <a:pPr indent="-514350" lvl="0" marL="514350" rtl="0" algn="just">
              <a:lnSpc>
                <a:spcPct val="90000"/>
              </a:lnSpc>
              <a:spcBef>
                <a:spcPts val="1000"/>
              </a:spcBef>
              <a:spcAft>
                <a:spcPts val="0"/>
              </a:spcAft>
              <a:buSzPts val="1800"/>
              <a:buNone/>
            </a:pPr>
            <a:r>
              <a:t/>
            </a:r>
            <a:endParaRPr sz="3200">
              <a:latin typeface="Times New Roman"/>
              <a:ea typeface="Times New Roman"/>
              <a:cs typeface="Times New Roman"/>
              <a:sym typeface="Times New Roman"/>
            </a:endParaRPr>
          </a:p>
          <a:p>
            <a:pPr indent="-514350" lvl="0" marL="514350" rtl="0" algn="just">
              <a:lnSpc>
                <a:spcPct val="90000"/>
              </a:lnSpc>
              <a:spcBef>
                <a:spcPts val="1000"/>
              </a:spcBef>
              <a:spcAft>
                <a:spcPts val="0"/>
              </a:spcAft>
              <a:buSzPts val="1800"/>
              <a:buNone/>
            </a:pPr>
            <a:r>
              <a:rPr lang="en-US" sz="3200">
                <a:latin typeface="Times New Roman"/>
                <a:ea typeface="Times New Roman"/>
                <a:cs typeface="Times New Roman"/>
                <a:sym typeface="Times New Roman"/>
              </a:rPr>
              <a:t>		</a:t>
            </a:r>
            <a:endParaRPr/>
          </a:p>
          <a:p>
            <a:pPr indent="-514350" lvl="0" marL="514350" rtl="0" algn="just">
              <a:lnSpc>
                <a:spcPct val="90000"/>
              </a:lnSpc>
              <a:spcBef>
                <a:spcPts val="1000"/>
              </a:spcBef>
              <a:spcAft>
                <a:spcPts val="0"/>
              </a:spcAft>
              <a:buSzPts val="1800"/>
              <a:buNone/>
            </a:pPr>
            <a:r>
              <a:rPr lang="en-US" sz="3200">
                <a:latin typeface="Times New Roman"/>
                <a:ea typeface="Times New Roman"/>
                <a:cs typeface="Times New Roman"/>
                <a:sym typeface="Times New Roman"/>
              </a:rPr>
              <a:t>For floating point instructions pairing:</a:t>
            </a:r>
            <a:endParaRPr sz="3200">
              <a:latin typeface="Times New Roman"/>
              <a:ea typeface="Times New Roman"/>
              <a:cs typeface="Times New Roman"/>
              <a:sym typeface="Times New Roman"/>
            </a:endParaRPr>
          </a:p>
          <a:p>
            <a:pPr indent="-514350" lvl="0" marL="514350" rtl="0" algn="just">
              <a:lnSpc>
                <a:spcPct val="90000"/>
              </a:lnSpc>
              <a:spcBef>
                <a:spcPts val="1000"/>
              </a:spcBef>
              <a:spcAft>
                <a:spcPts val="0"/>
              </a:spcAft>
              <a:buSzPts val="1800"/>
              <a:buNone/>
            </a:pPr>
            <a:r>
              <a:rPr lang="en-US" sz="3200">
                <a:latin typeface="Times New Roman"/>
                <a:ea typeface="Times New Roman"/>
                <a:cs typeface="Times New Roman"/>
                <a:sym typeface="Times New Roman"/>
              </a:rPr>
              <a:t>The </a:t>
            </a:r>
            <a:r>
              <a:rPr b="1" lang="en-US" sz="3200">
                <a:solidFill>
                  <a:srgbClr val="FF0000"/>
                </a:solidFill>
                <a:latin typeface="Times New Roman"/>
                <a:ea typeface="Times New Roman"/>
                <a:cs typeface="Times New Roman"/>
                <a:sym typeface="Times New Roman"/>
              </a:rPr>
              <a:t>first instruction </a:t>
            </a:r>
            <a:r>
              <a:rPr lang="en-US" sz="3200">
                <a:latin typeface="Times New Roman"/>
                <a:ea typeface="Times New Roman"/>
                <a:cs typeface="Times New Roman"/>
                <a:sym typeface="Times New Roman"/>
              </a:rPr>
              <a:t>of the pair can be – </a:t>
            </a:r>
            <a:r>
              <a:rPr b="1" lang="en-US">
                <a:solidFill>
                  <a:srgbClr val="002060"/>
                </a:solidFill>
                <a:latin typeface="Times New Roman"/>
                <a:ea typeface="Times New Roman"/>
                <a:cs typeface="Times New Roman"/>
                <a:sym typeface="Times New Roman"/>
              </a:rPr>
              <a:t>FLD, FLD st(i), FADD, FMUL, FDIV, FCOM, FTST</a:t>
            </a:r>
            <a:r>
              <a:rPr b="1" lang="en-US" sz="1000">
                <a:solidFill>
                  <a:srgbClr val="002060"/>
                </a:solidFill>
                <a:latin typeface="Times New Roman"/>
                <a:ea typeface="Times New Roman"/>
                <a:cs typeface="Times New Roman"/>
                <a:sym typeface="Times New Roman"/>
              </a:rPr>
              <a:t>(</a:t>
            </a:r>
            <a:r>
              <a:rPr lang="en-US" sz="1000"/>
              <a:t>test floating-point (compare with 0.0)</a:t>
            </a:r>
            <a:r>
              <a:rPr b="1" lang="en-US" sz="1000">
                <a:solidFill>
                  <a:srgbClr val="002060"/>
                </a:solidFill>
                <a:latin typeface="Times New Roman"/>
                <a:ea typeface="Times New Roman"/>
                <a:cs typeface="Times New Roman"/>
                <a:sym typeface="Times New Roman"/>
              </a:rPr>
              <a:t>), </a:t>
            </a:r>
            <a:r>
              <a:rPr b="1" lang="en-US">
                <a:solidFill>
                  <a:srgbClr val="002060"/>
                </a:solidFill>
                <a:latin typeface="Times New Roman"/>
                <a:ea typeface="Times New Roman"/>
                <a:cs typeface="Times New Roman"/>
                <a:sym typeface="Times New Roman"/>
              </a:rPr>
              <a:t>FABS </a:t>
            </a:r>
            <a:r>
              <a:rPr b="1" lang="en-US" sz="1200">
                <a:solidFill>
                  <a:srgbClr val="002060"/>
                </a:solidFill>
                <a:latin typeface="Times New Roman"/>
                <a:ea typeface="Times New Roman"/>
                <a:cs typeface="Times New Roman"/>
                <a:sym typeface="Times New Roman"/>
              </a:rPr>
              <a:t>(</a:t>
            </a:r>
            <a:r>
              <a:rPr lang="en-US" sz="1200"/>
              <a:t>absolute value</a:t>
            </a:r>
            <a:r>
              <a:rPr b="1" lang="en-US" sz="1200">
                <a:solidFill>
                  <a:srgbClr val="002060"/>
                </a:solidFill>
                <a:latin typeface="Times New Roman"/>
                <a:ea typeface="Times New Roman"/>
                <a:cs typeface="Times New Roman"/>
                <a:sym typeface="Times New Roman"/>
              </a:rPr>
              <a:t>), </a:t>
            </a:r>
            <a:r>
              <a:rPr b="1" lang="en-US">
                <a:solidFill>
                  <a:srgbClr val="002060"/>
                </a:solidFill>
                <a:latin typeface="Times New Roman"/>
                <a:ea typeface="Times New Roman"/>
                <a:cs typeface="Times New Roman"/>
                <a:sym typeface="Times New Roman"/>
              </a:rPr>
              <a:t>FCHS </a:t>
            </a:r>
            <a:r>
              <a:rPr b="1" lang="en-US" sz="2000">
                <a:solidFill>
                  <a:srgbClr val="002060"/>
                </a:solidFill>
                <a:latin typeface="Times New Roman"/>
                <a:ea typeface="Times New Roman"/>
                <a:cs typeface="Times New Roman"/>
                <a:sym typeface="Times New Roman"/>
              </a:rPr>
              <a:t>(</a:t>
            </a:r>
            <a:r>
              <a:rPr b="1" lang="en-US" sz="2000">
                <a:latin typeface="Times New Roman"/>
                <a:ea typeface="Times New Roman"/>
                <a:cs typeface="Times New Roman"/>
                <a:sym typeface="Times New Roman"/>
              </a:rPr>
              <a:t>Change Sign-</a:t>
            </a:r>
            <a:r>
              <a:rPr lang="en-US" sz="2000">
                <a:latin typeface="Times New Roman"/>
                <a:ea typeface="Times New Roman"/>
                <a:cs typeface="Times New Roman"/>
                <a:sym typeface="Times New Roman"/>
              </a:rPr>
              <a:t> Complements sign of ST(0) This operation changes a positive value into a negative value of equal magnitude or vice versa</a:t>
            </a:r>
            <a:r>
              <a:rPr lang="en-US" sz="2400">
                <a:latin typeface="Times New Roman"/>
                <a:ea typeface="Times New Roman"/>
                <a:cs typeface="Times New Roman"/>
                <a:sym typeface="Times New Roman"/>
              </a:rPr>
              <a:t>.</a:t>
            </a:r>
            <a:endParaRPr sz="2400">
              <a:latin typeface="Times New Roman"/>
              <a:ea typeface="Times New Roman"/>
              <a:cs typeface="Times New Roman"/>
              <a:sym typeface="Times New Roman"/>
            </a:endParaRPr>
          </a:p>
          <a:p>
            <a:pPr indent="-514350" lvl="0" marL="514350" rtl="0" algn="just">
              <a:lnSpc>
                <a:spcPct val="90000"/>
              </a:lnSpc>
              <a:spcBef>
                <a:spcPts val="1000"/>
              </a:spcBef>
              <a:spcAft>
                <a:spcPts val="0"/>
              </a:spcAft>
              <a:buSzPts val="1800"/>
              <a:buNone/>
            </a:pPr>
            <a:r>
              <a:rPr lang="en-US" sz="3200">
                <a:latin typeface="Times New Roman"/>
                <a:ea typeface="Times New Roman"/>
                <a:cs typeface="Times New Roman"/>
                <a:sym typeface="Times New Roman"/>
              </a:rPr>
              <a:t>The </a:t>
            </a:r>
            <a:r>
              <a:rPr b="1" lang="en-US" sz="3200">
                <a:solidFill>
                  <a:srgbClr val="C00000"/>
                </a:solidFill>
                <a:latin typeface="Times New Roman"/>
                <a:ea typeface="Times New Roman"/>
                <a:cs typeface="Times New Roman"/>
                <a:sym typeface="Times New Roman"/>
              </a:rPr>
              <a:t>second instruction </a:t>
            </a:r>
            <a:r>
              <a:rPr lang="en-US" sz="3200">
                <a:latin typeface="Times New Roman"/>
                <a:ea typeface="Times New Roman"/>
                <a:cs typeface="Times New Roman"/>
                <a:sym typeface="Times New Roman"/>
              </a:rPr>
              <a:t>must be </a:t>
            </a:r>
            <a:r>
              <a:rPr b="1" lang="en-US" sz="3200">
                <a:solidFill>
                  <a:srgbClr val="385623"/>
                </a:solidFill>
                <a:latin typeface="Times New Roman"/>
                <a:ea typeface="Times New Roman"/>
                <a:cs typeface="Times New Roman"/>
                <a:sym typeface="Times New Roman"/>
              </a:rPr>
              <a:t>FXCH</a:t>
            </a:r>
            <a:r>
              <a:rPr lang="en-US" sz="3200">
                <a:solidFill>
                  <a:srgbClr val="0070C0"/>
                </a:solidFill>
                <a:latin typeface="Times New Roman"/>
                <a:ea typeface="Times New Roman"/>
                <a:cs typeface="Times New Roman"/>
                <a:sym typeface="Times New Roman"/>
              </a:rPr>
              <a:t> .     </a:t>
            </a:r>
            <a:r>
              <a:rPr lang="en-US" sz="1000">
                <a:solidFill>
                  <a:srgbClr val="0070C0"/>
                </a:solidFill>
                <a:latin typeface="Times New Roman"/>
                <a:ea typeface="Times New Roman"/>
                <a:cs typeface="Times New Roman"/>
                <a:sym typeface="Times New Roman"/>
              </a:rPr>
              <a:t>https://docs.oracle.com/cd/E18752_01/html/817-5477/eoizy.html</a:t>
            </a:r>
            <a:endParaRPr sz="1000">
              <a:solidFill>
                <a:srgbClr val="0070C0"/>
              </a:solidFill>
              <a:latin typeface="Times New Roman"/>
              <a:ea typeface="Times New Roman"/>
              <a:cs typeface="Times New Roman"/>
              <a:sym typeface="Times New Roman"/>
            </a:endParaRPr>
          </a:p>
          <a:p>
            <a:pPr indent="-342900" lvl="1" marL="914400" rtl="0" algn="just">
              <a:lnSpc>
                <a:spcPct val="90000"/>
              </a:lnSpc>
              <a:spcBef>
                <a:spcPts val="500"/>
              </a:spcBef>
              <a:spcAft>
                <a:spcPts val="0"/>
              </a:spcAft>
              <a:buSzPts val="1800"/>
              <a:buNone/>
            </a:pPr>
            <a:r>
              <a:t/>
            </a:r>
            <a:endParaRPr sz="4400">
              <a:solidFill>
                <a:srgbClr val="0070C0"/>
              </a:solidFill>
              <a:latin typeface="Times New Roman"/>
              <a:ea typeface="Times New Roman"/>
              <a:cs typeface="Times New Roman"/>
              <a:sym typeface="Times New Roman"/>
            </a:endParaRPr>
          </a:p>
          <a:p>
            <a:pPr indent="-742950" lvl="0" marL="742950" rtl="0" algn="just">
              <a:lnSpc>
                <a:spcPct val="90000"/>
              </a:lnSpc>
              <a:spcBef>
                <a:spcPts val="500"/>
              </a:spcBef>
              <a:spcAft>
                <a:spcPts val="0"/>
              </a:spcAft>
              <a:buSzPts val="1800"/>
              <a:buNone/>
            </a:pPr>
            <a:r>
              <a:t/>
            </a:r>
            <a:endParaRPr sz="3200">
              <a:latin typeface="Times New Roman"/>
              <a:ea typeface="Times New Roman"/>
              <a:cs typeface="Times New Roman"/>
              <a:sym typeface="Times New Roman"/>
            </a:endParaRPr>
          </a:p>
        </p:txBody>
      </p:sp>
      <p:sp>
        <p:nvSpPr>
          <p:cNvPr id="1228" name="Google Shape;1228;p20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229" name="Google Shape;1229;p209"/>
          <p:cNvSpPr txBox="1"/>
          <p:nvPr>
            <p:ph idx="11" type="ftr"/>
          </p:nvPr>
        </p:nvSpPr>
        <p:spPr>
          <a:xfrm>
            <a:off x="2717074" y="6356350"/>
            <a:ext cx="5436326"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230" name="Google Shape;1230;p20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231" name="Google Shape;1231;p209"/>
          <p:cNvPicPr preferRelativeResize="0"/>
          <p:nvPr/>
        </p:nvPicPr>
        <p:blipFill rotWithShape="1">
          <a:blip r:embed="rId3">
            <a:alphaModFix/>
          </a:blip>
          <a:srcRect b="0" l="0" r="0" t="0"/>
          <a:stretch/>
        </p:blipFill>
        <p:spPr>
          <a:xfrm>
            <a:off x="60534" y="206986"/>
            <a:ext cx="777666" cy="702815"/>
          </a:xfrm>
          <a:prstGeom prst="rect">
            <a:avLst/>
          </a:prstGeom>
          <a:noFill/>
          <a:ln>
            <a:noFill/>
          </a:ln>
        </p:spPr>
      </p:pic>
      <p:graphicFrame>
        <p:nvGraphicFramePr>
          <p:cNvPr id="1232" name="Google Shape;1232;p209"/>
          <p:cNvGraphicFramePr/>
          <p:nvPr/>
        </p:nvGraphicFramePr>
        <p:xfrm>
          <a:off x="838201" y="2378075"/>
          <a:ext cx="3000000" cy="3000000"/>
        </p:xfrm>
        <a:graphic>
          <a:graphicData uri="http://schemas.openxmlformats.org/drawingml/2006/table">
            <a:tbl>
              <a:tblPr bandRow="1" firstRow="1">
                <a:noFill/>
                <a:tableStyleId>{7EA15161-92DA-41A6-AA4C-01DC42DE84A2}</a:tableStyleId>
              </a:tblPr>
              <a:tblGrid>
                <a:gridCol w="5580850"/>
                <a:gridCol w="5762625"/>
              </a:tblGrid>
              <a:tr h="1002425">
                <a:tc>
                  <a:txBody>
                    <a:bodyPr/>
                    <a:lstStyle/>
                    <a:p>
                      <a:pPr indent="0" lvl="0" marL="0" marR="0" rtl="0" algn="l">
                        <a:lnSpc>
                          <a:spcPct val="100000"/>
                        </a:lnSpc>
                        <a:spcBef>
                          <a:spcPts val="0"/>
                        </a:spcBef>
                        <a:spcAft>
                          <a:spcPts val="0"/>
                        </a:spcAft>
                        <a:buNone/>
                      </a:pPr>
                      <a:r>
                        <a:rPr b="1" lang="en-US" sz="1800" u="none" cap="none" strike="noStrike">
                          <a:solidFill>
                            <a:srgbClr val="FF0000"/>
                          </a:solidFill>
                          <a:latin typeface="Times New Roman"/>
                          <a:ea typeface="Times New Roman"/>
                          <a:cs typeface="Times New Roman"/>
                          <a:sym typeface="Times New Roman"/>
                        </a:rPr>
                        <a:t>Read after Write Hazard/ Flow dependence</a:t>
                      </a:r>
                      <a:r>
                        <a:rPr b="0" lang="en-US" sz="2000" u="none" cap="none" strike="noStrike">
                          <a:solidFill>
                            <a:srgbClr val="FF0000"/>
                          </a:solidFill>
                          <a:latin typeface="Times New Roman"/>
                          <a:ea typeface="Times New Roman"/>
                          <a:cs typeface="Times New Roman"/>
                          <a:sym typeface="Times New Roman"/>
                        </a:rPr>
                        <a:t>       Ex. </a:t>
                      </a:r>
                      <a:r>
                        <a:rPr b="1" lang="en-US" sz="2000" u="none" cap="none" strike="noStrike">
                          <a:solidFill>
                            <a:srgbClr val="002060"/>
                          </a:solidFill>
                          <a:latin typeface="Times New Roman"/>
                          <a:ea typeface="Times New Roman"/>
                          <a:cs typeface="Times New Roman"/>
                          <a:sym typeface="Times New Roman"/>
                        </a:rPr>
                        <a:t>MOV   AX, BX</a:t>
                      </a:r>
                      <a:endParaRPr/>
                    </a:p>
                    <a:p>
                      <a:pPr indent="0" lvl="0" marL="0" marR="0" rtl="0" algn="l">
                        <a:lnSpc>
                          <a:spcPct val="100000"/>
                        </a:lnSpc>
                        <a:spcBef>
                          <a:spcPts val="0"/>
                        </a:spcBef>
                        <a:spcAft>
                          <a:spcPts val="0"/>
                        </a:spcAft>
                        <a:buNone/>
                      </a:pPr>
                      <a:r>
                        <a:rPr b="0" lang="en-US" sz="2000" u="none" cap="none" strike="noStrike">
                          <a:solidFill>
                            <a:srgbClr val="FF0000"/>
                          </a:solidFill>
                          <a:latin typeface="Times New Roman"/>
                          <a:ea typeface="Times New Roman"/>
                          <a:cs typeface="Times New Roman"/>
                          <a:sym typeface="Times New Roman"/>
                        </a:rPr>
                        <a:t>      </a:t>
                      </a:r>
                      <a:r>
                        <a:rPr b="1" lang="en-US" sz="2000" u="none" cap="none" strike="noStrike">
                          <a:solidFill>
                            <a:srgbClr val="FF0000"/>
                          </a:solidFill>
                          <a:latin typeface="Times New Roman"/>
                          <a:ea typeface="Times New Roman"/>
                          <a:cs typeface="Times New Roman"/>
                          <a:sym typeface="Times New Roman"/>
                        </a:rPr>
                        <a:t>MOV  DX, AX</a:t>
                      </a:r>
                      <a:endParaRPr b="1" sz="2000" u="none" cap="none" strike="noStrike">
                        <a:solidFill>
                          <a:srgbClr val="FF0000"/>
                        </a:solidFill>
                        <a:latin typeface="Times New Roman"/>
                        <a:ea typeface="Times New Roman"/>
                        <a:cs typeface="Times New Roman"/>
                        <a:sym typeface="Times New Roman"/>
                      </a:endParaRPr>
                    </a:p>
                  </a:txBody>
                  <a:tcPr marT="45725" marB="45725" marR="91450" marL="91450">
                    <a:solidFill>
                      <a:schemeClr val="lt1"/>
                    </a:solidFill>
                  </a:tcPr>
                </a:tc>
                <a:tc>
                  <a:txBody>
                    <a:bodyPr/>
                    <a:lstStyle/>
                    <a:p>
                      <a:pPr indent="0" lvl="0" marL="0" marR="0" rtl="0" algn="l">
                        <a:lnSpc>
                          <a:spcPct val="100000"/>
                        </a:lnSpc>
                        <a:spcBef>
                          <a:spcPts val="0"/>
                        </a:spcBef>
                        <a:spcAft>
                          <a:spcPts val="0"/>
                        </a:spcAft>
                        <a:buNone/>
                      </a:pPr>
                      <a:r>
                        <a:rPr b="1" lang="en-US" sz="1800" u="none" cap="none" strike="noStrike">
                          <a:solidFill>
                            <a:srgbClr val="7030A0"/>
                          </a:solidFill>
                          <a:latin typeface="Times New Roman"/>
                          <a:ea typeface="Times New Roman"/>
                          <a:cs typeface="Times New Roman"/>
                          <a:sym typeface="Times New Roman"/>
                        </a:rPr>
                        <a:t>Write after Write Hazard/</a:t>
                      </a:r>
                      <a:r>
                        <a:rPr b="1" lang="en-US" sz="1800" u="none" cap="none" strike="noStrike">
                          <a:solidFill>
                            <a:srgbClr val="7030A0"/>
                          </a:solidFill>
                          <a:latin typeface="Times New Roman"/>
                          <a:ea typeface="Times New Roman"/>
                          <a:cs typeface="Times New Roman"/>
                          <a:sym typeface="Times New Roman"/>
                        </a:rPr>
                        <a:t> Output dependence</a:t>
                      </a:r>
                      <a:endParaRPr/>
                    </a:p>
                    <a:p>
                      <a:pPr indent="0" lvl="0" marL="0" marR="0" rtl="0" algn="l">
                        <a:lnSpc>
                          <a:spcPct val="100000"/>
                        </a:lnSpc>
                        <a:spcBef>
                          <a:spcPts val="0"/>
                        </a:spcBef>
                        <a:spcAft>
                          <a:spcPts val="0"/>
                        </a:spcAft>
                        <a:buNone/>
                      </a:pPr>
                      <a:r>
                        <a:rPr b="0" lang="en-US" sz="2000" u="none" cap="none" strike="noStrike">
                          <a:solidFill>
                            <a:srgbClr val="7030A0"/>
                          </a:solidFill>
                          <a:latin typeface="Times New Roman"/>
                          <a:ea typeface="Times New Roman"/>
                          <a:cs typeface="Times New Roman"/>
                          <a:sym typeface="Times New Roman"/>
                        </a:rPr>
                        <a:t>                       </a:t>
                      </a:r>
                      <a:r>
                        <a:rPr b="0" lang="en-US" sz="2000" u="none" cap="none" strike="noStrike">
                          <a:solidFill>
                            <a:srgbClr val="C00000"/>
                          </a:solidFill>
                          <a:latin typeface="Times New Roman"/>
                          <a:ea typeface="Times New Roman"/>
                          <a:cs typeface="Times New Roman"/>
                          <a:sym typeface="Times New Roman"/>
                        </a:rPr>
                        <a:t>Ex.</a:t>
                      </a:r>
                      <a:r>
                        <a:rPr b="0" lang="en-US" sz="2000" u="none" cap="none" strike="noStrike">
                          <a:solidFill>
                            <a:srgbClr val="7030A0"/>
                          </a:solidFill>
                          <a:latin typeface="Times New Roman"/>
                          <a:ea typeface="Times New Roman"/>
                          <a:cs typeface="Times New Roman"/>
                          <a:sym typeface="Times New Roman"/>
                        </a:rPr>
                        <a:t> </a:t>
                      </a:r>
                      <a:r>
                        <a:rPr b="1" lang="en-US" sz="2000" u="none" cap="none" strike="noStrike">
                          <a:solidFill>
                            <a:srgbClr val="002060"/>
                          </a:solidFill>
                          <a:latin typeface="Times New Roman"/>
                          <a:ea typeface="Times New Roman"/>
                          <a:cs typeface="Times New Roman"/>
                          <a:sym typeface="Times New Roman"/>
                        </a:rPr>
                        <a:t>MOV   AX, BX</a:t>
                      </a:r>
                      <a:endParaRPr/>
                    </a:p>
                    <a:p>
                      <a:pPr indent="0" lvl="0" marL="0" marR="0" rtl="0" algn="l">
                        <a:lnSpc>
                          <a:spcPct val="100000"/>
                        </a:lnSpc>
                        <a:spcBef>
                          <a:spcPts val="0"/>
                        </a:spcBef>
                        <a:spcAft>
                          <a:spcPts val="0"/>
                        </a:spcAft>
                        <a:buNone/>
                      </a:pPr>
                      <a:r>
                        <a:rPr b="0" lang="en-US" sz="2000" u="none" cap="none" strike="noStrike">
                          <a:solidFill>
                            <a:srgbClr val="7030A0"/>
                          </a:solidFill>
                          <a:latin typeface="Times New Roman"/>
                          <a:ea typeface="Times New Roman"/>
                          <a:cs typeface="Times New Roman"/>
                          <a:sym typeface="Times New Roman"/>
                        </a:rPr>
                        <a:t>                              </a:t>
                      </a:r>
                      <a:r>
                        <a:rPr b="1" lang="en-US" sz="2000" u="none" cap="none" strike="noStrike">
                          <a:solidFill>
                            <a:srgbClr val="7030A0"/>
                          </a:solidFill>
                          <a:latin typeface="Times New Roman"/>
                          <a:ea typeface="Times New Roman"/>
                          <a:cs typeface="Times New Roman"/>
                          <a:sym typeface="Times New Roman"/>
                        </a:rPr>
                        <a:t>MOV  AX, CX</a:t>
                      </a:r>
                      <a:endParaRPr b="1" sz="2000" u="none" cap="none" strike="noStrike">
                        <a:solidFill>
                          <a:srgbClr val="7030A0"/>
                        </a:solidFill>
                        <a:latin typeface="Times New Roman"/>
                        <a:ea typeface="Times New Roman"/>
                        <a:cs typeface="Times New Roman"/>
                        <a:sym typeface="Times New Roman"/>
                      </a:endParaRPr>
                    </a:p>
                  </a:txBody>
                  <a:tcPr marT="45725" marB="45725" marR="91450" marL="91450">
                    <a:solidFill>
                      <a:schemeClr val="lt1"/>
                    </a:solidFill>
                  </a:tcPr>
                </a:tc>
              </a:tr>
            </a:tbl>
          </a:graphicData>
        </a:graphic>
      </p:graphicFrame>
      <p:cxnSp>
        <p:nvCxnSpPr>
          <p:cNvPr id="1233" name="Google Shape;1233;p209"/>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234" name="Google Shape;1234;p20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235" name="Google Shape;1235;p209"/>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236" name="Google Shape;1236;p20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7">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0" name="Shape 1240"/>
        <p:cNvGrpSpPr/>
        <p:nvPr/>
      </p:nvGrpSpPr>
      <p:grpSpPr>
        <a:xfrm>
          <a:off x="0" y="0"/>
          <a:ext cx="0" cy="0"/>
          <a:chOff x="0" y="0"/>
          <a:chExt cx="0" cy="0"/>
        </a:xfrm>
      </p:grpSpPr>
      <p:sp>
        <p:nvSpPr>
          <p:cNvPr id="1241" name="Google Shape;1241;p210"/>
          <p:cNvSpPr txBox="1"/>
          <p:nvPr>
            <p:ph type="title"/>
          </p:nvPr>
        </p:nvSpPr>
        <p:spPr>
          <a:xfrm>
            <a:off x="970658" y="-8363"/>
            <a:ext cx="10795379" cy="1190085"/>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sz="3200">
                <a:solidFill>
                  <a:srgbClr val="FF0000"/>
                </a:solidFill>
                <a:latin typeface="Times New Roman"/>
                <a:ea typeface="Times New Roman"/>
                <a:cs typeface="Times New Roman"/>
                <a:sym typeface="Times New Roman"/>
              </a:rPr>
              <a:t>Instruction Pairing Restrictions /Rules for parallel execution</a:t>
            </a:r>
            <a:endParaRPr b="1" sz="3200">
              <a:solidFill>
                <a:srgbClr val="FF0000"/>
              </a:solidFill>
              <a:latin typeface="Times New Roman"/>
              <a:ea typeface="Times New Roman"/>
              <a:cs typeface="Times New Roman"/>
              <a:sym typeface="Times New Roman"/>
            </a:endParaRPr>
          </a:p>
        </p:txBody>
      </p:sp>
      <p:sp>
        <p:nvSpPr>
          <p:cNvPr id="1242" name="Google Shape;1242;p2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243" name="Google Shape;1243;p2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244" name="Google Shape;1244;p2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245" name="Google Shape;1245;p210"/>
          <p:cNvPicPr preferRelativeResize="0"/>
          <p:nvPr/>
        </p:nvPicPr>
        <p:blipFill rotWithShape="1">
          <a:blip r:embed="rId3">
            <a:alphaModFix/>
          </a:blip>
          <a:srcRect b="0" l="0" r="0" t="0"/>
          <a:stretch/>
        </p:blipFill>
        <p:spPr>
          <a:xfrm>
            <a:off x="36625" y="148391"/>
            <a:ext cx="777666" cy="702815"/>
          </a:xfrm>
          <a:prstGeom prst="rect">
            <a:avLst/>
          </a:prstGeom>
          <a:noFill/>
          <a:ln>
            <a:noFill/>
          </a:ln>
        </p:spPr>
      </p:pic>
      <p:sp>
        <p:nvSpPr>
          <p:cNvPr id="1246" name="Google Shape;1246;p210"/>
          <p:cNvSpPr/>
          <p:nvPr/>
        </p:nvSpPr>
        <p:spPr>
          <a:xfrm>
            <a:off x="944560" y="1273796"/>
            <a:ext cx="10140286" cy="3018775"/>
          </a:xfrm>
          <a:prstGeom prst="rect">
            <a:avLst/>
          </a:prstGeom>
          <a:noFill/>
          <a:ln>
            <a:noFill/>
          </a:ln>
        </p:spPr>
        <p:txBody>
          <a:bodyPr anchorCtr="0" anchor="t" bIns="45700" lIns="91425" spcFirstLastPara="1" rIns="91425" wrap="square" tIns="45700">
            <a:spAutoFit/>
          </a:bodyPr>
          <a:lstStyle/>
          <a:p>
            <a:pPr indent="-742950" lvl="0" marL="742950" marR="0" rtl="0" algn="just">
              <a:lnSpc>
                <a:spcPct val="100000"/>
              </a:lnSpc>
              <a:spcBef>
                <a:spcPts val="0"/>
              </a:spcBef>
              <a:spcAft>
                <a:spcPts val="0"/>
              </a:spcAft>
              <a:buClr>
                <a:srgbClr val="000000"/>
              </a:buClr>
              <a:buSzPts val="3200"/>
              <a:buFont typeface="Arial"/>
              <a:buNone/>
            </a:pPr>
            <a:r>
              <a:rPr b="0" i="0" lang="en-US" sz="3200" u="none" cap="none" strike="noStrike">
                <a:solidFill>
                  <a:srgbClr val="000000"/>
                </a:solidFill>
                <a:latin typeface="Times New Roman"/>
                <a:ea typeface="Times New Roman"/>
                <a:cs typeface="Times New Roman"/>
                <a:sym typeface="Times New Roman"/>
              </a:rPr>
              <a:t>3</a:t>
            </a:r>
            <a:r>
              <a:rPr b="0" i="0" lang="en-US" sz="3600" u="none" cap="none" strike="noStrike">
                <a:solidFill>
                  <a:srgbClr val="000000"/>
                </a:solidFill>
                <a:latin typeface="Times New Roman"/>
                <a:ea typeface="Times New Roman"/>
                <a:cs typeface="Times New Roman"/>
                <a:sym typeface="Times New Roman"/>
              </a:rPr>
              <a:t>. </a:t>
            </a:r>
            <a:r>
              <a:rPr b="0" i="0" lang="en-US" sz="3200" u="none" cap="none" strike="noStrike">
                <a:solidFill>
                  <a:srgbClr val="000000"/>
                </a:solidFill>
                <a:latin typeface="Times New Roman"/>
                <a:ea typeface="Times New Roman"/>
                <a:cs typeface="Times New Roman"/>
                <a:sym typeface="Times New Roman"/>
              </a:rPr>
              <a:t>Neither instruction may contain both </a:t>
            </a:r>
            <a:r>
              <a:rPr b="0" i="0" lang="en-US" sz="3200" u="none" cap="none" strike="noStrike">
                <a:solidFill>
                  <a:srgbClr val="0070C0"/>
                </a:solidFill>
                <a:latin typeface="Times New Roman"/>
                <a:ea typeface="Times New Roman"/>
                <a:cs typeface="Times New Roman"/>
                <a:sym typeface="Times New Roman"/>
              </a:rPr>
              <a:t>immediate data and a displacement value</a:t>
            </a:r>
            <a:r>
              <a:rPr b="0" i="0" lang="en-US" sz="3200" u="none" cap="none" strike="noStrike">
                <a:solidFill>
                  <a:srgbClr val="FF0000"/>
                </a:solidFill>
                <a:latin typeface="Times New Roman"/>
                <a:ea typeface="Times New Roman"/>
                <a:cs typeface="Times New Roman"/>
                <a:sym typeface="Times New Roman"/>
              </a:rPr>
              <a:t> </a:t>
            </a:r>
            <a:r>
              <a:rPr b="1" i="0" lang="en-US" sz="3600" u="none" cap="none" strike="noStrike">
                <a:solidFill>
                  <a:srgbClr val="C00000"/>
                </a:solidFill>
                <a:latin typeface="Times New Roman"/>
                <a:ea typeface="Times New Roman"/>
                <a:cs typeface="Times New Roman"/>
                <a:sym typeface="Times New Roman"/>
              </a:rPr>
              <a:t>(MOV TABLE[SI],7).</a:t>
            </a:r>
            <a:endParaRPr b="1" i="0" sz="3200" u="none" cap="none" strike="noStrike">
              <a:solidFill>
                <a:srgbClr val="C00000"/>
              </a:solidFill>
              <a:latin typeface="Times New Roman"/>
              <a:ea typeface="Times New Roman"/>
              <a:cs typeface="Times New Roman"/>
              <a:sym typeface="Times New Roman"/>
            </a:endParaRPr>
          </a:p>
          <a:p>
            <a:pPr indent="-742950" lvl="0" marL="742950" marR="0" rtl="0" algn="just">
              <a:lnSpc>
                <a:spcPct val="100000"/>
              </a:lnSpc>
              <a:spcBef>
                <a:spcPts val="500"/>
              </a:spcBef>
              <a:spcAft>
                <a:spcPts val="0"/>
              </a:spcAft>
              <a:buClr>
                <a:srgbClr val="000000"/>
              </a:buClr>
              <a:buSzPts val="3200"/>
              <a:buFont typeface="Arial"/>
              <a:buNone/>
            </a:pPr>
            <a:r>
              <a:t/>
            </a:r>
            <a:endParaRPr b="0" i="0" sz="3200" u="none" cap="none" strike="noStrike">
              <a:solidFill>
                <a:srgbClr val="000000"/>
              </a:solidFill>
              <a:latin typeface="Times New Roman"/>
              <a:ea typeface="Times New Roman"/>
              <a:cs typeface="Times New Roman"/>
              <a:sym typeface="Times New Roman"/>
            </a:endParaRPr>
          </a:p>
          <a:p>
            <a:pPr indent="-742950" lvl="0" marL="742950" marR="0" rtl="0" algn="just">
              <a:lnSpc>
                <a:spcPct val="100000"/>
              </a:lnSpc>
              <a:spcBef>
                <a:spcPts val="0"/>
              </a:spcBef>
              <a:spcAft>
                <a:spcPts val="0"/>
              </a:spcAft>
              <a:buClr>
                <a:srgbClr val="000000"/>
              </a:buClr>
              <a:buSzPts val="3200"/>
              <a:buFont typeface="Arial"/>
              <a:buNone/>
            </a:pPr>
            <a:r>
              <a:rPr b="0" i="0" lang="en-US" sz="3200" u="none" cap="none" strike="noStrike">
                <a:solidFill>
                  <a:srgbClr val="000000"/>
                </a:solidFill>
                <a:latin typeface="Times New Roman"/>
                <a:ea typeface="Times New Roman"/>
                <a:cs typeface="Times New Roman"/>
                <a:sym typeface="Times New Roman"/>
              </a:rPr>
              <a:t>4. </a:t>
            </a:r>
            <a:r>
              <a:rPr b="0" i="0" lang="en-US" sz="3200" u="none" cap="none" strike="noStrike">
                <a:solidFill>
                  <a:srgbClr val="0070C0"/>
                </a:solidFill>
                <a:latin typeface="Times New Roman"/>
                <a:ea typeface="Times New Roman"/>
                <a:cs typeface="Times New Roman"/>
                <a:sym typeface="Times New Roman"/>
              </a:rPr>
              <a:t>Prefixed instructions </a:t>
            </a:r>
            <a:r>
              <a:rPr b="0" i="0" lang="en-US" sz="3200" u="none" cap="none" strike="noStrike">
                <a:solidFill>
                  <a:srgbClr val="000000"/>
                </a:solidFill>
                <a:latin typeface="Times New Roman"/>
                <a:ea typeface="Times New Roman"/>
                <a:cs typeface="Times New Roman"/>
                <a:sym typeface="Times New Roman"/>
              </a:rPr>
              <a:t>may execute only in U pipeline </a:t>
            </a:r>
            <a:r>
              <a:rPr b="1" i="0" lang="en-US" sz="3200" u="none" cap="none" strike="noStrike">
                <a:solidFill>
                  <a:srgbClr val="C00000"/>
                </a:solidFill>
                <a:latin typeface="Times New Roman"/>
                <a:ea typeface="Times New Roman"/>
                <a:cs typeface="Times New Roman"/>
                <a:sym typeface="Times New Roman"/>
              </a:rPr>
              <a:t>(MOV ES:[DI],AL).</a:t>
            </a:r>
            <a:endParaRPr/>
          </a:p>
          <a:p>
            <a:pPr indent="-425450" lvl="0" marL="51435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cxnSp>
        <p:nvCxnSpPr>
          <p:cNvPr id="1247" name="Google Shape;1247;p210"/>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248" name="Google Shape;1248;p21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249" name="Google Shape;1249;p21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250" name="Google Shape;1250;p21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6">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4" name="Shape 1254"/>
        <p:cNvGrpSpPr/>
        <p:nvPr/>
      </p:nvGrpSpPr>
      <p:grpSpPr>
        <a:xfrm>
          <a:off x="0" y="0"/>
          <a:ext cx="0" cy="0"/>
          <a:chOff x="0" y="0"/>
          <a:chExt cx="0" cy="0"/>
        </a:xfrm>
      </p:grpSpPr>
      <p:sp>
        <p:nvSpPr>
          <p:cNvPr id="1255" name="Google Shape;1255;p2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a:t>   </a:t>
            </a:r>
            <a:endParaRPr/>
          </a:p>
        </p:txBody>
      </p:sp>
      <p:sp>
        <p:nvSpPr>
          <p:cNvPr id="1256" name="Google Shape;1256;p2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t>  </a:t>
            </a:r>
            <a:endParaRPr/>
          </a:p>
        </p:txBody>
      </p:sp>
      <p:sp>
        <p:nvSpPr>
          <p:cNvPr id="1257" name="Google Shape;1257;p2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258" name="Google Shape;1258;p211"/>
          <p:cNvSpPr txBox="1"/>
          <p:nvPr>
            <p:ph idx="11" type="ftr"/>
          </p:nvPr>
        </p:nvSpPr>
        <p:spPr>
          <a:xfrm>
            <a:off x="2991394" y="6356350"/>
            <a:ext cx="649224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259" name="Google Shape;1259;p2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260" name="Google Shape;1260;p211"/>
          <p:cNvSpPr/>
          <p:nvPr/>
        </p:nvSpPr>
        <p:spPr>
          <a:xfrm>
            <a:off x="838201" y="1549144"/>
            <a:ext cx="11127376" cy="3260459"/>
          </a:xfrm>
          <a:prstGeom prst="rect">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1500" u="none" cap="none" strike="noStrike">
                <a:solidFill>
                  <a:srgbClr val="C00000"/>
                </a:solidFill>
                <a:latin typeface="Times New Roman"/>
                <a:ea typeface="Times New Roman"/>
                <a:cs typeface="Times New Roman"/>
                <a:sym typeface="Times New Roman"/>
              </a:rPr>
              <a:t>Branch Prediction</a:t>
            </a:r>
            <a:endParaRPr b="1" i="0" sz="11500" u="none" cap="none" strike="noStrike">
              <a:solidFill>
                <a:srgbClr val="C00000"/>
              </a:solidFill>
              <a:latin typeface="Times New Roman"/>
              <a:ea typeface="Times New Roman"/>
              <a:cs typeface="Times New Roman"/>
              <a:sym typeface="Times New Roman"/>
            </a:endParaRPr>
          </a:p>
        </p:txBody>
      </p:sp>
      <p:cxnSp>
        <p:nvCxnSpPr>
          <p:cNvPr id="1261" name="Google Shape;1261;p211"/>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262" name="Google Shape;1262;p21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263" name="Google Shape;1263;p21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264" name="Google Shape;1264;p21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1265" name="Google Shape;1265;p211"/>
          <p:cNvSpPr/>
          <p:nvPr/>
        </p:nvSpPr>
        <p:spPr>
          <a:xfrm>
            <a:off x="3265090" y="5664240"/>
            <a:ext cx="524380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https://www.youtube.com/watch?v=yk-U6qqeGE0</a:t>
            </a:r>
            <a:endParaRPr/>
          </a:p>
        </p:txBody>
      </p:sp>
      <p:sp>
        <p:nvSpPr>
          <p:cNvPr id="1266" name="Google Shape;1266;p211"/>
          <p:cNvSpPr/>
          <p:nvPr/>
        </p:nvSpPr>
        <p:spPr>
          <a:xfrm>
            <a:off x="3265090" y="5202834"/>
            <a:ext cx="5230984"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https://www.youtube.com/watch?v=rJAEGbpRrL4</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0" name="Shape 1270"/>
        <p:cNvGrpSpPr/>
        <p:nvPr/>
      </p:nvGrpSpPr>
      <p:grpSpPr>
        <a:xfrm>
          <a:off x="0" y="0"/>
          <a:ext cx="0" cy="0"/>
          <a:chOff x="0" y="0"/>
          <a:chExt cx="0" cy="0"/>
        </a:xfrm>
      </p:grpSpPr>
      <p:sp>
        <p:nvSpPr>
          <p:cNvPr id="1271" name="Google Shape;1271;p212"/>
          <p:cNvSpPr txBox="1"/>
          <p:nvPr>
            <p:ph type="title"/>
          </p:nvPr>
        </p:nvSpPr>
        <p:spPr>
          <a:xfrm>
            <a:off x="1449699" y="313764"/>
            <a:ext cx="9843655" cy="56313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sz="7200">
                <a:solidFill>
                  <a:srgbClr val="C00000"/>
                </a:solidFill>
                <a:latin typeface="Times New Roman"/>
                <a:ea typeface="Times New Roman"/>
                <a:cs typeface="Times New Roman"/>
                <a:sym typeface="Times New Roman"/>
              </a:rPr>
              <a:t>Branch Prediction</a:t>
            </a:r>
            <a:endParaRPr/>
          </a:p>
        </p:txBody>
      </p:sp>
      <p:sp>
        <p:nvSpPr>
          <p:cNvPr id="1272" name="Google Shape;1272;p212"/>
          <p:cNvSpPr txBox="1"/>
          <p:nvPr>
            <p:ph idx="1" type="body"/>
          </p:nvPr>
        </p:nvSpPr>
        <p:spPr>
          <a:xfrm>
            <a:off x="611949" y="806143"/>
            <a:ext cx="8393505" cy="5156149"/>
          </a:xfrm>
          <a:prstGeom prst="rect">
            <a:avLst/>
          </a:prstGeom>
          <a:noFill/>
          <a:ln>
            <a:noFill/>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Font typeface="Noto Sans Symbols"/>
              <a:buChar char="⮚"/>
            </a:pPr>
            <a:r>
              <a:rPr b="1" lang="en-US" sz="2300">
                <a:solidFill>
                  <a:srgbClr val="002060"/>
                </a:solidFill>
                <a:latin typeface="Times New Roman"/>
                <a:ea typeface="Times New Roman"/>
                <a:cs typeface="Times New Roman"/>
                <a:sym typeface="Times New Roman"/>
              </a:rPr>
              <a:t>Performance gain </a:t>
            </a:r>
            <a:r>
              <a:rPr lang="en-US" sz="2300">
                <a:latin typeface="Times New Roman"/>
                <a:ea typeface="Times New Roman"/>
                <a:cs typeface="Times New Roman"/>
                <a:sym typeface="Times New Roman"/>
              </a:rPr>
              <a:t>through </a:t>
            </a:r>
            <a:r>
              <a:rPr b="1" lang="en-US" sz="2300">
                <a:latin typeface="Times New Roman"/>
                <a:ea typeface="Times New Roman"/>
                <a:cs typeface="Times New Roman"/>
                <a:sym typeface="Times New Roman"/>
              </a:rPr>
              <a:t>pipelinin</a:t>
            </a:r>
            <a:r>
              <a:rPr lang="en-US" sz="2300">
                <a:latin typeface="Times New Roman"/>
                <a:ea typeface="Times New Roman"/>
                <a:cs typeface="Times New Roman"/>
                <a:sym typeface="Times New Roman"/>
              </a:rPr>
              <a:t>g can be </a:t>
            </a:r>
            <a:r>
              <a:rPr lang="en-US" sz="2300">
                <a:solidFill>
                  <a:srgbClr val="C00000"/>
                </a:solidFill>
                <a:latin typeface="Times New Roman"/>
                <a:ea typeface="Times New Roman"/>
                <a:cs typeface="Times New Roman"/>
                <a:sym typeface="Times New Roman"/>
              </a:rPr>
              <a:t>reduced</a:t>
            </a:r>
            <a:r>
              <a:rPr lang="en-US" sz="2300">
                <a:latin typeface="Times New Roman"/>
                <a:ea typeface="Times New Roman"/>
                <a:cs typeface="Times New Roman"/>
                <a:sym typeface="Times New Roman"/>
              </a:rPr>
              <a:t> by the presence of </a:t>
            </a:r>
            <a:r>
              <a:rPr b="1" lang="en-US" sz="2300">
                <a:latin typeface="Times New Roman"/>
                <a:ea typeface="Times New Roman"/>
                <a:cs typeface="Times New Roman"/>
                <a:sym typeface="Times New Roman"/>
              </a:rPr>
              <a:t>program transfer instructions</a:t>
            </a:r>
            <a:r>
              <a:rPr lang="en-US" sz="2300">
                <a:latin typeface="Times New Roman"/>
                <a:ea typeface="Times New Roman"/>
                <a:cs typeface="Times New Roman"/>
                <a:sym typeface="Times New Roman"/>
              </a:rPr>
              <a:t> (such as </a:t>
            </a:r>
            <a:r>
              <a:rPr b="1" lang="en-US" sz="2300">
                <a:solidFill>
                  <a:srgbClr val="C00000"/>
                </a:solidFill>
                <a:latin typeface="Times New Roman"/>
                <a:ea typeface="Times New Roman"/>
                <a:cs typeface="Times New Roman"/>
                <a:sym typeface="Times New Roman"/>
              </a:rPr>
              <a:t>JMP, CALL, RET and conditional jumps</a:t>
            </a:r>
            <a:r>
              <a:rPr lang="en-US" sz="2300">
                <a:latin typeface="Times New Roman"/>
                <a:ea typeface="Times New Roman"/>
                <a:cs typeface="Times New Roman"/>
                <a:sym typeface="Times New Roman"/>
              </a:rPr>
              <a:t>).</a:t>
            </a:r>
            <a:endParaRPr/>
          </a:p>
          <a:p>
            <a:pPr indent="-228600" lvl="0" marL="457200" rtl="0" algn="just">
              <a:lnSpc>
                <a:spcPct val="90000"/>
              </a:lnSpc>
              <a:spcBef>
                <a:spcPts val="1000"/>
              </a:spcBef>
              <a:spcAft>
                <a:spcPts val="0"/>
              </a:spcAft>
              <a:buSzPts val="1800"/>
              <a:buFont typeface="Noto Sans Symbols"/>
              <a:buNone/>
            </a:pPr>
            <a:r>
              <a:t/>
            </a:r>
            <a:endParaRPr sz="2300">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Font typeface="Noto Sans Symbols"/>
              <a:buChar char="⮚"/>
            </a:pPr>
            <a:r>
              <a:rPr b="1" lang="en-US" sz="2300">
                <a:latin typeface="Times New Roman"/>
                <a:ea typeface="Times New Roman"/>
                <a:cs typeface="Times New Roman"/>
                <a:sym typeface="Times New Roman"/>
              </a:rPr>
              <a:t>They change the sequence causing </a:t>
            </a:r>
            <a:r>
              <a:rPr lang="en-US" sz="2300">
                <a:latin typeface="Times New Roman"/>
                <a:ea typeface="Times New Roman"/>
                <a:cs typeface="Times New Roman"/>
                <a:sym typeface="Times New Roman"/>
              </a:rPr>
              <a:t>all the instructions that entered the pipeline after program transfer instruction invalid.</a:t>
            </a:r>
            <a:endParaRPr/>
          </a:p>
          <a:p>
            <a:pPr indent="-228600" lvl="0" marL="457200" rtl="0" algn="just">
              <a:lnSpc>
                <a:spcPct val="90000"/>
              </a:lnSpc>
              <a:spcBef>
                <a:spcPts val="1000"/>
              </a:spcBef>
              <a:spcAft>
                <a:spcPts val="0"/>
              </a:spcAft>
              <a:buSzPts val="1800"/>
              <a:buFont typeface="Noto Sans Symbols"/>
              <a:buNone/>
            </a:pPr>
            <a:r>
              <a:t/>
            </a:r>
            <a:endParaRPr sz="2300">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Font typeface="Noto Sans Symbols"/>
              <a:buChar char="⮚"/>
            </a:pPr>
            <a:r>
              <a:rPr lang="en-US" sz="2300">
                <a:latin typeface="Times New Roman"/>
                <a:ea typeface="Times New Roman"/>
                <a:cs typeface="Times New Roman"/>
                <a:sym typeface="Times New Roman"/>
              </a:rPr>
              <a:t>Suppose instruction </a:t>
            </a:r>
            <a:r>
              <a:rPr b="1" lang="en-US" sz="2300">
                <a:solidFill>
                  <a:srgbClr val="C00000"/>
                </a:solidFill>
                <a:latin typeface="Times New Roman"/>
                <a:ea typeface="Times New Roman"/>
                <a:cs typeface="Times New Roman"/>
                <a:sym typeface="Times New Roman"/>
              </a:rPr>
              <a:t>I3</a:t>
            </a:r>
            <a:r>
              <a:rPr lang="en-US" sz="2300">
                <a:latin typeface="Times New Roman"/>
                <a:ea typeface="Times New Roman"/>
                <a:cs typeface="Times New Roman"/>
                <a:sym typeface="Times New Roman"/>
              </a:rPr>
              <a:t> is a conditional jump to </a:t>
            </a:r>
            <a:r>
              <a:rPr b="1" lang="en-US" sz="2300">
                <a:solidFill>
                  <a:srgbClr val="C00000"/>
                </a:solidFill>
                <a:latin typeface="Times New Roman"/>
                <a:ea typeface="Times New Roman"/>
                <a:cs typeface="Times New Roman"/>
                <a:sym typeface="Times New Roman"/>
              </a:rPr>
              <a:t>I1</a:t>
            </a:r>
            <a:r>
              <a:rPr lang="en-US" sz="2300">
                <a:latin typeface="Times New Roman"/>
                <a:ea typeface="Times New Roman"/>
                <a:cs typeface="Times New Roman"/>
                <a:sym typeface="Times New Roman"/>
              </a:rPr>
              <a:t> at some </a:t>
            </a:r>
            <a:r>
              <a:rPr lang="en-US" sz="2300">
                <a:solidFill>
                  <a:srgbClr val="002060"/>
                </a:solidFill>
                <a:latin typeface="Times New Roman"/>
                <a:ea typeface="Times New Roman"/>
                <a:cs typeface="Times New Roman"/>
                <a:sym typeface="Times New Roman"/>
              </a:rPr>
              <a:t>other address (target address), then the instructions that entered </a:t>
            </a:r>
            <a:r>
              <a:rPr b="1" lang="en-US" sz="2300">
                <a:solidFill>
                  <a:srgbClr val="C00000"/>
                </a:solidFill>
                <a:latin typeface="Times New Roman"/>
                <a:ea typeface="Times New Roman"/>
                <a:cs typeface="Times New Roman"/>
                <a:sym typeface="Times New Roman"/>
              </a:rPr>
              <a:t>after I3 </a:t>
            </a:r>
            <a:r>
              <a:rPr lang="en-US" sz="2300">
                <a:latin typeface="Times New Roman"/>
                <a:ea typeface="Times New Roman"/>
                <a:cs typeface="Times New Roman"/>
                <a:sym typeface="Times New Roman"/>
              </a:rPr>
              <a:t>is </a:t>
            </a:r>
            <a:r>
              <a:rPr b="1" lang="en-US" sz="2300">
                <a:latin typeface="Times New Roman"/>
                <a:ea typeface="Times New Roman"/>
                <a:cs typeface="Times New Roman"/>
                <a:sym typeface="Times New Roman"/>
              </a:rPr>
              <a:t>invalid</a:t>
            </a:r>
            <a:r>
              <a:rPr lang="en-US" sz="2300">
                <a:latin typeface="Times New Roman"/>
                <a:ea typeface="Times New Roman"/>
                <a:cs typeface="Times New Roman"/>
                <a:sym typeface="Times New Roman"/>
              </a:rPr>
              <a:t> and new sequence beginning with </a:t>
            </a:r>
            <a:r>
              <a:rPr b="1" lang="en-US" sz="2300">
                <a:solidFill>
                  <a:srgbClr val="C00000"/>
                </a:solidFill>
                <a:latin typeface="Times New Roman"/>
                <a:ea typeface="Times New Roman"/>
                <a:cs typeface="Times New Roman"/>
                <a:sym typeface="Times New Roman"/>
              </a:rPr>
              <a:t>I1</a:t>
            </a:r>
            <a:r>
              <a:rPr b="1" lang="en-US" sz="2300">
                <a:latin typeface="Times New Roman"/>
                <a:ea typeface="Times New Roman"/>
                <a:cs typeface="Times New Roman"/>
                <a:sym typeface="Times New Roman"/>
              </a:rPr>
              <a:t> need to be loaded in.</a:t>
            </a:r>
            <a:endParaRPr/>
          </a:p>
          <a:p>
            <a:pPr indent="-228600" lvl="0" marL="457200" rtl="0" algn="just">
              <a:lnSpc>
                <a:spcPct val="90000"/>
              </a:lnSpc>
              <a:spcBef>
                <a:spcPts val="1000"/>
              </a:spcBef>
              <a:spcAft>
                <a:spcPts val="0"/>
              </a:spcAft>
              <a:buSzPts val="1800"/>
              <a:buFont typeface="Noto Sans Symbols"/>
              <a:buNone/>
            </a:pPr>
            <a:r>
              <a:t/>
            </a:r>
            <a:endParaRPr sz="2300">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Font typeface="Noto Sans Symbols"/>
              <a:buChar char="⮚"/>
            </a:pPr>
            <a:r>
              <a:rPr lang="en-US" sz="2300">
                <a:latin typeface="Times New Roman"/>
                <a:ea typeface="Times New Roman"/>
                <a:cs typeface="Times New Roman"/>
                <a:sym typeface="Times New Roman"/>
              </a:rPr>
              <a:t>This causes </a:t>
            </a:r>
            <a:r>
              <a:rPr b="1" lang="en-US" sz="2300">
                <a:solidFill>
                  <a:srgbClr val="385623"/>
                </a:solidFill>
                <a:latin typeface="Times New Roman"/>
                <a:ea typeface="Times New Roman"/>
                <a:cs typeface="Times New Roman"/>
                <a:sym typeface="Times New Roman"/>
              </a:rPr>
              <a:t>bubbles</a:t>
            </a:r>
            <a:r>
              <a:rPr lang="en-US" sz="2300">
                <a:latin typeface="Times New Roman"/>
                <a:ea typeface="Times New Roman"/>
                <a:cs typeface="Times New Roman"/>
                <a:sym typeface="Times New Roman"/>
              </a:rPr>
              <a:t> in pipeline, where </a:t>
            </a:r>
            <a:r>
              <a:rPr b="1" lang="en-US" sz="2300">
                <a:latin typeface="Times New Roman"/>
                <a:ea typeface="Times New Roman"/>
                <a:cs typeface="Times New Roman"/>
                <a:sym typeface="Times New Roman"/>
              </a:rPr>
              <a:t>no work is done </a:t>
            </a:r>
            <a:r>
              <a:rPr lang="en-US" sz="2300">
                <a:latin typeface="Times New Roman"/>
                <a:ea typeface="Times New Roman"/>
                <a:cs typeface="Times New Roman"/>
                <a:sym typeface="Times New Roman"/>
              </a:rPr>
              <a:t>as the pipeline stages are reloaded.</a:t>
            </a:r>
            <a:endParaRPr sz="2300">
              <a:latin typeface="Times New Roman"/>
              <a:ea typeface="Times New Roman"/>
              <a:cs typeface="Times New Roman"/>
              <a:sym typeface="Times New Roman"/>
            </a:endParaRPr>
          </a:p>
        </p:txBody>
      </p:sp>
      <p:sp>
        <p:nvSpPr>
          <p:cNvPr id="1273" name="Google Shape;1273;p2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274" name="Google Shape;1274;p2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275" name="Google Shape;1275;p2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276" name="Google Shape;1276;p212"/>
          <p:cNvPicPr preferRelativeResize="0"/>
          <p:nvPr/>
        </p:nvPicPr>
        <p:blipFill rotWithShape="1">
          <a:blip r:embed="rId3">
            <a:alphaModFix/>
          </a:blip>
          <a:srcRect b="0" l="0" r="0" t="0"/>
          <a:stretch/>
        </p:blipFill>
        <p:spPr>
          <a:xfrm>
            <a:off x="112399" y="150201"/>
            <a:ext cx="725801" cy="655942"/>
          </a:xfrm>
          <a:prstGeom prst="rect">
            <a:avLst/>
          </a:prstGeom>
          <a:noFill/>
          <a:ln>
            <a:noFill/>
          </a:ln>
        </p:spPr>
      </p:pic>
      <p:cxnSp>
        <p:nvCxnSpPr>
          <p:cNvPr id="1277" name="Google Shape;1277;p212"/>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278" name="Google Shape;1278;p21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279" name="Google Shape;1279;p21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280" name="Google Shape;1280;p21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
        <p:nvSpPr>
          <p:cNvPr id="1281" name="Google Shape;1281;p212"/>
          <p:cNvSpPr/>
          <p:nvPr/>
        </p:nvSpPr>
        <p:spPr>
          <a:xfrm>
            <a:off x="9104811" y="1508782"/>
            <a:ext cx="3076873" cy="22467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2060"/>
                </a:solidFill>
                <a:latin typeface="Times New Roman"/>
                <a:ea typeface="Times New Roman"/>
                <a:cs typeface="Times New Roman"/>
                <a:sym typeface="Times New Roman"/>
              </a:rPr>
              <a:t>          I0     MOV SI, addr</a:t>
            </a:r>
            <a:endParaRPr b="0" i="0" sz="1800" u="none" cap="none" strike="noStrike">
              <a:solidFill>
                <a:srgbClr val="00206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1800" u="none" cap="none" strike="noStrike">
                <a:solidFill>
                  <a:srgbClr val="002060"/>
                </a:solidFill>
                <a:latin typeface="Times New Roman"/>
                <a:ea typeface="Times New Roman"/>
                <a:cs typeface="Times New Roman"/>
                <a:sym typeface="Times New Roman"/>
              </a:rPr>
              <a:t>Bk  :  I1     INC SI</a:t>
            </a:r>
            <a:endParaRPr/>
          </a:p>
          <a:p>
            <a:pPr indent="0" lvl="0" marL="0" marR="0" rtl="0" algn="l">
              <a:lnSpc>
                <a:spcPct val="100000"/>
              </a:lnSpc>
              <a:spcBef>
                <a:spcPts val="0"/>
              </a:spcBef>
              <a:spcAft>
                <a:spcPts val="0"/>
              </a:spcAft>
              <a:buNone/>
            </a:pPr>
            <a:r>
              <a:rPr b="0" i="0" lang="en-US" sz="1800" u="none" cap="none" strike="noStrike">
                <a:solidFill>
                  <a:srgbClr val="002060"/>
                </a:solidFill>
                <a:latin typeface="Times New Roman"/>
                <a:ea typeface="Times New Roman"/>
                <a:cs typeface="Times New Roman"/>
                <a:sym typeface="Times New Roman"/>
              </a:rPr>
              <a:t>          I2     DEC CX    </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Times New Roman"/>
                <a:ea typeface="Times New Roman"/>
                <a:cs typeface="Times New Roman"/>
                <a:sym typeface="Times New Roman"/>
              </a:rPr>
              <a:t>          </a:t>
            </a:r>
            <a:r>
              <a:rPr b="1" i="0" lang="en-US" sz="3200" u="none" cap="none" strike="noStrike">
                <a:solidFill>
                  <a:srgbClr val="C00000"/>
                </a:solidFill>
                <a:latin typeface="Times New Roman"/>
                <a:ea typeface="Times New Roman"/>
                <a:cs typeface="Times New Roman"/>
                <a:sym typeface="Times New Roman"/>
              </a:rPr>
              <a:t>I3  JNZ   BK</a:t>
            </a:r>
            <a:endParaRPr/>
          </a:p>
          <a:p>
            <a:pPr indent="0" lvl="0" marL="0" marR="0" rtl="0" algn="l">
              <a:lnSpc>
                <a:spcPct val="100000"/>
              </a:lnSpc>
              <a:spcBef>
                <a:spcPts val="0"/>
              </a:spcBef>
              <a:spcAft>
                <a:spcPts val="0"/>
              </a:spcAft>
              <a:buNone/>
            </a:pPr>
            <a:r>
              <a:rPr b="0" i="0" lang="en-US" sz="1800" u="none" cap="none" strike="noStrike">
                <a:solidFill>
                  <a:srgbClr val="002060"/>
                </a:solidFill>
                <a:latin typeface="Times New Roman"/>
                <a:ea typeface="Times New Roman"/>
                <a:cs typeface="Times New Roman"/>
                <a:sym typeface="Times New Roman"/>
              </a:rPr>
              <a:t>          I4     ADD  AX,BX</a:t>
            </a:r>
            <a:endParaRPr/>
          </a:p>
          <a:p>
            <a:pPr indent="0" lvl="0" marL="0" marR="0" rtl="0" algn="l">
              <a:lnSpc>
                <a:spcPct val="100000"/>
              </a:lnSpc>
              <a:spcBef>
                <a:spcPts val="0"/>
              </a:spcBef>
              <a:spcAft>
                <a:spcPts val="0"/>
              </a:spcAft>
              <a:buNone/>
            </a:pPr>
            <a:r>
              <a:rPr b="0" i="0" lang="en-US" sz="1800" u="none" cap="none" strike="noStrike">
                <a:solidFill>
                  <a:srgbClr val="002060"/>
                </a:solidFill>
                <a:latin typeface="Times New Roman"/>
                <a:ea typeface="Times New Roman"/>
                <a:cs typeface="Times New Roman"/>
                <a:sym typeface="Times New Roman"/>
              </a:rPr>
              <a:t>          I5     INC  AX</a:t>
            </a:r>
            <a:endParaRPr/>
          </a:p>
          <a:p>
            <a:pPr indent="0" lvl="0" marL="0" marR="0" rtl="0" algn="l">
              <a:lnSpc>
                <a:spcPct val="100000"/>
              </a:lnSpc>
              <a:spcBef>
                <a:spcPts val="0"/>
              </a:spcBef>
              <a:spcAft>
                <a:spcPts val="0"/>
              </a:spcAft>
              <a:buNone/>
            </a:pPr>
            <a:r>
              <a:rPr b="0" i="0" lang="en-US" sz="1800" u="none" cap="none" strike="noStrike">
                <a:solidFill>
                  <a:srgbClr val="002060"/>
                </a:solidFill>
                <a:latin typeface="Times New Roman"/>
                <a:ea typeface="Times New Roman"/>
                <a:cs typeface="Times New Roman"/>
                <a:sym typeface="Times New Roman"/>
              </a:rPr>
              <a:t>          I6     MOV  [SI] , AX </a:t>
            </a:r>
            <a:endParaRPr b="0" i="0" sz="18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7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7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7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7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7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72">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72">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5" name="Shape 1285"/>
        <p:cNvGrpSpPr/>
        <p:nvPr/>
      </p:nvGrpSpPr>
      <p:grpSpPr>
        <a:xfrm>
          <a:off x="0" y="0"/>
          <a:ext cx="0" cy="0"/>
          <a:chOff x="0" y="0"/>
          <a:chExt cx="0" cy="0"/>
        </a:xfrm>
      </p:grpSpPr>
      <p:sp>
        <p:nvSpPr>
          <p:cNvPr id="1286" name="Google Shape;1286;p213"/>
          <p:cNvSpPr txBox="1"/>
          <p:nvPr>
            <p:ph type="title"/>
          </p:nvPr>
        </p:nvSpPr>
        <p:spPr>
          <a:xfrm>
            <a:off x="1074716" y="168898"/>
            <a:ext cx="10681855" cy="61854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5400">
                <a:solidFill>
                  <a:srgbClr val="FF0000"/>
                </a:solidFill>
                <a:latin typeface="Times New Roman"/>
                <a:ea typeface="Times New Roman"/>
                <a:cs typeface="Times New Roman"/>
                <a:sym typeface="Times New Roman"/>
              </a:rPr>
              <a:t>Branch Prediction                   </a:t>
            </a:r>
            <a:r>
              <a:rPr lang="en-US" sz="2400">
                <a:latin typeface="Times New Roman"/>
                <a:ea typeface="Times New Roman"/>
                <a:cs typeface="Times New Roman"/>
                <a:sym typeface="Times New Roman"/>
              </a:rPr>
              <a:t>Continued…</a:t>
            </a:r>
            <a:endParaRPr sz="5400">
              <a:latin typeface="Times New Roman"/>
              <a:ea typeface="Times New Roman"/>
              <a:cs typeface="Times New Roman"/>
              <a:sym typeface="Times New Roman"/>
            </a:endParaRPr>
          </a:p>
        </p:txBody>
      </p:sp>
      <p:sp>
        <p:nvSpPr>
          <p:cNvPr id="1287" name="Google Shape;1287;p213"/>
          <p:cNvSpPr txBox="1"/>
          <p:nvPr>
            <p:ph idx="1" type="body"/>
          </p:nvPr>
        </p:nvSpPr>
        <p:spPr>
          <a:xfrm>
            <a:off x="617538" y="943280"/>
            <a:ext cx="6603594" cy="5053817"/>
          </a:xfrm>
          <a:prstGeom prst="rect">
            <a:avLst/>
          </a:prstGeom>
          <a:noFill/>
          <a:ln>
            <a:noFill/>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Char char="•"/>
            </a:pPr>
            <a:r>
              <a:rPr lang="en-US" sz="2500">
                <a:latin typeface="Times New Roman"/>
                <a:ea typeface="Times New Roman"/>
                <a:cs typeface="Times New Roman"/>
                <a:sym typeface="Times New Roman"/>
              </a:rPr>
              <a:t>In this scheme, </a:t>
            </a:r>
            <a:r>
              <a:rPr b="1" lang="en-US" sz="2500">
                <a:latin typeface="Times New Roman"/>
                <a:ea typeface="Times New Roman"/>
                <a:cs typeface="Times New Roman"/>
                <a:sym typeface="Times New Roman"/>
              </a:rPr>
              <a:t>a prediction is made </a:t>
            </a:r>
            <a:r>
              <a:rPr lang="en-US" sz="2500">
                <a:latin typeface="Times New Roman"/>
                <a:ea typeface="Times New Roman"/>
                <a:cs typeface="Times New Roman"/>
                <a:sym typeface="Times New Roman"/>
              </a:rPr>
              <a:t>with reference to </a:t>
            </a:r>
            <a:r>
              <a:rPr b="1" lang="en-US" sz="2500">
                <a:solidFill>
                  <a:srgbClr val="385623"/>
                </a:solidFill>
                <a:latin typeface="Times New Roman"/>
                <a:ea typeface="Times New Roman"/>
                <a:cs typeface="Times New Roman"/>
                <a:sym typeface="Times New Roman"/>
              </a:rPr>
              <a:t>the branch instruction currently in pipeline.</a:t>
            </a:r>
            <a:endParaRPr/>
          </a:p>
          <a:p>
            <a:pPr indent="-342900" lvl="0" marL="457200" rtl="0" algn="just">
              <a:lnSpc>
                <a:spcPct val="90000"/>
              </a:lnSpc>
              <a:spcBef>
                <a:spcPts val="1000"/>
              </a:spcBef>
              <a:spcAft>
                <a:spcPts val="0"/>
              </a:spcAft>
              <a:buSzPts val="1800"/>
              <a:buChar char="•"/>
            </a:pPr>
            <a:r>
              <a:rPr b="1" lang="en-US" sz="2500">
                <a:solidFill>
                  <a:srgbClr val="C00000"/>
                </a:solidFill>
                <a:latin typeface="Times New Roman"/>
                <a:ea typeface="Times New Roman"/>
                <a:cs typeface="Times New Roman"/>
                <a:sym typeface="Times New Roman"/>
              </a:rPr>
              <a:t>Prediction</a:t>
            </a:r>
            <a:r>
              <a:rPr lang="en-US" sz="2500">
                <a:latin typeface="Times New Roman"/>
                <a:ea typeface="Times New Roman"/>
                <a:cs typeface="Times New Roman"/>
                <a:sym typeface="Times New Roman"/>
              </a:rPr>
              <a:t> will be </a:t>
            </a:r>
            <a:r>
              <a:rPr b="1" lang="en-US" sz="2500">
                <a:latin typeface="Times New Roman"/>
                <a:ea typeface="Times New Roman"/>
                <a:cs typeface="Times New Roman"/>
                <a:sym typeface="Times New Roman"/>
              </a:rPr>
              <a:t>either taken </a:t>
            </a:r>
            <a:r>
              <a:rPr lang="en-US" sz="2500">
                <a:latin typeface="Times New Roman"/>
                <a:ea typeface="Times New Roman"/>
                <a:cs typeface="Times New Roman"/>
                <a:sym typeface="Times New Roman"/>
              </a:rPr>
              <a:t>or </a:t>
            </a:r>
            <a:r>
              <a:rPr b="1" lang="en-US" sz="2500">
                <a:latin typeface="Times New Roman"/>
                <a:ea typeface="Times New Roman"/>
                <a:cs typeface="Times New Roman"/>
                <a:sym typeface="Times New Roman"/>
              </a:rPr>
              <a:t>not taken</a:t>
            </a:r>
            <a:r>
              <a:rPr lang="en-US" sz="2500">
                <a:latin typeface="Times New Roman"/>
                <a:ea typeface="Times New Roman"/>
                <a:cs typeface="Times New Roman"/>
                <a:sym typeface="Times New Roman"/>
              </a:rPr>
              <a:t>. </a:t>
            </a:r>
            <a:endParaRPr sz="2500">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Char char="•"/>
            </a:pPr>
            <a:r>
              <a:rPr lang="en-US" sz="2500">
                <a:solidFill>
                  <a:srgbClr val="FF0000"/>
                </a:solidFill>
                <a:latin typeface="Times New Roman"/>
                <a:ea typeface="Times New Roman"/>
                <a:cs typeface="Times New Roman"/>
                <a:sym typeface="Times New Roman"/>
              </a:rPr>
              <a:t>If the prediction turns out to be </a:t>
            </a:r>
            <a:r>
              <a:rPr b="1" lang="en-US" sz="2500">
                <a:latin typeface="Times New Roman"/>
                <a:ea typeface="Times New Roman"/>
                <a:cs typeface="Times New Roman"/>
                <a:sym typeface="Times New Roman"/>
              </a:rPr>
              <a:t>true,</a:t>
            </a:r>
            <a:r>
              <a:rPr lang="en-US" sz="2500">
                <a:solidFill>
                  <a:srgbClr val="FF0000"/>
                </a:solidFill>
                <a:latin typeface="Times New Roman"/>
                <a:ea typeface="Times New Roman"/>
                <a:cs typeface="Times New Roman"/>
                <a:sym typeface="Times New Roman"/>
              </a:rPr>
              <a:t> the pipeline </a:t>
            </a:r>
            <a:r>
              <a:rPr lang="en-US" sz="2500">
                <a:solidFill>
                  <a:srgbClr val="385623"/>
                </a:solidFill>
                <a:latin typeface="Times New Roman"/>
                <a:ea typeface="Times New Roman"/>
                <a:cs typeface="Times New Roman"/>
                <a:sym typeface="Times New Roman"/>
              </a:rPr>
              <a:t>will not be flushed </a:t>
            </a:r>
            <a:r>
              <a:rPr lang="en-US" sz="2500">
                <a:latin typeface="Times New Roman"/>
                <a:ea typeface="Times New Roman"/>
                <a:cs typeface="Times New Roman"/>
                <a:sym typeface="Times New Roman"/>
              </a:rPr>
              <a:t>and </a:t>
            </a:r>
            <a:r>
              <a:rPr b="1" lang="en-US" sz="2500">
                <a:latin typeface="Times New Roman"/>
                <a:ea typeface="Times New Roman"/>
                <a:cs typeface="Times New Roman"/>
                <a:sym typeface="Times New Roman"/>
              </a:rPr>
              <a:t>no clock cycles</a:t>
            </a:r>
            <a:r>
              <a:rPr lang="en-US" sz="2500">
                <a:latin typeface="Times New Roman"/>
                <a:ea typeface="Times New Roman"/>
                <a:cs typeface="Times New Roman"/>
                <a:sym typeface="Times New Roman"/>
              </a:rPr>
              <a:t> will be </a:t>
            </a:r>
            <a:r>
              <a:rPr b="1" lang="en-US" sz="2500">
                <a:solidFill>
                  <a:srgbClr val="385623"/>
                </a:solidFill>
                <a:latin typeface="Times New Roman"/>
                <a:ea typeface="Times New Roman"/>
                <a:cs typeface="Times New Roman"/>
                <a:sym typeface="Times New Roman"/>
              </a:rPr>
              <a:t>lost.</a:t>
            </a:r>
            <a:endParaRPr/>
          </a:p>
          <a:p>
            <a:pPr indent="-342900" lvl="0" marL="457200" rtl="0" algn="just">
              <a:lnSpc>
                <a:spcPct val="90000"/>
              </a:lnSpc>
              <a:spcBef>
                <a:spcPts val="1000"/>
              </a:spcBef>
              <a:spcAft>
                <a:spcPts val="0"/>
              </a:spcAft>
              <a:buSzPts val="1800"/>
              <a:buChar char="•"/>
            </a:pPr>
            <a:r>
              <a:rPr lang="en-US" sz="2500">
                <a:solidFill>
                  <a:srgbClr val="FF0000"/>
                </a:solidFill>
                <a:latin typeface="Times New Roman"/>
                <a:ea typeface="Times New Roman"/>
                <a:cs typeface="Times New Roman"/>
                <a:sym typeface="Times New Roman"/>
              </a:rPr>
              <a:t>If the prediction turns out to be </a:t>
            </a:r>
            <a:r>
              <a:rPr b="1" lang="en-US" sz="2500">
                <a:latin typeface="Times New Roman"/>
                <a:ea typeface="Times New Roman"/>
                <a:cs typeface="Times New Roman"/>
                <a:sym typeface="Times New Roman"/>
              </a:rPr>
              <a:t>false</a:t>
            </a:r>
            <a:r>
              <a:rPr lang="en-US" sz="2500">
                <a:solidFill>
                  <a:srgbClr val="FF0000"/>
                </a:solidFill>
                <a:latin typeface="Times New Roman"/>
                <a:ea typeface="Times New Roman"/>
                <a:cs typeface="Times New Roman"/>
                <a:sym typeface="Times New Roman"/>
              </a:rPr>
              <a:t>, the pipeline is </a:t>
            </a:r>
            <a:r>
              <a:rPr b="1" lang="en-US" sz="2500">
                <a:solidFill>
                  <a:srgbClr val="FF0000"/>
                </a:solidFill>
                <a:latin typeface="Times New Roman"/>
                <a:ea typeface="Times New Roman"/>
                <a:cs typeface="Times New Roman"/>
                <a:sym typeface="Times New Roman"/>
              </a:rPr>
              <a:t>flushed</a:t>
            </a:r>
            <a:r>
              <a:rPr lang="en-US" sz="2500">
                <a:solidFill>
                  <a:srgbClr val="FF0000"/>
                </a:solidFill>
                <a:latin typeface="Times New Roman"/>
                <a:ea typeface="Times New Roman"/>
                <a:cs typeface="Times New Roman"/>
                <a:sym typeface="Times New Roman"/>
              </a:rPr>
              <a:t> </a:t>
            </a:r>
            <a:r>
              <a:rPr lang="en-US" sz="2500">
                <a:latin typeface="Times New Roman"/>
                <a:ea typeface="Times New Roman"/>
                <a:cs typeface="Times New Roman"/>
                <a:sym typeface="Times New Roman"/>
              </a:rPr>
              <a:t>and started over with the correct instruction.</a:t>
            </a:r>
            <a:endParaRPr/>
          </a:p>
          <a:p>
            <a:pPr indent="-342900" lvl="0" marL="457200" rtl="0" algn="just">
              <a:lnSpc>
                <a:spcPct val="90000"/>
              </a:lnSpc>
              <a:spcBef>
                <a:spcPts val="1000"/>
              </a:spcBef>
              <a:spcAft>
                <a:spcPts val="0"/>
              </a:spcAft>
              <a:buSzPts val="1800"/>
              <a:buChar char="•"/>
            </a:pPr>
            <a:r>
              <a:rPr lang="en-US" sz="2500">
                <a:latin typeface="Times New Roman"/>
                <a:ea typeface="Times New Roman"/>
                <a:cs typeface="Times New Roman"/>
                <a:sym typeface="Times New Roman"/>
              </a:rPr>
              <a:t>To avoid this problem, the Pentium uses a scheme called </a:t>
            </a:r>
            <a:r>
              <a:rPr b="1" lang="en-US" sz="2500">
                <a:solidFill>
                  <a:srgbClr val="FF0000"/>
                </a:solidFill>
                <a:latin typeface="Times New Roman"/>
                <a:ea typeface="Times New Roman"/>
                <a:cs typeface="Times New Roman"/>
                <a:sym typeface="Times New Roman"/>
              </a:rPr>
              <a:t>Dynamic Branch Prediction</a:t>
            </a:r>
            <a:r>
              <a:rPr b="1" lang="en-US" sz="2500">
                <a:latin typeface="Times New Roman"/>
                <a:ea typeface="Times New Roman"/>
                <a:cs typeface="Times New Roman"/>
                <a:sym typeface="Times New Roman"/>
              </a:rPr>
              <a:t>.</a:t>
            </a:r>
            <a:endParaRPr/>
          </a:p>
          <a:p>
            <a:pPr indent="-228600" lvl="0" marL="457200" rtl="0" algn="just">
              <a:lnSpc>
                <a:spcPct val="90000"/>
              </a:lnSpc>
              <a:spcBef>
                <a:spcPts val="1000"/>
              </a:spcBef>
              <a:spcAft>
                <a:spcPts val="0"/>
              </a:spcAft>
              <a:buSzPts val="1800"/>
              <a:buNone/>
            </a:pPr>
            <a:r>
              <a:t/>
            </a:r>
            <a:endParaRPr sz="2500">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sz="2500">
              <a:latin typeface="Times New Roman"/>
              <a:ea typeface="Times New Roman"/>
              <a:cs typeface="Times New Roman"/>
              <a:sym typeface="Times New Roman"/>
            </a:endParaRPr>
          </a:p>
        </p:txBody>
      </p:sp>
      <p:sp>
        <p:nvSpPr>
          <p:cNvPr id="1288" name="Google Shape;1288;p2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289" name="Google Shape;1289;p2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290" name="Google Shape;1290;p2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291" name="Google Shape;1291;p213"/>
          <p:cNvPicPr preferRelativeResize="0"/>
          <p:nvPr/>
        </p:nvPicPr>
        <p:blipFill rotWithShape="1">
          <a:blip r:embed="rId3">
            <a:alphaModFix/>
          </a:blip>
          <a:srcRect b="0" l="0" r="0" t="0"/>
          <a:stretch/>
        </p:blipFill>
        <p:spPr>
          <a:xfrm>
            <a:off x="17696" y="154870"/>
            <a:ext cx="770497" cy="696336"/>
          </a:xfrm>
          <a:prstGeom prst="rect">
            <a:avLst/>
          </a:prstGeom>
          <a:noFill/>
          <a:ln>
            <a:noFill/>
          </a:ln>
        </p:spPr>
      </p:pic>
      <p:cxnSp>
        <p:nvCxnSpPr>
          <p:cNvPr id="1292" name="Google Shape;1292;p213"/>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293" name="Google Shape;1293;p21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294" name="Google Shape;1294;p213"/>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295" name="Google Shape;1295;p21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296" name="Google Shape;1296;p213"/>
          <p:cNvPicPr preferRelativeResize="0"/>
          <p:nvPr/>
        </p:nvPicPr>
        <p:blipFill rotWithShape="1">
          <a:blip r:embed="rId4">
            <a:alphaModFix/>
          </a:blip>
          <a:srcRect b="0" l="0" r="0" t="0"/>
          <a:stretch/>
        </p:blipFill>
        <p:spPr>
          <a:xfrm>
            <a:off x="7667419" y="1901205"/>
            <a:ext cx="4316764" cy="2757183"/>
          </a:xfrm>
          <a:prstGeom prst="rect">
            <a:avLst/>
          </a:prstGeom>
          <a:noFill/>
          <a:ln>
            <a:noFill/>
          </a:ln>
        </p:spPr>
      </p:pic>
      <p:pic>
        <p:nvPicPr>
          <p:cNvPr id="1297" name="Google Shape;1297;p213"/>
          <p:cNvPicPr preferRelativeResize="0"/>
          <p:nvPr/>
        </p:nvPicPr>
        <p:blipFill rotWithShape="1">
          <a:blip r:embed="rId5">
            <a:alphaModFix/>
          </a:blip>
          <a:srcRect b="0" l="0" r="0" t="0"/>
          <a:stretch/>
        </p:blipFill>
        <p:spPr>
          <a:xfrm>
            <a:off x="7667418" y="4714315"/>
            <a:ext cx="4524582" cy="1457886"/>
          </a:xfrm>
          <a:prstGeom prst="rect">
            <a:avLst/>
          </a:prstGeom>
          <a:noFill/>
          <a:ln>
            <a:noFill/>
          </a:ln>
        </p:spPr>
      </p:pic>
      <p:sp>
        <p:nvSpPr>
          <p:cNvPr id="1298" name="Google Shape;1298;p213"/>
          <p:cNvSpPr/>
          <p:nvPr/>
        </p:nvSpPr>
        <p:spPr>
          <a:xfrm>
            <a:off x="7667418" y="1070467"/>
            <a:ext cx="4316765" cy="954107"/>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1" i="0" lang="en-US" sz="1400" u="none" cap="none" strike="noStrike">
                <a:solidFill>
                  <a:srgbClr val="000000"/>
                </a:solidFill>
                <a:latin typeface="Times New Roman"/>
                <a:ea typeface="Times New Roman"/>
                <a:cs typeface="Times New Roman"/>
                <a:sym typeface="Times New Roman"/>
              </a:rPr>
              <a:t>Algorithm</a:t>
            </a:r>
            <a:r>
              <a:rPr b="0" i="0" lang="en-US" sz="1400" u="none" cap="none" strike="noStrike">
                <a:solidFill>
                  <a:srgbClr val="000000"/>
                </a:solidFill>
                <a:latin typeface="Times New Roman"/>
                <a:ea typeface="Times New Roman"/>
                <a:cs typeface="Times New Roman"/>
                <a:sym typeface="Times New Roman"/>
              </a:rPr>
              <a:t> implemented in Pentium for </a:t>
            </a:r>
            <a:r>
              <a:rPr b="1" i="0" lang="en-US" sz="1400" u="none" cap="none" strike="noStrike">
                <a:solidFill>
                  <a:srgbClr val="000000"/>
                </a:solidFill>
                <a:latin typeface="Times New Roman"/>
                <a:ea typeface="Times New Roman"/>
                <a:cs typeface="Times New Roman"/>
                <a:sym typeface="Times New Roman"/>
              </a:rPr>
              <a:t>reducing  pipeline stalls </a:t>
            </a:r>
            <a:r>
              <a:rPr b="0" i="0" lang="en-US" sz="1400" u="none" cap="none" strike="noStrike">
                <a:solidFill>
                  <a:srgbClr val="000000"/>
                </a:solidFill>
                <a:latin typeface="Times New Roman"/>
                <a:ea typeface="Times New Roman"/>
                <a:cs typeface="Times New Roman"/>
                <a:sym typeface="Times New Roman"/>
              </a:rPr>
              <a:t>during execution of </a:t>
            </a:r>
            <a:r>
              <a:rPr b="1" i="0" lang="en-US" sz="1400" u="none" cap="none" strike="noStrike">
                <a:solidFill>
                  <a:srgbClr val="002060"/>
                </a:solidFill>
                <a:latin typeface="Times New Roman"/>
                <a:ea typeface="Times New Roman"/>
                <a:cs typeface="Times New Roman"/>
                <a:sym typeface="Times New Roman"/>
              </a:rPr>
              <a:t>jmp</a:t>
            </a:r>
            <a:r>
              <a:rPr b="0" i="0" lang="en-US" sz="1400" u="none" cap="none" strike="noStrike">
                <a:solidFill>
                  <a:srgbClr val="000000"/>
                </a:solidFill>
                <a:latin typeface="Times New Roman"/>
                <a:ea typeface="Times New Roman"/>
                <a:cs typeface="Times New Roman"/>
                <a:sym typeface="Times New Roman"/>
              </a:rPr>
              <a:t> instructions</a:t>
            </a:r>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Times New Roman"/>
                <a:ea typeface="Times New Roman"/>
                <a:cs typeface="Times New Roman"/>
                <a:sym typeface="Times New Roman"/>
              </a:rPr>
              <a:t>  It contains a </a:t>
            </a:r>
            <a:r>
              <a:rPr b="1" i="0" lang="en-US" sz="1400" u="none" cap="none" strike="noStrike">
                <a:solidFill>
                  <a:srgbClr val="FF0000"/>
                </a:solidFill>
                <a:latin typeface="Times New Roman"/>
                <a:ea typeface="Times New Roman"/>
                <a:cs typeface="Times New Roman"/>
                <a:sym typeface="Times New Roman"/>
              </a:rPr>
              <a:t>Branch prediction </a:t>
            </a:r>
            <a:r>
              <a:rPr b="1" i="0" lang="en-US" sz="1400" u="none" cap="none" strike="noStrike">
                <a:solidFill>
                  <a:srgbClr val="000000"/>
                </a:solidFill>
                <a:latin typeface="Times New Roman"/>
                <a:ea typeface="Times New Roman"/>
                <a:cs typeface="Times New Roman"/>
                <a:sym typeface="Times New Roman"/>
              </a:rPr>
              <a:t>state machine with </a:t>
            </a:r>
            <a:r>
              <a:rPr b="1" i="0" lang="en-US" sz="1400" u="none" cap="none" strike="noStrike">
                <a:solidFill>
                  <a:srgbClr val="C00000"/>
                </a:solidFill>
                <a:latin typeface="Times New Roman"/>
                <a:ea typeface="Times New Roman"/>
                <a:cs typeface="Times New Roman"/>
                <a:sym typeface="Times New Roman"/>
              </a:rPr>
              <a:t>four states</a:t>
            </a:r>
            <a:r>
              <a:rPr b="0" i="0" lang="en-US" sz="1400" u="none" cap="none" strike="noStrike">
                <a:solidFill>
                  <a:srgbClr val="000000"/>
                </a:solidFill>
                <a:latin typeface="Times New Roman"/>
                <a:ea typeface="Times New Roman"/>
                <a:cs typeface="Times New Roman"/>
                <a:sym typeface="Times New Roman"/>
              </a:rPr>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9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7">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2" name="Shape 1302"/>
        <p:cNvGrpSpPr/>
        <p:nvPr/>
      </p:nvGrpSpPr>
      <p:grpSpPr>
        <a:xfrm>
          <a:off x="0" y="0"/>
          <a:ext cx="0" cy="0"/>
          <a:chOff x="0" y="0"/>
          <a:chExt cx="0" cy="0"/>
        </a:xfrm>
      </p:grpSpPr>
      <p:sp>
        <p:nvSpPr>
          <p:cNvPr id="1303" name="Google Shape;1303;p214"/>
          <p:cNvSpPr txBox="1"/>
          <p:nvPr>
            <p:ph type="title"/>
          </p:nvPr>
        </p:nvSpPr>
        <p:spPr>
          <a:xfrm>
            <a:off x="1402081" y="177874"/>
            <a:ext cx="9951720" cy="79311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6000">
                <a:solidFill>
                  <a:srgbClr val="C00000"/>
                </a:solidFill>
                <a:latin typeface="Times New Roman"/>
                <a:ea typeface="Times New Roman"/>
                <a:cs typeface="Times New Roman"/>
                <a:sym typeface="Times New Roman"/>
              </a:rPr>
              <a:t>Branch Prediction Algorithm</a:t>
            </a:r>
            <a:endParaRPr b="1" sz="6000">
              <a:solidFill>
                <a:srgbClr val="C00000"/>
              </a:solidFill>
              <a:latin typeface="Times New Roman"/>
              <a:ea typeface="Times New Roman"/>
              <a:cs typeface="Times New Roman"/>
              <a:sym typeface="Times New Roman"/>
            </a:endParaRPr>
          </a:p>
        </p:txBody>
      </p:sp>
      <p:pic>
        <p:nvPicPr>
          <p:cNvPr id="1304" name="Google Shape;1304;p214"/>
          <p:cNvPicPr preferRelativeResize="0"/>
          <p:nvPr/>
        </p:nvPicPr>
        <p:blipFill rotWithShape="1">
          <a:blip r:embed="rId3">
            <a:alphaModFix/>
          </a:blip>
          <a:srcRect b="0" l="0" r="0" t="0"/>
          <a:stretch/>
        </p:blipFill>
        <p:spPr>
          <a:xfrm>
            <a:off x="62392" y="141662"/>
            <a:ext cx="725801" cy="655942"/>
          </a:xfrm>
          <a:prstGeom prst="rect">
            <a:avLst/>
          </a:prstGeom>
          <a:noFill/>
          <a:ln>
            <a:noFill/>
          </a:ln>
        </p:spPr>
      </p:pic>
      <p:sp>
        <p:nvSpPr>
          <p:cNvPr id="1305" name="Google Shape;1305;p2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306" name="Google Shape;1306;p2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307" name="Google Shape;1307;p2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1308" name="Google Shape;1308;p214"/>
          <p:cNvPicPr preferRelativeResize="0"/>
          <p:nvPr/>
        </p:nvPicPr>
        <p:blipFill rotWithShape="1">
          <a:blip r:embed="rId4">
            <a:alphaModFix/>
          </a:blip>
          <a:srcRect b="0" l="0" r="0" t="0"/>
          <a:stretch/>
        </p:blipFill>
        <p:spPr>
          <a:xfrm>
            <a:off x="1402080" y="1280160"/>
            <a:ext cx="9281159" cy="4648199"/>
          </a:xfrm>
          <a:prstGeom prst="rect">
            <a:avLst/>
          </a:prstGeom>
          <a:noFill/>
          <a:ln>
            <a:noFill/>
          </a:ln>
        </p:spPr>
      </p:pic>
      <p:cxnSp>
        <p:nvCxnSpPr>
          <p:cNvPr id="1309" name="Google Shape;1309;p214"/>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310" name="Google Shape;1310;p21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311" name="Google Shape;1311;p21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312" name="Google Shape;1312;p21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6" name="Shape 1316"/>
        <p:cNvGrpSpPr/>
        <p:nvPr/>
      </p:nvGrpSpPr>
      <p:grpSpPr>
        <a:xfrm>
          <a:off x="0" y="0"/>
          <a:ext cx="0" cy="0"/>
          <a:chOff x="0" y="0"/>
          <a:chExt cx="0" cy="0"/>
        </a:xfrm>
      </p:grpSpPr>
      <p:sp>
        <p:nvSpPr>
          <p:cNvPr id="1317" name="Google Shape;1317;p215"/>
          <p:cNvSpPr txBox="1"/>
          <p:nvPr>
            <p:ph type="title"/>
          </p:nvPr>
        </p:nvSpPr>
        <p:spPr>
          <a:xfrm>
            <a:off x="1259971" y="104128"/>
            <a:ext cx="9323119" cy="79311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1800"/>
              <a:buNone/>
            </a:pPr>
            <a:r>
              <a:rPr b="1" lang="en-US" sz="6000">
                <a:solidFill>
                  <a:srgbClr val="C00000"/>
                </a:solidFill>
                <a:latin typeface="Times New Roman"/>
                <a:ea typeface="Times New Roman"/>
                <a:cs typeface="Times New Roman"/>
                <a:sym typeface="Times New Roman"/>
              </a:rPr>
              <a:t>Branch Prediction</a:t>
            </a:r>
            <a:endParaRPr b="1" sz="6000">
              <a:solidFill>
                <a:srgbClr val="C00000"/>
              </a:solidFill>
              <a:latin typeface="Times New Roman"/>
              <a:ea typeface="Times New Roman"/>
              <a:cs typeface="Times New Roman"/>
              <a:sym typeface="Times New Roman"/>
            </a:endParaRPr>
          </a:p>
        </p:txBody>
      </p:sp>
      <p:sp>
        <p:nvSpPr>
          <p:cNvPr id="1318" name="Google Shape;1318;p215"/>
          <p:cNvSpPr txBox="1"/>
          <p:nvPr>
            <p:ph idx="1" type="body"/>
          </p:nvPr>
        </p:nvSpPr>
        <p:spPr>
          <a:xfrm>
            <a:off x="668383" y="774951"/>
            <a:ext cx="10983686" cy="5092469"/>
          </a:xfrm>
          <a:prstGeom prst="rect">
            <a:avLst/>
          </a:prstGeom>
          <a:noFill/>
          <a:ln>
            <a:noFill/>
          </a:ln>
        </p:spPr>
        <p:txBody>
          <a:bodyPr anchorCtr="0" anchor="t" bIns="45700" lIns="91425" spcFirstLastPara="1" rIns="91425" wrap="square" tIns="45700">
            <a:normAutofit/>
          </a:bodyPr>
          <a:lstStyle/>
          <a:p>
            <a:pPr indent="-342900" lvl="0" marL="457200" rtl="0" algn="just">
              <a:lnSpc>
                <a:spcPct val="90000"/>
              </a:lnSpc>
              <a:spcBef>
                <a:spcPts val="1000"/>
              </a:spcBef>
              <a:spcAft>
                <a:spcPts val="0"/>
              </a:spcAft>
              <a:buSzPts val="1800"/>
              <a:buFont typeface="Noto Sans Symbols"/>
              <a:buChar char="⮚"/>
            </a:pPr>
            <a:r>
              <a:rPr lang="en-US" sz="3000">
                <a:latin typeface="Times New Roman"/>
                <a:ea typeface="Times New Roman"/>
                <a:cs typeface="Times New Roman"/>
                <a:sym typeface="Times New Roman"/>
              </a:rPr>
              <a:t>The Pentium processor uses a </a:t>
            </a:r>
            <a:r>
              <a:rPr lang="en-US" sz="3000">
                <a:solidFill>
                  <a:srgbClr val="FF0000"/>
                </a:solidFill>
                <a:latin typeface="Times New Roman"/>
                <a:ea typeface="Times New Roman"/>
                <a:cs typeface="Times New Roman"/>
                <a:sym typeface="Times New Roman"/>
              </a:rPr>
              <a:t>Branch Target Buffer (BTB</a:t>
            </a:r>
            <a:r>
              <a:rPr lang="en-US" sz="3000">
                <a:latin typeface="Times New Roman"/>
                <a:ea typeface="Times New Roman"/>
                <a:cs typeface="Times New Roman"/>
                <a:sym typeface="Times New Roman"/>
              </a:rPr>
              <a:t>) to predict the outcome of branch instructions which </a:t>
            </a:r>
            <a:r>
              <a:rPr b="1" lang="en-US" sz="3000">
                <a:solidFill>
                  <a:srgbClr val="385623"/>
                </a:solidFill>
                <a:latin typeface="Times New Roman"/>
                <a:ea typeface="Times New Roman"/>
                <a:cs typeface="Times New Roman"/>
                <a:sym typeface="Times New Roman"/>
              </a:rPr>
              <a:t>minimizes</a:t>
            </a:r>
            <a:r>
              <a:rPr b="1" lang="en-US" sz="3000">
                <a:solidFill>
                  <a:srgbClr val="002060"/>
                </a:solidFill>
                <a:latin typeface="Times New Roman"/>
                <a:ea typeface="Times New Roman"/>
                <a:cs typeface="Times New Roman"/>
                <a:sym typeface="Times New Roman"/>
              </a:rPr>
              <a:t> pipeline stalls </a:t>
            </a:r>
            <a:r>
              <a:rPr lang="en-US" sz="3000">
                <a:latin typeface="Times New Roman"/>
                <a:ea typeface="Times New Roman"/>
                <a:cs typeface="Times New Roman"/>
                <a:sym typeface="Times New Roman"/>
              </a:rPr>
              <a:t>due to pre-fetch delays.</a:t>
            </a:r>
            <a:endParaRPr/>
          </a:p>
          <a:p>
            <a:pPr indent="-342900" lvl="0" marL="457200" rtl="0" algn="just">
              <a:lnSpc>
                <a:spcPct val="90000"/>
              </a:lnSpc>
              <a:spcBef>
                <a:spcPts val="1000"/>
              </a:spcBef>
              <a:spcAft>
                <a:spcPts val="0"/>
              </a:spcAft>
              <a:buSzPts val="1800"/>
              <a:buFont typeface="Noto Sans Symbols"/>
              <a:buChar char="⮚"/>
            </a:pPr>
            <a:r>
              <a:rPr b="1" lang="en-US">
                <a:latin typeface="Times New Roman"/>
                <a:ea typeface="Times New Roman"/>
                <a:cs typeface="Times New Roman"/>
                <a:sym typeface="Times New Roman"/>
              </a:rPr>
              <a:t>Algorithm</a:t>
            </a:r>
            <a:r>
              <a:rPr lang="en-US">
                <a:latin typeface="Times New Roman"/>
                <a:ea typeface="Times New Roman"/>
                <a:cs typeface="Times New Roman"/>
                <a:sym typeface="Times New Roman"/>
              </a:rPr>
              <a:t> implemented in Pentium for </a:t>
            </a:r>
            <a:r>
              <a:rPr b="1" lang="en-US">
                <a:latin typeface="Times New Roman"/>
                <a:ea typeface="Times New Roman"/>
                <a:cs typeface="Times New Roman"/>
                <a:sym typeface="Times New Roman"/>
              </a:rPr>
              <a:t>reducing  pipeline stalls </a:t>
            </a:r>
            <a:r>
              <a:rPr lang="en-US">
                <a:latin typeface="Times New Roman"/>
                <a:ea typeface="Times New Roman"/>
                <a:cs typeface="Times New Roman"/>
                <a:sym typeface="Times New Roman"/>
              </a:rPr>
              <a:t>during execution of </a:t>
            </a:r>
            <a:r>
              <a:rPr b="1" lang="en-US">
                <a:solidFill>
                  <a:srgbClr val="002060"/>
                </a:solidFill>
                <a:latin typeface="Times New Roman"/>
                <a:ea typeface="Times New Roman"/>
                <a:cs typeface="Times New Roman"/>
                <a:sym typeface="Times New Roman"/>
              </a:rPr>
              <a:t>jmp</a:t>
            </a:r>
            <a:r>
              <a:rPr lang="en-US">
                <a:latin typeface="Times New Roman"/>
                <a:ea typeface="Times New Roman"/>
                <a:cs typeface="Times New Roman"/>
                <a:sym typeface="Times New Roman"/>
              </a:rPr>
              <a:t> instructions</a:t>
            </a:r>
            <a:endParaRPr/>
          </a:p>
          <a:p>
            <a:pPr indent="-342900" lvl="0" marL="457200" rtl="0" algn="l">
              <a:lnSpc>
                <a:spcPct val="90000"/>
              </a:lnSpc>
              <a:spcBef>
                <a:spcPts val="1000"/>
              </a:spcBef>
              <a:spcAft>
                <a:spcPts val="0"/>
              </a:spcAft>
              <a:buSzPts val="1800"/>
              <a:buNone/>
            </a:pPr>
            <a:r>
              <a:rPr lang="en-US">
                <a:latin typeface="Times New Roman"/>
                <a:ea typeface="Times New Roman"/>
                <a:cs typeface="Times New Roman"/>
                <a:sym typeface="Times New Roman"/>
              </a:rPr>
              <a:t>  It contains a </a:t>
            </a:r>
            <a:r>
              <a:rPr b="1" lang="en-US">
                <a:solidFill>
                  <a:srgbClr val="FF0000"/>
                </a:solidFill>
                <a:latin typeface="Times New Roman"/>
                <a:ea typeface="Times New Roman"/>
                <a:cs typeface="Times New Roman"/>
                <a:sym typeface="Times New Roman"/>
              </a:rPr>
              <a:t>Branch prediction </a:t>
            </a:r>
            <a:r>
              <a:rPr b="1" lang="en-US">
                <a:latin typeface="Times New Roman"/>
                <a:ea typeface="Times New Roman"/>
                <a:cs typeface="Times New Roman"/>
                <a:sym typeface="Times New Roman"/>
              </a:rPr>
              <a:t>state machine with </a:t>
            </a:r>
            <a:r>
              <a:rPr b="1" lang="en-US">
                <a:solidFill>
                  <a:srgbClr val="C00000"/>
                </a:solidFill>
                <a:latin typeface="Times New Roman"/>
                <a:ea typeface="Times New Roman"/>
                <a:cs typeface="Times New Roman"/>
                <a:sym typeface="Times New Roman"/>
              </a:rPr>
              <a:t>four states</a:t>
            </a:r>
            <a:r>
              <a:rPr lang="en-US">
                <a:latin typeface="Times New Roman"/>
                <a:ea typeface="Times New Roman"/>
                <a:cs typeface="Times New Roman"/>
                <a:sym typeface="Times New Roman"/>
              </a:rPr>
              <a:t>: </a:t>
            </a:r>
            <a:endParaRPr/>
          </a:p>
          <a:p>
            <a:pPr indent="-342900" lvl="0" marL="457200" rtl="0" algn="l">
              <a:lnSpc>
                <a:spcPct val="90000"/>
              </a:lnSpc>
              <a:spcBef>
                <a:spcPts val="1000"/>
              </a:spcBef>
              <a:spcAft>
                <a:spcPts val="0"/>
              </a:spcAft>
              <a:buSzPts val="1800"/>
              <a:buNone/>
            </a:pPr>
            <a:r>
              <a:rPr lang="en-US">
                <a:solidFill>
                  <a:srgbClr val="FF0000"/>
                </a:solidFill>
                <a:latin typeface="Times New Roman"/>
                <a:ea typeface="Times New Roman"/>
                <a:cs typeface="Times New Roman"/>
                <a:sym typeface="Times New Roman"/>
              </a:rPr>
              <a:t>   (1) </a:t>
            </a:r>
            <a:r>
              <a:rPr b="1" lang="en-US">
                <a:latin typeface="Times New Roman"/>
                <a:ea typeface="Times New Roman"/>
                <a:cs typeface="Times New Roman"/>
                <a:sym typeface="Times New Roman"/>
              </a:rPr>
              <a:t>strongly not taken  </a:t>
            </a:r>
            <a:r>
              <a:rPr lang="en-US">
                <a:solidFill>
                  <a:srgbClr val="FF0000"/>
                </a:solidFill>
                <a:latin typeface="Times New Roman"/>
                <a:ea typeface="Times New Roman"/>
                <a:cs typeface="Times New Roman"/>
                <a:sym typeface="Times New Roman"/>
              </a:rPr>
              <a:t>- </a:t>
            </a:r>
            <a:r>
              <a:rPr b="1" lang="en-US">
                <a:solidFill>
                  <a:srgbClr val="C00000"/>
                </a:solidFill>
                <a:latin typeface="Times New Roman"/>
                <a:ea typeface="Times New Roman"/>
                <a:cs typeface="Times New Roman"/>
                <a:sym typeface="Times New Roman"/>
              </a:rPr>
              <a:t>00</a:t>
            </a:r>
            <a:endParaRPr/>
          </a:p>
          <a:p>
            <a:pPr indent="-342900" lvl="0" marL="457200" rtl="0" algn="l">
              <a:lnSpc>
                <a:spcPct val="90000"/>
              </a:lnSpc>
              <a:spcBef>
                <a:spcPts val="1000"/>
              </a:spcBef>
              <a:spcAft>
                <a:spcPts val="0"/>
              </a:spcAft>
              <a:buSzPts val="1800"/>
              <a:buNone/>
            </a:pPr>
            <a:r>
              <a:rPr lang="en-US">
                <a:solidFill>
                  <a:srgbClr val="FF0000"/>
                </a:solidFill>
                <a:latin typeface="Times New Roman"/>
                <a:ea typeface="Times New Roman"/>
                <a:cs typeface="Times New Roman"/>
                <a:sym typeface="Times New Roman"/>
              </a:rPr>
              <a:t>   (2) </a:t>
            </a:r>
            <a:r>
              <a:rPr b="1" lang="en-US">
                <a:latin typeface="Times New Roman"/>
                <a:ea typeface="Times New Roman"/>
                <a:cs typeface="Times New Roman"/>
                <a:sym typeface="Times New Roman"/>
              </a:rPr>
              <a:t>weakly not taken </a:t>
            </a:r>
            <a:r>
              <a:rPr lang="en-US">
                <a:solidFill>
                  <a:srgbClr val="FF0000"/>
                </a:solidFill>
                <a:latin typeface="Times New Roman"/>
                <a:ea typeface="Times New Roman"/>
                <a:cs typeface="Times New Roman"/>
                <a:sym typeface="Times New Roman"/>
              </a:rPr>
              <a:t>- </a:t>
            </a:r>
            <a:r>
              <a:rPr b="1" lang="en-US">
                <a:solidFill>
                  <a:srgbClr val="C00000"/>
                </a:solidFill>
                <a:latin typeface="Times New Roman"/>
                <a:ea typeface="Times New Roman"/>
                <a:cs typeface="Times New Roman"/>
                <a:sym typeface="Times New Roman"/>
              </a:rPr>
              <a:t>01</a:t>
            </a:r>
            <a:endParaRPr/>
          </a:p>
          <a:p>
            <a:pPr indent="-342900" lvl="0" marL="457200" rtl="0" algn="l">
              <a:lnSpc>
                <a:spcPct val="90000"/>
              </a:lnSpc>
              <a:spcBef>
                <a:spcPts val="1000"/>
              </a:spcBef>
              <a:spcAft>
                <a:spcPts val="0"/>
              </a:spcAft>
              <a:buSzPts val="1800"/>
              <a:buNone/>
            </a:pPr>
            <a:r>
              <a:rPr lang="en-US">
                <a:solidFill>
                  <a:srgbClr val="FF0000"/>
                </a:solidFill>
                <a:latin typeface="Times New Roman"/>
                <a:ea typeface="Times New Roman"/>
                <a:cs typeface="Times New Roman"/>
                <a:sym typeface="Times New Roman"/>
              </a:rPr>
              <a:t>   (3) </a:t>
            </a:r>
            <a:r>
              <a:rPr b="1" lang="en-US">
                <a:solidFill>
                  <a:srgbClr val="002060"/>
                </a:solidFill>
                <a:latin typeface="Times New Roman"/>
                <a:ea typeface="Times New Roman"/>
                <a:cs typeface="Times New Roman"/>
                <a:sym typeface="Times New Roman"/>
              </a:rPr>
              <a:t>weakly taken </a:t>
            </a:r>
            <a:r>
              <a:rPr lang="en-US">
                <a:solidFill>
                  <a:srgbClr val="FF0000"/>
                </a:solidFill>
                <a:latin typeface="Times New Roman"/>
                <a:ea typeface="Times New Roman"/>
                <a:cs typeface="Times New Roman"/>
                <a:sym typeface="Times New Roman"/>
              </a:rPr>
              <a:t>- </a:t>
            </a:r>
            <a:r>
              <a:rPr b="1" lang="en-US">
                <a:solidFill>
                  <a:srgbClr val="C00000"/>
                </a:solidFill>
                <a:latin typeface="Times New Roman"/>
                <a:ea typeface="Times New Roman"/>
                <a:cs typeface="Times New Roman"/>
                <a:sym typeface="Times New Roman"/>
              </a:rPr>
              <a:t>10</a:t>
            </a:r>
            <a:endParaRPr/>
          </a:p>
          <a:p>
            <a:pPr indent="-342900" lvl="0" marL="457200" rtl="0" algn="l">
              <a:lnSpc>
                <a:spcPct val="90000"/>
              </a:lnSpc>
              <a:spcBef>
                <a:spcPts val="1000"/>
              </a:spcBef>
              <a:spcAft>
                <a:spcPts val="0"/>
              </a:spcAft>
              <a:buSzPts val="1800"/>
              <a:buNone/>
            </a:pPr>
            <a:r>
              <a:rPr lang="en-US">
                <a:solidFill>
                  <a:srgbClr val="FF0000"/>
                </a:solidFill>
                <a:latin typeface="Times New Roman"/>
                <a:ea typeface="Times New Roman"/>
                <a:cs typeface="Times New Roman"/>
                <a:sym typeface="Times New Roman"/>
              </a:rPr>
              <a:t>   (4) </a:t>
            </a:r>
            <a:r>
              <a:rPr b="1" lang="en-US">
                <a:solidFill>
                  <a:srgbClr val="002060"/>
                </a:solidFill>
                <a:latin typeface="Times New Roman"/>
                <a:ea typeface="Times New Roman"/>
                <a:cs typeface="Times New Roman"/>
                <a:sym typeface="Times New Roman"/>
              </a:rPr>
              <a:t>strongly taken  </a:t>
            </a:r>
            <a:r>
              <a:rPr lang="en-US">
                <a:solidFill>
                  <a:srgbClr val="FF0000"/>
                </a:solidFill>
                <a:latin typeface="Times New Roman"/>
                <a:ea typeface="Times New Roman"/>
                <a:cs typeface="Times New Roman"/>
                <a:sym typeface="Times New Roman"/>
              </a:rPr>
              <a:t>- </a:t>
            </a:r>
            <a:r>
              <a:rPr b="1" lang="en-US">
                <a:solidFill>
                  <a:srgbClr val="C00000"/>
                </a:solidFill>
                <a:latin typeface="Times New Roman"/>
                <a:ea typeface="Times New Roman"/>
                <a:cs typeface="Times New Roman"/>
                <a:sym typeface="Times New Roman"/>
              </a:rPr>
              <a:t>11</a:t>
            </a:r>
            <a:endParaRPr/>
          </a:p>
          <a:p>
            <a:pPr indent="-228600" lvl="0" marL="457200" rtl="0" algn="just">
              <a:lnSpc>
                <a:spcPct val="90000"/>
              </a:lnSpc>
              <a:spcBef>
                <a:spcPts val="1000"/>
              </a:spcBef>
              <a:spcAft>
                <a:spcPts val="0"/>
              </a:spcAft>
              <a:buSzPts val="1800"/>
              <a:buNone/>
            </a:pPr>
            <a:r>
              <a:t/>
            </a:r>
            <a:endParaRPr>
              <a:latin typeface="Times New Roman"/>
              <a:ea typeface="Times New Roman"/>
              <a:cs typeface="Times New Roman"/>
              <a:sym typeface="Times New Roman"/>
            </a:endParaRPr>
          </a:p>
        </p:txBody>
      </p:sp>
      <p:pic>
        <p:nvPicPr>
          <p:cNvPr id="1319" name="Google Shape;1319;p215"/>
          <p:cNvPicPr preferRelativeResize="0"/>
          <p:nvPr/>
        </p:nvPicPr>
        <p:blipFill rotWithShape="1">
          <a:blip r:embed="rId3">
            <a:alphaModFix/>
          </a:blip>
          <a:srcRect b="0" l="0" r="0" t="0"/>
          <a:stretch/>
        </p:blipFill>
        <p:spPr>
          <a:xfrm>
            <a:off x="48104" y="100087"/>
            <a:ext cx="725801" cy="655942"/>
          </a:xfrm>
          <a:prstGeom prst="rect">
            <a:avLst/>
          </a:prstGeom>
          <a:noFill/>
          <a:ln>
            <a:noFill/>
          </a:ln>
        </p:spPr>
      </p:pic>
      <p:sp>
        <p:nvSpPr>
          <p:cNvPr id="1320" name="Google Shape;1320;p2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321" name="Google Shape;1321;p2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322" name="Google Shape;1322;p2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1323" name="Google Shape;1323;p215"/>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324" name="Google Shape;1324;p21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325" name="Google Shape;1325;p21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326" name="Google Shape;1326;p21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327" name="Google Shape;1327;p215"/>
          <p:cNvPicPr preferRelativeResize="0"/>
          <p:nvPr/>
        </p:nvPicPr>
        <p:blipFill rotWithShape="1">
          <a:blip r:embed="rId4">
            <a:alphaModFix/>
          </a:blip>
          <a:srcRect b="0" l="0" r="0" t="0"/>
          <a:stretch/>
        </p:blipFill>
        <p:spPr>
          <a:xfrm>
            <a:off x="5799908" y="3927568"/>
            <a:ext cx="5852161" cy="224463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1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1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1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1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1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18">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18">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18">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2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1" name="Shape 1331"/>
        <p:cNvGrpSpPr/>
        <p:nvPr/>
      </p:nvGrpSpPr>
      <p:grpSpPr>
        <a:xfrm>
          <a:off x="0" y="0"/>
          <a:ext cx="0" cy="0"/>
          <a:chOff x="0" y="0"/>
          <a:chExt cx="0" cy="0"/>
        </a:xfrm>
      </p:grpSpPr>
      <p:sp>
        <p:nvSpPr>
          <p:cNvPr id="1332" name="Google Shape;1332;p216"/>
          <p:cNvSpPr txBox="1"/>
          <p:nvPr>
            <p:ph type="title"/>
          </p:nvPr>
        </p:nvSpPr>
        <p:spPr>
          <a:xfrm>
            <a:off x="1381100" y="217933"/>
            <a:ext cx="9881260" cy="584901"/>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5400">
                <a:solidFill>
                  <a:srgbClr val="C00000"/>
                </a:solidFill>
                <a:latin typeface="Times New Roman"/>
                <a:ea typeface="Times New Roman"/>
                <a:cs typeface="Times New Roman"/>
                <a:sym typeface="Times New Roman"/>
              </a:rPr>
              <a:t>Branch Prediction Algorithm</a:t>
            </a:r>
            <a:endParaRPr b="1" sz="5400">
              <a:solidFill>
                <a:srgbClr val="C00000"/>
              </a:solidFill>
              <a:latin typeface="Times New Roman"/>
              <a:ea typeface="Times New Roman"/>
              <a:cs typeface="Times New Roman"/>
              <a:sym typeface="Times New Roman"/>
            </a:endParaRPr>
          </a:p>
        </p:txBody>
      </p:sp>
      <p:sp>
        <p:nvSpPr>
          <p:cNvPr id="1333" name="Google Shape;1333;p216"/>
          <p:cNvSpPr txBox="1"/>
          <p:nvPr>
            <p:ph idx="1" type="body"/>
          </p:nvPr>
        </p:nvSpPr>
        <p:spPr>
          <a:xfrm>
            <a:off x="652174" y="805430"/>
            <a:ext cx="11196765" cy="5312524"/>
          </a:xfrm>
          <a:prstGeom prst="rect">
            <a:avLst/>
          </a:prstGeom>
          <a:noFill/>
          <a:ln>
            <a:noFill/>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Char char="•"/>
            </a:pPr>
            <a:r>
              <a:rPr b="1" lang="en-US">
                <a:solidFill>
                  <a:srgbClr val="002060"/>
                </a:solidFill>
                <a:latin typeface="Times New Roman"/>
                <a:ea typeface="Times New Roman"/>
                <a:cs typeface="Times New Roman"/>
                <a:sym typeface="Times New Roman"/>
              </a:rPr>
              <a:t>Two</a:t>
            </a:r>
            <a:r>
              <a:rPr lang="en-US">
                <a:latin typeface="Times New Roman"/>
                <a:ea typeface="Times New Roman"/>
                <a:cs typeface="Times New Roman"/>
                <a:sym typeface="Times New Roman"/>
              </a:rPr>
              <a:t> 32 bytes prefetch buffers work with </a:t>
            </a:r>
            <a:r>
              <a:rPr lang="en-US">
                <a:solidFill>
                  <a:srgbClr val="385623"/>
                </a:solidFill>
                <a:latin typeface="Times New Roman"/>
                <a:ea typeface="Times New Roman"/>
                <a:cs typeface="Times New Roman"/>
                <a:sym typeface="Times New Roman"/>
              </a:rPr>
              <a:t>BTB</a:t>
            </a:r>
            <a:r>
              <a:rPr lang="en-US">
                <a:latin typeface="Times New Roman"/>
                <a:ea typeface="Times New Roman"/>
                <a:cs typeface="Times New Roman"/>
                <a:sym typeface="Times New Roman"/>
              </a:rPr>
              <a:t>.</a:t>
            </a:r>
            <a:endParaRPr/>
          </a:p>
          <a:p>
            <a:pPr indent="-342900" lvl="0" marL="457200" rtl="0" algn="just">
              <a:lnSpc>
                <a:spcPct val="90000"/>
              </a:lnSpc>
              <a:spcBef>
                <a:spcPts val="1000"/>
              </a:spcBef>
              <a:spcAft>
                <a:spcPts val="0"/>
              </a:spcAft>
              <a:buSzPts val="1800"/>
              <a:buChar char="•"/>
            </a:pPr>
            <a:r>
              <a:rPr b="1" lang="en-US">
                <a:solidFill>
                  <a:srgbClr val="C00000"/>
                </a:solidFill>
                <a:latin typeface="Times New Roman"/>
                <a:ea typeface="Times New Roman"/>
                <a:cs typeface="Times New Roman"/>
                <a:sym typeface="Times New Roman"/>
              </a:rPr>
              <a:t>One</a:t>
            </a:r>
            <a:r>
              <a:rPr lang="en-US">
                <a:latin typeface="Times New Roman"/>
                <a:ea typeface="Times New Roman"/>
                <a:cs typeface="Times New Roman"/>
                <a:sym typeface="Times New Roman"/>
              </a:rPr>
              <a:t> fetches instruction from the </a:t>
            </a:r>
            <a:r>
              <a:rPr b="1" lang="en-US">
                <a:solidFill>
                  <a:srgbClr val="002060"/>
                </a:solidFill>
                <a:latin typeface="Times New Roman"/>
                <a:ea typeface="Times New Roman"/>
                <a:cs typeface="Times New Roman"/>
                <a:sym typeface="Times New Roman"/>
              </a:rPr>
              <a:t>current program address </a:t>
            </a:r>
            <a:r>
              <a:rPr lang="en-US">
                <a:latin typeface="Times New Roman"/>
                <a:ea typeface="Times New Roman"/>
                <a:cs typeface="Times New Roman"/>
                <a:sym typeface="Times New Roman"/>
              </a:rPr>
              <a:t>and the </a:t>
            </a:r>
            <a:r>
              <a:rPr b="1" lang="en-US">
                <a:solidFill>
                  <a:srgbClr val="C00000"/>
                </a:solidFill>
                <a:latin typeface="Times New Roman"/>
                <a:ea typeface="Times New Roman"/>
                <a:cs typeface="Times New Roman"/>
                <a:sym typeface="Times New Roman"/>
              </a:rPr>
              <a:t>other</a:t>
            </a:r>
            <a:r>
              <a:rPr lang="en-US">
                <a:latin typeface="Times New Roman"/>
                <a:ea typeface="Times New Roman"/>
                <a:cs typeface="Times New Roman"/>
                <a:sym typeface="Times New Roman"/>
              </a:rPr>
              <a:t> buffer is </a:t>
            </a:r>
            <a:r>
              <a:rPr b="1" lang="en-US">
                <a:latin typeface="Times New Roman"/>
                <a:ea typeface="Times New Roman"/>
                <a:cs typeface="Times New Roman"/>
                <a:sym typeface="Times New Roman"/>
              </a:rPr>
              <a:t>activated</a:t>
            </a:r>
            <a:r>
              <a:rPr lang="en-US">
                <a:latin typeface="Times New Roman"/>
                <a:ea typeface="Times New Roman"/>
                <a:cs typeface="Times New Roman"/>
                <a:sym typeface="Times New Roman"/>
              </a:rPr>
              <a:t> when the branch </a:t>
            </a:r>
            <a:r>
              <a:rPr b="1" lang="en-US">
                <a:latin typeface="Times New Roman"/>
                <a:ea typeface="Times New Roman"/>
                <a:cs typeface="Times New Roman"/>
                <a:sym typeface="Times New Roman"/>
              </a:rPr>
              <a:t>BTB</a:t>
            </a:r>
            <a:r>
              <a:rPr lang="en-US">
                <a:latin typeface="Times New Roman"/>
                <a:ea typeface="Times New Roman"/>
                <a:cs typeface="Times New Roman"/>
                <a:sym typeface="Times New Roman"/>
              </a:rPr>
              <a:t> predicts </a:t>
            </a:r>
            <a:r>
              <a:rPr b="1" lang="en-US">
                <a:solidFill>
                  <a:srgbClr val="C00000"/>
                </a:solidFill>
                <a:latin typeface="Times New Roman"/>
                <a:ea typeface="Times New Roman"/>
                <a:cs typeface="Times New Roman"/>
                <a:sym typeface="Times New Roman"/>
              </a:rPr>
              <a:t>“Taken”.</a:t>
            </a:r>
            <a:endParaRPr/>
          </a:p>
          <a:p>
            <a:pPr indent="-342900" lvl="0" marL="457200" rtl="0" algn="just">
              <a:lnSpc>
                <a:spcPct val="90000"/>
              </a:lnSpc>
              <a:spcBef>
                <a:spcPts val="1000"/>
              </a:spcBef>
              <a:spcAft>
                <a:spcPts val="0"/>
              </a:spcAft>
              <a:buSzPts val="1800"/>
              <a:buChar char="•"/>
            </a:pPr>
            <a:r>
              <a:rPr lang="en-US">
                <a:solidFill>
                  <a:srgbClr val="FF0000"/>
                </a:solidFill>
                <a:latin typeface="Times New Roman"/>
                <a:ea typeface="Times New Roman"/>
                <a:cs typeface="Times New Roman"/>
                <a:sym typeface="Times New Roman"/>
              </a:rPr>
              <a:t>Initially </a:t>
            </a:r>
            <a:r>
              <a:rPr b="1" lang="en-US">
                <a:latin typeface="Times New Roman"/>
                <a:ea typeface="Times New Roman"/>
                <a:cs typeface="Times New Roman"/>
                <a:sym typeface="Times New Roman"/>
              </a:rPr>
              <a:t>History bits </a:t>
            </a:r>
            <a:r>
              <a:rPr lang="en-US">
                <a:solidFill>
                  <a:srgbClr val="FF0000"/>
                </a:solidFill>
                <a:latin typeface="Times New Roman"/>
                <a:ea typeface="Times New Roman"/>
                <a:cs typeface="Times New Roman"/>
                <a:sym typeface="Times New Roman"/>
              </a:rPr>
              <a:t>are </a:t>
            </a:r>
            <a:r>
              <a:rPr b="1" lang="en-US">
                <a:solidFill>
                  <a:srgbClr val="FF0000"/>
                </a:solidFill>
                <a:latin typeface="Times New Roman"/>
                <a:ea typeface="Times New Roman"/>
                <a:cs typeface="Times New Roman"/>
                <a:sym typeface="Times New Roman"/>
              </a:rPr>
              <a:t>11,</a:t>
            </a:r>
            <a:r>
              <a:rPr lang="en-US">
                <a:latin typeface="Times New Roman"/>
                <a:ea typeface="Times New Roman"/>
                <a:cs typeface="Times New Roman"/>
                <a:sym typeface="Times New Roman"/>
              </a:rPr>
              <a:t> when a new target address is placed in BTB.</a:t>
            </a:r>
            <a:endParaRPr/>
          </a:p>
          <a:p>
            <a:pPr indent="-342900" lvl="0" marL="457200" rtl="0" algn="just">
              <a:lnSpc>
                <a:spcPct val="90000"/>
              </a:lnSpc>
              <a:spcBef>
                <a:spcPts val="1000"/>
              </a:spcBef>
              <a:spcAft>
                <a:spcPts val="0"/>
              </a:spcAft>
              <a:buSzPts val="1800"/>
              <a:buChar char="•"/>
            </a:pPr>
            <a:r>
              <a:rPr b="1" lang="en-US">
                <a:solidFill>
                  <a:srgbClr val="385623"/>
                </a:solidFill>
                <a:latin typeface="Times New Roman"/>
                <a:ea typeface="Times New Roman"/>
                <a:cs typeface="Times New Roman"/>
                <a:sym typeface="Times New Roman"/>
              </a:rPr>
              <a:t>Whenever branch instruction is encountered</a:t>
            </a:r>
            <a:r>
              <a:rPr lang="en-US">
                <a:latin typeface="Times New Roman"/>
                <a:ea typeface="Times New Roman"/>
                <a:cs typeface="Times New Roman"/>
                <a:sym typeface="Times New Roman"/>
              </a:rPr>
              <a:t>, these bits are </a:t>
            </a:r>
            <a:r>
              <a:rPr b="1" lang="en-US">
                <a:latin typeface="Times New Roman"/>
                <a:ea typeface="Times New Roman"/>
                <a:cs typeface="Times New Roman"/>
                <a:sym typeface="Times New Roman"/>
              </a:rPr>
              <a:t>updated.</a:t>
            </a:r>
            <a:endParaRPr/>
          </a:p>
          <a:p>
            <a:pPr indent="-342900" lvl="0" marL="457200" rtl="0" algn="just">
              <a:lnSpc>
                <a:spcPct val="90000"/>
              </a:lnSpc>
              <a:spcBef>
                <a:spcPts val="1000"/>
              </a:spcBef>
              <a:spcAft>
                <a:spcPts val="0"/>
              </a:spcAft>
              <a:buSzPts val="1800"/>
              <a:buChar char="•"/>
            </a:pPr>
            <a:r>
              <a:rPr lang="en-US">
                <a:latin typeface="Times New Roman"/>
                <a:ea typeface="Times New Roman"/>
                <a:cs typeface="Times New Roman"/>
                <a:sym typeface="Times New Roman"/>
              </a:rPr>
              <a:t>If the branch </a:t>
            </a:r>
            <a:r>
              <a:rPr lang="en-US">
                <a:solidFill>
                  <a:srgbClr val="FF0000"/>
                </a:solidFill>
                <a:latin typeface="Times New Roman"/>
                <a:ea typeface="Times New Roman"/>
                <a:cs typeface="Times New Roman"/>
                <a:sym typeface="Times New Roman"/>
              </a:rPr>
              <a:t>is </a:t>
            </a:r>
            <a:r>
              <a:rPr b="1" lang="en-US">
                <a:solidFill>
                  <a:srgbClr val="C00000"/>
                </a:solidFill>
                <a:latin typeface="Times New Roman"/>
                <a:ea typeface="Times New Roman"/>
                <a:cs typeface="Times New Roman"/>
                <a:sym typeface="Times New Roman"/>
              </a:rPr>
              <a:t>not taken </a:t>
            </a:r>
            <a:r>
              <a:rPr lang="en-US">
                <a:solidFill>
                  <a:srgbClr val="FF0000"/>
                </a:solidFill>
                <a:latin typeface="Times New Roman"/>
                <a:ea typeface="Times New Roman"/>
                <a:cs typeface="Times New Roman"/>
                <a:sym typeface="Times New Roman"/>
              </a:rPr>
              <a:t>repetitively then </a:t>
            </a:r>
            <a:r>
              <a:rPr lang="en-US">
                <a:latin typeface="Times New Roman"/>
                <a:ea typeface="Times New Roman"/>
                <a:cs typeface="Times New Roman"/>
                <a:sym typeface="Times New Roman"/>
              </a:rPr>
              <a:t>History bits </a:t>
            </a:r>
            <a:r>
              <a:rPr lang="en-US">
                <a:solidFill>
                  <a:srgbClr val="FF0000"/>
                </a:solidFill>
                <a:latin typeface="Times New Roman"/>
                <a:ea typeface="Times New Roman"/>
                <a:cs typeface="Times New Roman"/>
                <a:sym typeface="Times New Roman"/>
              </a:rPr>
              <a:t>become </a:t>
            </a:r>
            <a:r>
              <a:rPr b="1" lang="en-US">
                <a:solidFill>
                  <a:srgbClr val="C00000"/>
                </a:solidFill>
                <a:latin typeface="Times New Roman"/>
                <a:ea typeface="Times New Roman"/>
                <a:cs typeface="Times New Roman"/>
                <a:sym typeface="Times New Roman"/>
              </a:rPr>
              <a:t>00</a:t>
            </a:r>
            <a:r>
              <a:rPr lang="en-US">
                <a:latin typeface="Times New Roman"/>
                <a:ea typeface="Times New Roman"/>
                <a:cs typeface="Times New Roman"/>
                <a:sym typeface="Times New Roman"/>
              </a:rPr>
              <a:t>.</a:t>
            </a:r>
            <a:endParaRPr/>
          </a:p>
          <a:p>
            <a:pPr indent="-342900" lvl="0" marL="457200" rtl="0" algn="just">
              <a:lnSpc>
                <a:spcPct val="90000"/>
              </a:lnSpc>
              <a:spcBef>
                <a:spcPts val="1000"/>
              </a:spcBef>
              <a:spcAft>
                <a:spcPts val="0"/>
              </a:spcAft>
              <a:buSzPts val="1800"/>
              <a:buChar char="•"/>
            </a:pPr>
            <a:r>
              <a:rPr b="1" lang="en-US">
                <a:latin typeface="Times New Roman"/>
                <a:ea typeface="Times New Roman"/>
                <a:cs typeface="Times New Roman"/>
                <a:sym typeface="Times New Roman"/>
              </a:rPr>
              <a:t>BTB is accessed </a:t>
            </a:r>
            <a:r>
              <a:rPr lang="en-US">
                <a:latin typeface="Times New Roman"/>
                <a:ea typeface="Times New Roman"/>
                <a:cs typeface="Times New Roman"/>
                <a:sym typeface="Times New Roman"/>
              </a:rPr>
              <a:t>with the address instruction during </a:t>
            </a:r>
            <a:r>
              <a:rPr b="1" lang="en-US">
                <a:solidFill>
                  <a:srgbClr val="C00000"/>
                </a:solidFill>
                <a:latin typeface="Times New Roman"/>
                <a:ea typeface="Times New Roman"/>
                <a:cs typeface="Times New Roman"/>
                <a:sym typeface="Times New Roman"/>
              </a:rPr>
              <a:t>D1 stage.</a:t>
            </a:r>
            <a:endParaRPr/>
          </a:p>
          <a:p>
            <a:pPr indent="-342900" lvl="0" marL="457200" rtl="0" algn="just">
              <a:lnSpc>
                <a:spcPct val="90000"/>
              </a:lnSpc>
              <a:spcBef>
                <a:spcPts val="1000"/>
              </a:spcBef>
              <a:spcAft>
                <a:spcPts val="0"/>
              </a:spcAft>
              <a:buSzPts val="1800"/>
              <a:buChar char="•"/>
            </a:pPr>
            <a:r>
              <a:rPr lang="en-US">
                <a:solidFill>
                  <a:srgbClr val="FF0000"/>
                </a:solidFill>
                <a:latin typeface="Times New Roman"/>
                <a:ea typeface="Times New Roman"/>
                <a:cs typeface="Times New Roman"/>
                <a:sym typeface="Times New Roman"/>
              </a:rPr>
              <a:t>If </a:t>
            </a:r>
            <a:r>
              <a:rPr b="1" lang="en-US">
                <a:solidFill>
                  <a:srgbClr val="C00000"/>
                </a:solidFill>
                <a:latin typeface="Times New Roman"/>
                <a:ea typeface="Times New Roman"/>
                <a:cs typeface="Times New Roman"/>
                <a:sym typeface="Times New Roman"/>
              </a:rPr>
              <a:t>found</a:t>
            </a:r>
            <a:r>
              <a:rPr lang="en-US">
                <a:solidFill>
                  <a:srgbClr val="FF0000"/>
                </a:solidFill>
                <a:latin typeface="Times New Roman"/>
                <a:ea typeface="Times New Roman"/>
                <a:cs typeface="Times New Roman"/>
                <a:sym typeface="Times New Roman"/>
              </a:rPr>
              <a:t> and the BTB’s prediction is </a:t>
            </a:r>
            <a:r>
              <a:rPr b="1" lang="en-US">
                <a:solidFill>
                  <a:srgbClr val="002060"/>
                </a:solidFill>
                <a:latin typeface="Times New Roman"/>
                <a:ea typeface="Times New Roman"/>
                <a:cs typeface="Times New Roman"/>
                <a:sym typeface="Times New Roman"/>
              </a:rPr>
              <a:t>“Taken”, </a:t>
            </a:r>
            <a:r>
              <a:rPr b="1" lang="en-US">
                <a:latin typeface="Times New Roman"/>
                <a:ea typeface="Times New Roman"/>
                <a:cs typeface="Times New Roman"/>
                <a:sym typeface="Times New Roman"/>
              </a:rPr>
              <a:t>second</a:t>
            </a:r>
            <a:r>
              <a:rPr lang="en-US">
                <a:latin typeface="Times New Roman"/>
                <a:ea typeface="Times New Roman"/>
                <a:cs typeface="Times New Roman"/>
                <a:sym typeface="Times New Roman"/>
              </a:rPr>
              <a:t> prefetch buffer  becomes </a:t>
            </a:r>
            <a:r>
              <a:rPr b="1" lang="en-US">
                <a:solidFill>
                  <a:srgbClr val="385623"/>
                </a:solidFill>
                <a:latin typeface="Times New Roman"/>
                <a:ea typeface="Times New Roman"/>
                <a:cs typeface="Times New Roman"/>
                <a:sym typeface="Times New Roman"/>
              </a:rPr>
              <a:t>active.</a:t>
            </a:r>
            <a:endParaRPr/>
          </a:p>
          <a:p>
            <a:pPr indent="-342900" lvl="0" marL="457200" rtl="0" algn="just">
              <a:lnSpc>
                <a:spcPct val="90000"/>
              </a:lnSpc>
              <a:spcBef>
                <a:spcPts val="1000"/>
              </a:spcBef>
              <a:spcAft>
                <a:spcPts val="0"/>
              </a:spcAft>
              <a:buSzPts val="1800"/>
              <a:buChar char="•"/>
            </a:pPr>
            <a:r>
              <a:rPr lang="en-US">
                <a:latin typeface="Times New Roman"/>
                <a:ea typeface="Times New Roman"/>
                <a:cs typeface="Times New Roman"/>
                <a:sym typeface="Times New Roman"/>
              </a:rPr>
              <a:t>If a </a:t>
            </a:r>
            <a:r>
              <a:rPr b="1" lang="en-US">
                <a:latin typeface="Times New Roman"/>
                <a:ea typeface="Times New Roman"/>
                <a:cs typeface="Times New Roman"/>
                <a:sym typeface="Times New Roman"/>
              </a:rPr>
              <a:t>new</a:t>
            </a:r>
            <a:r>
              <a:rPr lang="en-US">
                <a:latin typeface="Times New Roman"/>
                <a:ea typeface="Times New Roman"/>
                <a:cs typeface="Times New Roman"/>
                <a:sym typeface="Times New Roman"/>
              </a:rPr>
              <a:t> branch instruction is </a:t>
            </a:r>
            <a:r>
              <a:rPr b="1" lang="en-US">
                <a:solidFill>
                  <a:srgbClr val="385623"/>
                </a:solidFill>
                <a:latin typeface="Times New Roman"/>
                <a:ea typeface="Times New Roman"/>
                <a:cs typeface="Times New Roman"/>
                <a:sym typeface="Times New Roman"/>
              </a:rPr>
              <a:t>encountered</a:t>
            </a:r>
            <a:r>
              <a:rPr lang="en-US">
                <a:latin typeface="Times New Roman"/>
                <a:ea typeface="Times New Roman"/>
                <a:cs typeface="Times New Roman"/>
                <a:sym typeface="Times New Roman"/>
              </a:rPr>
              <a:t> (no </a:t>
            </a:r>
            <a:r>
              <a:rPr b="1" lang="en-US">
                <a:latin typeface="Times New Roman"/>
                <a:ea typeface="Times New Roman"/>
                <a:cs typeface="Times New Roman"/>
                <a:sym typeface="Times New Roman"/>
              </a:rPr>
              <a:t>target address </a:t>
            </a:r>
            <a:r>
              <a:rPr lang="en-US">
                <a:latin typeface="Times New Roman"/>
                <a:ea typeface="Times New Roman"/>
                <a:cs typeface="Times New Roman"/>
                <a:sym typeface="Times New Roman"/>
              </a:rPr>
              <a:t>in BTB), the prediction is </a:t>
            </a:r>
            <a:r>
              <a:rPr b="1" lang="en-US">
                <a:solidFill>
                  <a:srgbClr val="C00000"/>
                </a:solidFill>
                <a:latin typeface="Times New Roman"/>
                <a:ea typeface="Times New Roman"/>
                <a:cs typeface="Times New Roman"/>
                <a:sym typeface="Times New Roman"/>
              </a:rPr>
              <a:t>“Not taken”.</a:t>
            </a:r>
            <a:endParaRPr/>
          </a:p>
          <a:p>
            <a:pPr indent="-228600" lvl="0" marL="457200" rtl="0" algn="just">
              <a:lnSpc>
                <a:spcPct val="90000"/>
              </a:lnSpc>
              <a:spcBef>
                <a:spcPts val="1000"/>
              </a:spcBef>
              <a:spcAft>
                <a:spcPts val="0"/>
              </a:spcAft>
              <a:buSzPts val="1800"/>
              <a:buNone/>
            </a:pPr>
            <a:r>
              <a:t/>
            </a:r>
            <a:endParaRPr>
              <a:latin typeface="Times New Roman"/>
              <a:ea typeface="Times New Roman"/>
              <a:cs typeface="Times New Roman"/>
              <a:sym typeface="Times New Roman"/>
            </a:endParaRPr>
          </a:p>
        </p:txBody>
      </p:sp>
      <p:sp>
        <p:nvSpPr>
          <p:cNvPr id="1334" name="Google Shape;1334;p2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335" name="Google Shape;1335;p216"/>
          <p:cNvSpPr txBox="1"/>
          <p:nvPr>
            <p:ph idx="11" type="ftr"/>
          </p:nvPr>
        </p:nvSpPr>
        <p:spPr>
          <a:xfrm>
            <a:off x="2612571" y="6356350"/>
            <a:ext cx="5540829"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336" name="Google Shape;1336;p2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337" name="Google Shape;1337;p216"/>
          <p:cNvPicPr preferRelativeResize="0"/>
          <p:nvPr/>
        </p:nvPicPr>
        <p:blipFill rotWithShape="1">
          <a:blip r:embed="rId3">
            <a:alphaModFix/>
          </a:blip>
          <a:srcRect b="0" l="0" r="0" t="0"/>
          <a:stretch/>
        </p:blipFill>
        <p:spPr>
          <a:xfrm>
            <a:off x="22555" y="153509"/>
            <a:ext cx="718479" cy="649325"/>
          </a:xfrm>
          <a:prstGeom prst="rect">
            <a:avLst/>
          </a:prstGeom>
          <a:noFill/>
          <a:ln>
            <a:noFill/>
          </a:ln>
        </p:spPr>
      </p:pic>
      <p:cxnSp>
        <p:nvCxnSpPr>
          <p:cNvPr id="1338" name="Google Shape;1338;p216"/>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339" name="Google Shape;1339;p21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340" name="Google Shape;1340;p21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341" name="Google Shape;1341;p21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3">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3">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3">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3">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5" name="Shape 1345"/>
        <p:cNvGrpSpPr/>
        <p:nvPr/>
      </p:nvGrpSpPr>
      <p:grpSpPr>
        <a:xfrm>
          <a:off x="0" y="0"/>
          <a:ext cx="0" cy="0"/>
          <a:chOff x="0" y="0"/>
          <a:chExt cx="0" cy="0"/>
        </a:xfrm>
      </p:grpSpPr>
      <p:sp>
        <p:nvSpPr>
          <p:cNvPr id="1346" name="Google Shape;1346;p217"/>
          <p:cNvSpPr txBox="1"/>
          <p:nvPr>
            <p:ph type="title"/>
          </p:nvPr>
        </p:nvSpPr>
        <p:spPr>
          <a:xfrm>
            <a:off x="1381100" y="217933"/>
            <a:ext cx="9881260" cy="584901"/>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5400">
                <a:solidFill>
                  <a:srgbClr val="C00000"/>
                </a:solidFill>
                <a:latin typeface="Times New Roman"/>
                <a:ea typeface="Times New Roman"/>
                <a:cs typeface="Times New Roman"/>
                <a:sym typeface="Times New Roman"/>
              </a:rPr>
              <a:t>Branch Prediction Algorithm</a:t>
            </a:r>
            <a:endParaRPr b="1" sz="5400">
              <a:solidFill>
                <a:srgbClr val="C00000"/>
              </a:solidFill>
              <a:latin typeface="Times New Roman"/>
              <a:ea typeface="Times New Roman"/>
              <a:cs typeface="Times New Roman"/>
              <a:sym typeface="Times New Roman"/>
            </a:endParaRPr>
          </a:p>
        </p:txBody>
      </p:sp>
      <p:sp>
        <p:nvSpPr>
          <p:cNvPr id="1347" name="Google Shape;1347;p2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348" name="Google Shape;1348;p217"/>
          <p:cNvSpPr txBox="1"/>
          <p:nvPr>
            <p:ph idx="11" type="ftr"/>
          </p:nvPr>
        </p:nvSpPr>
        <p:spPr>
          <a:xfrm>
            <a:off x="2612571" y="6356350"/>
            <a:ext cx="5540829"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349" name="Google Shape;1349;p2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350" name="Google Shape;1350;p217"/>
          <p:cNvPicPr preferRelativeResize="0"/>
          <p:nvPr/>
        </p:nvPicPr>
        <p:blipFill rotWithShape="1">
          <a:blip r:embed="rId3">
            <a:alphaModFix/>
          </a:blip>
          <a:srcRect b="0" l="0" r="0" t="0"/>
          <a:stretch/>
        </p:blipFill>
        <p:spPr>
          <a:xfrm>
            <a:off x="22555" y="153509"/>
            <a:ext cx="718479" cy="649325"/>
          </a:xfrm>
          <a:prstGeom prst="rect">
            <a:avLst/>
          </a:prstGeom>
          <a:noFill/>
          <a:ln>
            <a:noFill/>
          </a:ln>
        </p:spPr>
      </p:pic>
      <p:cxnSp>
        <p:nvCxnSpPr>
          <p:cNvPr id="1351" name="Google Shape;1351;p217"/>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352" name="Google Shape;1352;p21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353" name="Google Shape;1353;p21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354" name="Google Shape;1354;p21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355" name="Google Shape;1355;p217"/>
          <p:cNvPicPr preferRelativeResize="0"/>
          <p:nvPr>
            <p:ph idx="1" type="body"/>
          </p:nvPr>
        </p:nvPicPr>
        <p:blipFill rotWithShape="1">
          <a:blip r:embed="rId4">
            <a:alphaModFix/>
          </a:blip>
          <a:srcRect b="0" l="0" r="0" t="0"/>
          <a:stretch/>
        </p:blipFill>
        <p:spPr>
          <a:xfrm>
            <a:off x="838200" y="1111434"/>
            <a:ext cx="10683240" cy="4984685"/>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9" name="Shape 1359"/>
        <p:cNvGrpSpPr/>
        <p:nvPr/>
      </p:nvGrpSpPr>
      <p:grpSpPr>
        <a:xfrm>
          <a:off x="0" y="0"/>
          <a:ext cx="0" cy="0"/>
          <a:chOff x="0" y="0"/>
          <a:chExt cx="0" cy="0"/>
        </a:xfrm>
      </p:grpSpPr>
      <p:sp>
        <p:nvSpPr>
          <p:cNvPr id="1360" name="Google Shape;1360;p218"/>
          <p:cNvSpPr txBox="1"/>
          <p:nvPr>
            <p:ph type="title"/>
          </p:nvPr>
        </p:nvSpPr>
        <p:spPr>
          <a:xfrm>
            <a:off x="838199" y="0"/>
            <a:ext cx="12127705" cy="112839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en-US" sz="3500">
                <a:solidFill>
                  <a:srgbClr val="C00000"/>
                </a:solidFill>
                <a:latin typeface="Times New Roman"/>
                <a:ea typeface="Times New Roman"/>
                <a:cs typeface="Times New Roman"/>
                <a:sym typeface="Times New Roman"/>
              </a:rPr>
              <a:t>Example of Branch prediction and subsequent explanation</a:t>
            </a:r>
            <a:endParaRPr b="1" sz="3500">
              <a:solidFill>
                <a:srgbClr val="C00000"/>
              </a:solidFill>
              <a:latin typeface="Times New Roman"/>
              <a:ea typeface="Times New Roman"/>
              <a:cs typeface="Times New Roman"/>
              <a:sym typeface="Times New Roman"/>
            </a:endParaRPr>
          </a:p>
        </p:txBody>
      </p:sp>
      <p:sp>
        <p:nvSpPr>
          <p:cNvPr id="1361" name="Google Shape;1361;p218"/>
          <p:cNvSpPr txBox="1"/>
          <p:nvPr>
            <p:ph idx="1" type="body"/>
          </p:nvPr>
        </p:nvSpPr>
        <p:spPr>
          <a:xfrm>
            <a:off x="4008120" y="911860"/>
            <a:ext cx="8123557" cy="5352415"/>
          </a:xfrm>
          <a:prstGeom prst="rect">
            <a:avLst/>
          </a:prstGeom>
          <a:noFill/>
          <a:ln>
            <a:noFill/>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None/>
            </a:pPr>
            <a:r>
              <a:rPr lang="en-US" sz="2000">
                <a:latin typeface="Times New Roman"/>
                <a:ea typeface="Times New Roman"/>
                <a:cs typeface="Times New Roman"/>
                <a:sym typeface="Times New Roman"/>
              </a:rPr>
              <a:t>In this example:</a:t>
            </a:r>
            <a:endParaRPr/>
          </a:p>
          <a:p>
            <a:pPr indent="-342900" lvl="0" marL="457200" rtl="0" algn="just">
              <a:lnSpc>
                <a:spcPct val="90000"/>
              </a:lnSpc>
              <a:spcBef>
                <a:spcPts val="1000"/>
              </a:spcBef>
              <a:spcAft>
                <a:spcPts val="0"/>
              </a:spcAft>
              <a:buSzPts val="1800"/>
              <a:buChar char="•"/>
            </a:pPr>
            <a:r>
              <a:rPr lang="en-US" sz="2000">
                <a:latin typeface="Times New Roman"/>
                <a:ea typeface="Times New Roman"/>
                <a:cs typeface="Times New Roman"/>
                <a:sym typeface="Times New Roman"/>
              </a:rPr>
              <a:t>Instruction </a:t>
            </a:r>
            <a:r>
              <a:rPr b="1" lang="en-US" sz="2000">
                <a:solidFill>
                  <a:srgbClr val="C00000"/>
                </a:solidFill>
                <a:latin typeface="Times New Roman"/>
                <a:ea typeface="Times New Roman"/>
                <a:cs typeface="Times New Roman"/>
                <a:sym typeface="Times New Roman"/>
              </a:rPr>
              <a:t>I3</a:t>
            </a:r>
            <a:r>
              <a:rPr lang="en-US" sz="2000">
                <a:latin typeface="Times New Roman"/>
                <a:ea typeface="Times New Roman"/>
                <a:cs typeface="Times New Roman"/>
                <a:sym typeface="Times New Roman"/>
              </a:rPr>
              <a:t> is branching instruction which will work on the condition  based on </a:t>
            </a:r>
            <a:r>
              <a:rPr b="1" lang="en-US" sz="2000">
                <a:solidFill>
                  <a:srgbClr val="002060"/>
                </a:solidFill>
                <a:latin typeface="Times New Roman"/>
                <a:ea typeface="Times New Roman"/>
                <a:cs typeface="Times New Roman"/>
                <a:sym typeface="Times New Roman"/>
              </a:rPr>
              <a:t>zero flag</a:t>
            </a:r>
            <a:r>
              <a:rPr lang="en-US" sz="2000">
                <a:latin typeface="Times New Roman"/>
                <a:ea typeface="Times New Roman"/>
                <a:cs typeface="Times New Roman"/>
                <a:sym typeface="Times New Roman"/>
              </a:rPr>
              <a:t>. </a:t>
            </a:r>
            <a:endParaRPr/>
          </a:p>
          <a:p>
            <a:pPr indent="-342900" lvl="0" marL="457200" rtl="0" algn="just">
              <a:lnSpc>
                <a:spcPct val="90000"/>
              </a:lnSpc>
              <a:spcBef>
                <a:spcPts val="1000"/>
              </a:spcBef>
              <a:spcAft>
                <a:spcPts val="0"/>
              </a:spcAft>
              <a:buSzPts val="1800"/>
              <a:buChar char="•"/>
            </a:pPr>
            <a:r>
              <a:rPr lang="en-US" sz="2000">
                <a:latin typeface="Times New Roman"/>
                <a:ea typeface="Times New Roman"/>
                <a:cs typeface="Times New Roman"/>
                <a:sym typeface="Times New Roman"/>
              </a:rPr>
              <a:t>Condition will be </a:t>
            </a:r>
            <a:r>
              <a:rPr b="1" lang="en-US" sz="2000">
                <a:solidFill>
                  <a:srgbClr val="002060"/>
                </a:solidFill>
                <a:latin typeface="Times New Roman"/>
                <a:ea typeface="Times New Roman"/>
                <a:cs typeface="Times New Roman"/>
                <a:sym typeface="Times New Roman"/>
              </a:rPr>
              <a:t>True</a:t>
            </a:r>
            <a:r>
              <a:rPr lang="en-US" sz="2000">
                <a:latin typeface="Times New Roman"/>
                <a:ea typeface="Times New Roman"/>
                <a:cs typeface="Times New Roman"/>
                <a:sym typeface="Times New Roman"/>
              </a:rPr>
              <a:t> if </a:t>
            </a:r>
            <a:r>
              <a:rPr b="1" lang="en-US" sz="2000">
                <a:solidFill>
                  <a:srgbClr val="C00000"/>
                </a:solidFill>
                <a:latin typeface="Times New Roman"/>
                <a:ea typeface="Times New Roman"/>
                <a:cs typeface="Times New Roman"/>
                <a:sym typeface="Times New Roman"/>
              </a:rPr>
              <a:t>ZF = 0</a:t>
            </a:r>
            <a:r>
              <a:rPr lang="en-US" sz="2000">
                <a:latin typeface="Times New Roman"/>
                <a:ea typeface="Times New Roman"/>
                <a:cs typeface="Times New Roman"/>
                <a:sym typeface="Times New Roman"/>
              </a:rPr>
              <a:t>, not set and </a:t>
            </a:r>
            <a:r>
              <a:rPr b="1" lang="en-US" sz="2000">
                <a:latin typeface="Times New Roman"/>
                <a:ea typeface="Times New Roman"/>
                <a:cs typeface="Times New Roman"/>
                <a:sym typeface="Times New Roman"/>
              </a:rPr>
              <a:t>branching will happen;</a:t>
            </a:r>
            <a:r>
              <a:rPr lang="en-US" sz="2000">
                <a:latin typeface="Times New Roman"/>
                <a:ea typeface="Times New Roman"/>
                <a:cs typeface="Times New Roman"/>
                <a:sym typeface="Times New Roman"/>
              </a:rPr>
              <a:t> means execution sequence will </a:t>
            </a:r>
            <a:r>
              <a:rPr b="1" lang="en-US" sz="2000">
                <a:solidFill>
                  <a:srgbClr val="7030A0"/>
                </a:solidFill>
                <a:latin typeface="Times New Roman"/>
                <a:ea typeface="Times New Roman"/>
                <a:cs typeface="Times New Roman"/>
                <a:sym typeface="Times New Roman"/>
              </a:rPr>
              <a:t>change</a:t>
            </a:r>
            <a:r>
              <a:rPr lang="en-US" sz="2000">
                <a:latin typeface="Times New Roman"/>
                <a:ea typeface="Times New Roman"/>
                <a:cs typeface="Times New Roman"/>
                <a:sym typeface="Times New Roman"/>
              </a:rPr>
              <a:t> from </a:t>
            </a:r>
            <a:r>
              <a:rPr b="1" lang="en-US" sz="2000">
                <a:solidFill>
                  <a:srgbClr val="385623"/>
                </a:solidFill>
                <a:latin typeface="Times New Roman"/>
                <a:ea typeface="Times New Roman"/>
                <a:cs typeface="Times New Roman"/>
                <a:sym typeface="Times New Roman"/>
              </a:rPr>
              <a:t>current location</a:t>
            </a:r>
            <a:r>
              <a:rPr lang="en-US" sz="2000">
                <a:latin typeface="Times New Roman"/>
                <a:ea typeface="Times New Roman"/>
                <a:cs typeface="Times New Roman"/>
                <a:sym typeface="Times New Roman"/>
              </a:rPr>
              <a:t> (source location i.e. I3) to </a:t>
            </a:r>
            <a:r>
              <a:rPr b="1" lang="en-US" sz="2000">
                <a:solidFill>
                  <a:srgbClr val="385623"/>
                </a:solidFill>
                <a:latin typeface="Times New Roman"/>
                <a:ea typeface="Times New Roman"/>
                <a:cs typeface="Times New Roman"/>
                <a:sym typeface="Times New Roman"/>
              </a:rPr>
              <a:t>target location </a:t>
            </a:r>
            <a:r>
              <a:rPr lang="en-US" sz="2000">
                <a:latin typeface="Times New Roman"/>
                <a:ea typeface="Times New Roman"/>
                <a:cs typeface="Times New Roman"/>
                <a:sym typeface="Times New Roman"/>
              </a:rPr>
              <a:t>(i.e. I1 or label Bk)</a:t>
            </a:r>
            <a:endParaRPr/>
          </a:p>
          <a:p>
            <a:pPr indent="-342900" lvl="0" marL="457200" rtl="0" algn="just">
              <a:lnSpc>
                <a:spcPct val="90000"/>
              </a:lnSpc>
              <a:spcBef>
                <a:spcPts val="1000"/>
              </a:spcBef>
              <a:spcAft>
                <a:spcPts val="0"/>
              </a:spcAft>
              <a:buSzPts val="1800"/>
              <a:buChar char="•"/>
            </a:pPr>
            <a:r>
              <a:rPr lang="en-US" sz="2000">
                <a:latin typeface="Times New Roman"/>
                <a:ea typeface="Times New Roman"/>
                <a:cs typeface="Times New Roman"/>
                <a:sym typeface="Times New Roman"/>
              </a:rPr>
              <a:t>If condition is </a:t>
            </a:r>
            <a:r>
              <a:rPr b="1" lang="en-US" sz="2000">
                <a:solidFill>
                  <a:srgbClr val="002060"/>
                </a:solidFill>
                <a:latin typeface="Times New Roman"/>
                <a:ea typeface="Times New Roman"/>
                <a:cs typeface="Times New Roman"/>
                <a:sym typeface="Times New Roman"/>
              </a:rPr>
              <a:t>False</a:t>
            </a:r>
            <a:r>
              <a:rPr lang="en-US" sz="2000">
                <a:latin typeface="Times New Roman"/>
                <a:ea typeface="Times New Roman"/>
                <a:cs typeface="Times New Roman"/>
                <a:sym typeface="Times New Roman"/>
              </a:rPr>
              <a:t> i.e. </a:t>
            </a:r>
            <a:r>
              <a:rPr b="1" lang="en-US" sz="2000">
                <a:solidFill>
                  <a:srgbClr val="C00000"/>
                </a:solidFill>
                <a:latin typeface="Times New Roman"/>
                <a:ea typeface="Times New Roman"/>
                <a:cs typeface="Times New Roman"/>
                <a:sym typeface="Times New Roman"/>
              </a:rPr>
              <a:t>ZF=1;</a:t>
            </a:r>
            <a:r>
              <a:rPr lang="en-US" sz="2000">
                <a:latin typeface="Times New Roman"/>
                <a:ea typeface="Times New Roman"/>
                <a:cs typeface="Times New Roman"/>
                <a:sym typeface="Times New Roman"/>
              </a:rPr>
              <a:t> execution sequence will be from </a:t>
            </a:r>
            <a:r>
              <a:rPr b="1" lang="en-US" sz="2000">
                <a:latin typeface="Times New Roman"/>
                <a:ea typeface="Times New Roman"/>
                <a:cs typeface="Times New Roman"/>
                <a:sym typeface="Times New Roman"/>
              </a:rPr>
              <a:t>current location </a:t>
            </a:r>
            <a:r>
              <a:rPr lang="en-US" sz="2000">
                <a:solidFill>
                  <a:srgbClr val="C00000"/>
                </a:solidFill>
                <a:latin typeface="Times New Roman"/>
                <a:ea typeface="Times New Roman"/>
                <a:cs typeface="Times New Roman"/>
                <a:sym typeface="Times New Roman"/>
              </a:rPr>
              <a:t>(I3) </a:t>
            </a:r>
            <a:r>
              <a:rPr lang="en-US" sz="2000">
                <a:latin typeface="Times New Roman"/>
                <a:ea typeface="Times New Roman"/>
                <a:cs typeface="Times New Roman"/>
                <a:sym typeface="Times New Roman"/>
              </a:rPr>
              <a:t>to </a:t>
            </a:r>
            <a:r>
              <a:rPr b="1" lang="en-US" sz="2000">
                <a:latin typeface="Times New Roman"/>
                <a:ea typeface="Times New Roman"/>
                <a:cs typeface="Times New Roman"/>
                <a:sym typeface="Times New Roman"/>
              </a:rPr>
              <a:t>next location </a:t>
            </a:r>
            <a:r>
              <a:rPr lang="en-US" sz="2000">
                <a:solidFill>
                  <a:srgbClr val="C00000"/>
                </a:solidFill>
                <a:latin typeface="Times New Roman"/>
                <a:ea typeface="Times New Roman"/>
                <a:cs typeface="Times New Roman"/>
                <a:sym typeface="Times New Roman"/>
              </a:rPr>
              <a:t>(I4) </a:t>
            </a:r>
            <a:r>
              <a:rPr lang="en-US" sz="2000">
                <a:latin typeface="Times New Roman"/>
                <a:ea typeface="Times New Roman"/>
                <a:cs typeface="Times New Roman"/>
                <a:sym typeface="Times New Roman"/>
              </a:rPr>
              <a:t>and so on.</a:t>
            </a:r>
            <a:endParaRPr/>
          </a:p>
          <a:p>
            <a:pPr indent="-342900" lvl="0" marL="457200" rtl="0" algn="just">
              <a:lnSpc>
                <a:spcPct val="90000"/>
              </a:lnSpc>
              <a:spcBef>
                <a:spcPts val="1000"/>
              </a:spcBef>
              <a:spcAft>
                <a:spcPts val="0"/>
              </a:spcAft>
              <a:buSzPts val="1800"/>
              <a:buChar char="•"/>
            </a:pPr>
            <a:r>
              <a:rPr lang="en-US" sz="2000">
                <a:latin typeface="Times New Roman"/>
                <a:ea typeface="Times New Roman"/>
                <a:cs typeface="Times New Roman"/>
                <a:sym typeface="Times New Roman"/>
              </a:rPr>
              <a:t>When I3 is getting executed </a:t>
            </a:r>
            <a:r>
              <a:rPr b="1" lang="en-US" sz="2000">
                <a:latin typeface="Times New Roman"/>
                <a:ea typeface="Times New Roman"/>
                <a:cs typeface="Times New Roman"/>
                <a:sym typeface="Times New Roman"/>
              </a:rPr>
              <a:t>first time </a:t>
            </a:r>
            <a:r>
              <a:rPr lang="en-US" sz="2000">
                <a:latin typeface="Times New Roman"/>
                <a:ea typeface="Times New Roman"/>
                <a:cs typeface="Times New Roman"/>
                <a:sym typeface="Times New Roman"/>
              </a:rPr>
              <a:t>there is </a:t>
            </a:r>
            <a:r>
              <a:rPr b="1" lang="en-US" sz="2000">
                <a:solidFill>
                  <a:srgbClr val="C00000"/>
                </a:solidFill>
                <a:latin typeface="Times New Roman"/>
                <a:ea typeface="Times New Roman"/>
                <a:cs typeface="Times New Roman"/>
                <a:sym typeface="Times New Roman"/>
              </a:rPr>
              <a:t>no history </a:t>
            </a:r>
            <a:r>
              <a:rPr lang="en-US" sz="2000">
                <a:latin typeface="Times New Roman"/>
                <a:ea typeface="Times New Roman"/>
                <a:cs typeface="Times New Roman"/>
                <a:sym typeface="Times New Roman"/>
              </a:rPr>
              <a:t>associated with it and hence </a:t>
            </a:r>
            <a:r>
              <a:rPr b="1" lang="en-US" sz="2000">
                <a:solidFill>
                  <a:srgbClr val="C00000"/>
                </a:solidFill>
                <a:latin typeface="Times New Roman"/>
                <a:ea typeface="Times New Roman"/>
                <a:cs typeface="Times New Roman"/>
                <a:sym typeface="Times New Roman"/>
              </a:rPr>
              <a:t>BTB</a:t>
            </a:r>
            <a:r>
              <a:rPr lang="en-US" sz="2000">
                <a:latin typeface="Times New Roman"/>
                <a:ea typeface="Times New Roman"/>
                <a:cs typeface="Times New Roman"/>
                <a:sym typeface="Times New Roman"/>
              </a:rPr>
              <a:t> contents will be either </a:t>
            </a:r>
            <a:r>
              <a:rPr b="1" lang="en-US" sz="2000">
                <a:solidFill>
                  <a:srgbClr val="385623"/>
                </a:solidFill>
                <a:latin typeface="Times New Roman"/>
                <a:ea typeface="Times New Roman"/>
                <a:cs typeface="Times New Roman"/>
                <a:sym typeface="Times New Roman"/>
              </a:rPr>
              <a:t>00</a:t>
            </a:r>
            <a:r>
              <a:rPr lang="en-US" sz="2000">
                <a:latin typeface="Times New Roman"/>
                <a:ea typeface="Times New Roman"/>
                <a:cs typeface="Times New Roman"/>
                <a:sym typeface="Times New Roman"/>
              </a:rPr>
              <a:t> </a:t>
            </a:r>
            <a:r>
              <a:rPr b="1" lang="en-US" sz="2000">
                <a:latin typeface="Times New Roman"/>
                <a:ea typeface="Times New Roman"/>
                <a:cs typeface="Times New Roman"/>
                <a:sym typeface="Times New Roman"/>
              </a:rPr>
              <a:t>or</a:t>
            </a:r>
            <a:r>
              <a:rPr lang="en-US" sz="2000">
                <a:latin typeface="Times New Roman"/>
                <a:ea typeface="Times New Roman"/>
                <a:cs typeface="Times New Roman"/>
                <a:sym typeface="Times New Roman"/>
              </a:rPr>
              <a:t> garbage values i.e. </a:t>
            </a:r>
            <a:r>
              <a:rPr b="1" lang="en-US" sz="2000">
                <a:latin typeface="Times New Roman"/>
                <a:ea typeface="Times New Roman"/>
                <a:cs typeface="Times New Roman"/>
                <a:sym typeface="Times New Roman"/>
              </a:rPr>
              <a:t>no meaning associated with it.</a:t>
            </a:r>
            <a:endParaRPr/>
          </a:p>
          <a:p>
            <a:pPr indent="-342900" lvl="0" marL="457200" rtl="0" algn="just">
              <a:lnSpc>
                <a:spcPct val="90000"/>
              </a:lnSpc>
              <a:spcBef>
                <a:spcPts val="1000"/>
              </a:spcBef>
              <a:spcAft>
                <a:spcPts val="0"/>
              </a:spcAft>
              <a:buSzPts val="1800"/>
              <a:buChar char="•"/>
            </a:pPr>
            <a:r>
              <a:rPr lang="en-US" sz="2000">
                <a:latin typeface="Times New Roman"/>
                <a:ea typeface="Times New Roman"/>
                <a:cs typeface="Times New Roman"/>
                <a:sym typeface="Times New Roman"/>
              </a:rPr>
              <a:t>In </a:t>
            </a:r>
            <a:r>
              <a:rPr b="1" lang="en-US" sz="2000">
                <a:solidFill>
                  <a:srgbClr val="385623"/>
                </a:solidFill>
                <a:latin typeface="Times New Roman"/>
                <a:ea typeface="Times New Roman"/>
                <a:cs typeface="Times New Roman"/>
                <a:sym typeface="Times New Roman"/>
              </a:rPr>
              <a:t>pipeline</a:t>
            </a:r>
            <a:r>
              <a:rPr lang="en-US" sz="2000">
                <a:latin typeface="Times New Roman"/>
                <a:ea typeface="Times New Roman"/>
                <a:cs typeface="Times New Roman"/>
                <a:sym typeface="Times New Roman"/>
              </a:rPr>
              <a:t> at </a:t>
            </a:r>
            <a:r>
              <a:rPr b="1" lang="en-US" sz="2400">
                <a:solidFill>
                  <a:srgbClr val="C00000"/>
                </a:solidFill>
                <a:latin typeface="Times New Roman"/>
                <a:ea typeface="Times New Roman"/>
                <a:cs typeface="Times New Roman"/>
                <a:sym typeface="Times New Roman"/>
              </a:rPr>
              <a:t>D1 stage, </a:t>
            </a:r>
            <a:r>
              <a:rPr lang="en-US" sz="2000">
                <a:latin typeface="Times New Roman"/>
                <a:ea typeface="Times New Roman"/>
                <a:cs typeface="Times New Roman"/>
                <a:sym typeface="Times New Roman"/>
              </a:rPr>
              <a:t>the instruction is </a:t>
            </a:r>
            <a:r>
              <a:rPr b="1" lang="en-US" sz="2000">
                <a:latin typeface="Times New Roman"/>
                <a:ea typeface="Times New Roman"/>
                <a:cs typeface="Times New Roman"/>
                <a:sym typeface="Times New Roman"/>
              </a:rPr>
              <a:t>decoded</a:t>
            </a:r>
            <a:r>
              <a:rPr lang="en-US" sz="2000">
                <a:latin typeface="Times New Roman"/>
                <a:ea typeface="Times New Roman"/>
                <a:cs typeface="Times New Roman"/>
                <a:sym typeface="Times New Roman"/>
              </a:rPr>
              <a:t> and </a:t>
            </a:r>
            <a:r>
              <a:rPr b="1" lang="en-US" sz="2000">
                <a:solidFill>
                  <a:srgbClr val="002060"/>
                </a:solidFill>
                <a:latin typeface="Times New Roman"/>
                <a:ea typeface="Times New Roman"/>
                <a:cs typeface="Times New Roman"/>
                <a:sym typeface="Times New Roman"/>
              </a:rPr>
              <a:t>system knows </a:t>
            </a:r>
            <a:r>
              <a:rPr lang="en-US" sz="2000">
                <a:latin typeface="Times New Roman"/>
                <a:ea typeface="Times New Roman"/>
                <a:cs typeface="Times New Roman"/>
                <a:sym typeface="Times New Roman"/>
              </a:rPr>
              <a:t>whether it is </a:t>
            </a:r>
            <a:r>
              <a:rPr b="1" lang="en-US" sz="2000">
                <a:solidFill>
                  <a:srgbClr val="0070C0"/>
                </a:solidFill>
                <a:latin typeface="Times New Roman"/>
                <a:ea typeface="Times New Roman"/>
                <a:cs typeface="Times New Roman"/>
                <a:sym typeface="Times New Roman"/>
              </a:rPr>
              <a:t>branching instruction or not.</a:t>
            </a:r>
            <a:endParaRPr/>
          </a:p>
          <a:p>
            <a:pPr indent="-342900" lvl="0" marL="457200" rtl="0" algn="just">
              <a:lnSpc>
                <a:spcPct val="90000"/>
              </a:lnSpc>
              <a:spcBef>
                <a:spcPts val="1000"/>
              </a:spcBef>
              <a:spcAft>
                <a:spcPts val="0"/>
              </a:spcAft>
              <a:buSzPts val="1800"/>
              <a:buChar char="•"/>
            </a:pPr>
            <a:r>
              <a:rPr lang="en-US" sz="2000">
                <a:latin typeface="Times New Roman"/>
                <a:ea typeface="Times New Roman"/>
                <a:cs typeface="Times New Roman"/>
                <a:sym typeface="Times New Roman"/>
              </a:rPr>
              <a:t>At </a:t>
            </a:r>
            <a:r>
              <a:rPr b="1" lang="en-US" sz="2000">
                <a:solidFill>
                  <a:srgbClr val="C00000"/>
                </a:solidFill>
                <a:latin typeface="Times New Roman"/>
                <a:ea typeface="Times New Roman"/>
                <a:cs typeface="Times New Roman"/>
                <a:sym typeface="Times New Roman"/>
              </a:rPr>
              <a:t>Ex stage </a:t>
            </a:r>
            <a:r>
              <a:rPr lang="en-US" sz="2000">
                <a:latin typeface="Times New Roman"/>
                <a:ea typeface="Times New Roman"/>
                <a:cs typeface="Times New Roman"/>
                <a:sym typeface="Times New Roman"/>
              </a:rPr>
              <a:t>of pipeline, system </a:t>
            </a:r>
            <a:r>
              <a:rPr b="1" lang="en-US" sz="2000">
                <a:latin typeface="Times New Roman"/>
                <a:ea typeface="Times New Roman"/>
                <a:cs typeface="Times New Roman"/>
                <a:sym typeface="Times New Roman"/>
              </a:rPr>
              <a:t>comes to know </a:t>
            </a:r>
            <a:r>
              <a:rPr lang="en-US" sz="2000">
                <a:latin typeface="Times New Roman"/>
                <a:ea typeface="Times New Roman"/>
                <a:cs typeface="Times New Roman"/>
                <a:sym typeface="Times New Roman"/>
              </a:rPr>
              <a:t>whether </a:t>
            </a:r>
            <a:r>
              <a:rPr b="1" lang="en-US" sz="2000">
                <a:solidFill>
                  <a:srgbClr val="1F3864"/>
                </a:solidFill>
                <a:latin typeface="Times New Roman"/>
                <a:ea typeface="Times New Roman"/>
                <a:cs typeface="Times New Roman"/>
                <a:sym typeface="Times New Roman"/>
              </a:rPr>
              <a:t>branching will take place or not</a:t>
            </a:r>
            <a:r>
              <a:rPr lang="en-US" sz="2000">
                <a:latin typeface="Times New Roman"/>
                <a:ea typeface="Times New Roman"/>
                <a:cs typeface="Times New Roman"/>
                <a:sym typeface="Times New Roman"/>
              </a:rPr>
              <a:t> and hence at this stage </a:t>
            </a:r>
            <a:r>
              <a:rPr b="1" lang="en-US" sz="2000">
                <a:solidFill>
                  <a:srgbClr val="385623"/>
                </a:solidFill>
                <a:latin typeface="Times New Roman"/>
                <a:ea typeface="Times New Roman"/>
                <a:cs typeface="Times New Roman"/>
                <a:sym typeface="Times New Roman"/>
              </a:rPr>
              <a:t>BTB contents are updated </a:t>
            </a:r>
            <a:r>
              <a:rPr lang="en-US" sz="2000">
                <a:latin typeface="Times New Roman"/>
                <a:ea typeface="Times New Roman"/>
                <a:cs typeface="Times New Roman"/>
                <a:sym typeface="Times New Roman"/>
              </a:rPr>
              <a:t>and used for next iteration of the loop. </a:t>
            </a:r>
            <a:endParaRPr sz="2000">
              <a:latin typeface="Times New Roman"/>
              <a:ea typeface="Times New Roman"/>
              <a:cs typeface="Times New Roman"/>
              <a:sym typeface="Times New Roman"/>
            </a:endParaRPr>
          </a:p>
        </p:txBody>
      </p:sp>
      <p:sp>
        <p:nvSpPr>
          <p:cNvPr id="1362" name="Google Shape;1362;p2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363" name="Google Shape;1363;p218"/>
          <p:cNvSpPr txBox="1"/>
          <p:nvPr>
            <p:ph idx="11" type="ftr"/>
          </p:nvPr>
        </p:nvSpPr>
        <p:spPr>
          <a:xfrm>
            <a:off x="2651760" y="6356350"/>
            <a:ext cx="550164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364" name="Google Shape;1364;p2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365" name="Google Shape;1365;p218"/>
          <p:cNvSpPr/>
          <p:nvPr/>
        </p:nvSpPr>
        <p:spPr>
          <a:xfrm>
            <a:off x="822960" y="1002409"/>
            <a:ext cx="3185160" cy="3920111"/>
          </a:xfrm>
          <a:prstGeom prst="rect">
            <a:avLst/>
          </a:prstGeom>
          <a:solidFill>
            <a:srgbClr val="EDEDED"/>
          </a:solidFill>
          <a:ln cap="flat" cmpd="sng" w="25400">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          </a:t>
            </a:r>
            <a:r>
              <a:rPr b="0" i="0" lang="en-US" sz="1400" u="none" cap="none" strike="noStrike">
                <a:solidFill>
                  <a:srgbClr val="002060"/>
                </a:solidFill>
                <a:latin typeface="Arial"/>
                <a:ea typeface="Arial"/>
                <a:cs typeface="Arial"/>
                <a:sym typeface="Arial"/>
              </a:rPr>
              <a:t>I0     MOV SI, addr</a:t>
            </a:r>
            <a:endParaRPr b="0" i="0" sz="1400" u="none" cap="none" strike="noStrike">
              <a:solidFill>
                <a:srgbClr val="00206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Bk  :  I1     INC SI</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I2     DEC CX    </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a:t>
            </a:r>
            <a:r>
              <a:rPr b="1" i="0" lang="en-US" sz="1400" u="none" cap="none" strike="noStrike">
                <a:solidFill>
                  <a:srgbClr val="FF0000"/>
                </a:solidFill>
                <a:latin typeface="Arial"/>
                <a:ea typeface="Arial"/>
                <a:cs typeface="Arial"/>
                <a:sym typeface="Arial"/>
              </a:rPr>
              <a:t>I3     JNZ   BK</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I4     ADD  AX,BX</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I5     INC  AX</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I6     MOV  [SI] , AX </a:t>
            </a:r>
            <a:endParaRPr b="0" i="0" sz="1400" u="none" cap="none" strike="noStrike">
              <a:solidFill>
                <a:srgbClr val="002060"/>
              </a:solidFill>
              <a:latin typeface="Arial"/>
              <a:ea typeface="Arial"/>
              <a:cs typeface="Arial"/>
              <a:sym typeface="Arial"/>
            </a:endParaRPr>
          </a:p>
        </p:txBody>
      </p:sp>
      <p:pic>
        <p:nvPicPr>
          <p:cNvPr id="1366" name="Google Shape;1366;p218"/>
          <p:cNvPicPr preferRelativeResize="0"/>
          <p:nvPr/>
        </p:nvPicPr>
        <p:blipFill rotWithShape="1">
          <a:blip r:embed="rId3">
            <a:alphaModFix/>
          </a:blip>
          <a:srcRect b="0" l="0" r="0" t="0"/>
          <a:stretch/>
        </p:blipFill>
        <p:spPr>
          <a:xfrm>
            <a:off x="741034" y="4933406"/>
            <a:ext cx="3317093" cy="1457325"/>
          </a:xfrm>
          <a:prstGeom prst="rect">
            <a:avLst/>
          </a:prstGeom>
          <a:noFill/>
          <a:ln>
            <a:noFill/>
          </a:ln>
        </p:spPr>
      </p:pic>
      <p:cxnSp>
        <p:nvCxnSpPr>
          <p:cNvPr id="1367" name="Google Shape;1367;p218"/>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368" name="Google Shape;1368;p21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369" name="Google Shape;1369;p21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370" name="Google Shape;1370;p21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371" name="Google Shape;1371;p218"/>
          <p:cNvPicPr preferRelativeResize="0"/>
          <p:nvPr/>
        </p:nvPicPr>
        <p:blipFill rotWithShape="1">
          <a:blip r:embed="rId4">
            <a:alphaModFix/>
          </a:blip>
          <a:srcRect b="0" l="0" r="0" t="0"/>
          <a:stretch/>
        </p:blipFill>
        <p:spPr>
          <a:xfrm>
            <a:off x="22555" y="153509"/>
            <a:ext cx="718479" cy="649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1">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6"/>
          <p:cNvSpPr txBox="1"/>
          <p:nvPr>
            <p:ph type="title"/>
          </p:nvPr>
        </p:nvSpPr>
        <p:spPr>
          <a:xfrm>
            <a:off x="944560" y="27788"/>
            <a:ext cx="9377363" cy="96837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b="1" lang="en-US">
                <a:latin typeface="Times New Roman"/>
                <a:ea typeface="Times New Roman"/>
                <a:cs typeface="Times New Roman"/>
                <a:sym typeface="Times New Roman"/>
              </a:rPr>
              <a:t>Learning Resources: </a:t>
            </a:r>
            <a:r>
              <a:rPr lang="en-US">
                <a:latin typeface="Times New Roman"/>
                <a:ea typeface="Times New Roman"/>
                <a:cs typeface="Times New Roman"/>
                <a:sym typeface="Times New Roman"/>
              </a:rPr>
              <a:t>	</a:t>
            </a:r>
            <a:endParaRPr/>
          </a:p>
        </p:txBody>
      </p:sp>
      <p:sp>
        <p:nvSpPr>
          <p:cNvPr id="203" name="Google Shape;203;p6"/>
          <p:cNvSpPr txBox="1"/>
          <p:nvPr>
            <p:ph idx="1" type="body"/>
          </p:nvPr>
        </p:nvSpPr>
        <p:spPr>
          <a:xfrm>
            <a:off x="845557" y="1042200"/>
            <a:ext cx="11221752" cy="521080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800"/>
              <a:buNone/>
            </a:pPr>
            <a:r>
              <a:rPr b="1" lang="en-US" sz="2200">
                <a:latin typeface="Times New Roman"/>
                <a:ea typeface="Times New Roman"/>
                <a:cs typeface="Times New Roman"/>
                <a:sym typeface="Times New Roman"/>
              </a:rPr>
              <a:t>Text Books: </a:t>
            </a:r>
            <a:endParaRPr sz="22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rPr lang="en-US" sz="2200">
                <a:latin typeface="Times New Roman"/>
                <a:ea typeface="Times New Roman"/>
                <a:cs typeface="Times New Roman"/>
                <a:sym typeface="Times New Roman"/>
              </a:rPr>
              <a:t>1. The Internet of Things by Hakima Chaouchi Publishers: ISTE and Willey </a:t>
            </a:r>
            <a:endParaRPr/>
          </a:p>
          <a:p>
            <a:pPr indent="0" lvl="0" marL="0" rtl="0" algn="l">
              <a:lnSpc>
                <a:spcPct val="100000"/>
              </a:lnSpc>
              <a:spcBef>
                <a:spcPts val="0"/>
              </a:spcBef>
              <a:spcAft>
                <a:spcPts val="0"/>
              </a:spcAft>
              <a:buSzPts val="1800"/>
              <a:buNone/>
            </a:pPr>
            <a:r>
              <a:rPr lang="en-US" sz="2200">
                <a:latin typeface="Times New Roman"/>
                <a:ea typeface="Times New Roman"/>
                <a:cs typeface="Times New Roman"/>
                <a:sym typeface="Times New Roman"/>
              </a:rPr>
              <a:t>2. James Antonakos, “The Pentium Microprocessor”, 2004, Pearson Education ISBN – 81-7808-545-3. </a:t>
            </a:r>
            <a:endParaRPr/>
          </a:p>
          <a:p>
            <a:pPr indent="0" lvl="0" marL="0" rtl="0" algn="l">
              <a:lnSpc>
                <a:spcPct val="100000"/>
              </a:lnSpc>
              <a:spcBef>
                <a:spcPts val="0"/>
              </a:spcBef>
              <a:spcAft>
                <a:spcPts val="0"/>
              </a:spcAft>
              <a:buSzPts val="1800"/>
              <a:buNone/>
            </a:pPr>
            <a:r>
              <a:t/>
            </a:r>
            <a:endParaRPr sz="22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rPr b="1" lang="en-US" sz="2200">
                <a:latin typeface="Times New Roman"/>
                <a:ea typeface="Times New Roman"/>
                <a:cs typeface="Times New Roman"/>
                <a:sym typeface="Times New Roman"/>
              </a:rPr>
              <a:t>Reference Books: </a:t>
            </a:r>
            <a:endParaRPr b="1" sz="22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rPr lang="en-US" sz="2200">
                <a:latin typeface="Times New Roman"/>
                <a:ea typeface="Times New Roman"/>
                <a:cs typeface="Times New Roman"/>
                <a:sym typeface="Times New Roman"/>
              </a:rPr>
              <a:t>1. Beginning Arduino by Micheal McRoberts Publishers: Technology in Action </a:t>
            </a:r>
            <a:endParaRPr/>
          </a:p>
          <a:p>
            <a:pPr indent="0" lvl="0" marL="0" rtl="0" algn="l">
              <a:lnSpc>
                <a:spcPct val="100000"/>
              </a:lnSpc>
              <a:spcBef>
                <a:spcPts val="0"/>
              </a:spcBef>
              <a:spcAft>
                <a:spcPts val="0"/>
              </a:spcAft>
              <a:buSzPts val="1800"/>
              <a:buNone/>
            </a:pPr>
            <a:r>
              <a:rPr lang="en-US" sz="2200">
                <a:latin typeface="Times New Roman"/>
                <a:ea typeface="Times New Roman"/>
                <a:cs typeface="Times New Roman"/>
                <a:sym typeface="Times New Roman"/>
              </a:rPr>
              <a:t>2. IoT Fundamental by Devid Hanes Publishers: CISCO </a:t>
            </a:r>
            <a:endParaRPr/>
          </a:p>
          <a:p>
            <a:pPr indent="0" lvl="0" marL="0" rtl="0" algn="l">
              <a:lnSpc>
                <a:spcPct val="100000"/>
              </a:lnSpc>
              <a:spcBef>
                <a:spcPts val="0"/>
              </a:spcBef>
              <a:spcAft>
                <a:spcPts val="0"/>
              </a:spcAft>
              <a:buSzPts val="1800"/>
              <a:buNone/>
            </a:pPr>
            <a:r>
              <a:rPr lang="en-US" sz="2200">
                <a:latin typeface="Times New Roman"/>
                <a:ea typeface="Times New Roman"/>
                <a:cs typeface="Times New Roman"/>
                <a:sym typeface="Times New Roman"/>
              </a:rPr>
              <a:t>3. Raspberry Pi Cookbook for Python Programmers by Tim Cox Publishers: PACKT </a:t>
            </a:r>
            <a:endParaRPr/>
          </a:p>
          <a:p>
            <a:pPr indent="0" lvl="0" marL="0" rtl="0" algn="l">
              <a:lnSpc>
                <a:spcPct val="100000"/>
              </a:lnSpc>
              <a:spcBef>
                <a:spcPts val="0"/>
              </a:spcBef>
              <a:spcAft>
                <a:spcPts val="0"/>
              </a:spcAft>
              <a:buSzPts val="1800"/>
              <a:buNone/>
            </a:pPr>
            <a:r>
              <a:rPr lang="en-US" sz="2200">
                <a:latin typeface="Times New Roman"/>
                <a:ea typeface="Times New Roman"/>
                <a:cs typeface="Times New Roman"/>
                <a:sym typeface="Times New Roman"/>
              </a:rPr>
              <a:t>4. The Official Raspberry Pi Project Book </a:t>
            </a:r>
            <a:endParaRPr/>
          </a:p>
          <a:p>
            <a:pPr indent="0" lvl="0" marL="0" rtl="0" algn="l">
              <a:lnSpc>
                <a:spcPct val="100000"/>
              </a:lnSpc>
              <a:spcBef>
                <a:spcPts val="0"/>
              </a:spcBef>
              <a:spcAft>
                <a:spcPts val="0"/>
              </a:spcAft>
              <a:buSzPts val="1800"/>
              <a:buNone/>
            </a:pPr>
            <a:r>
              <a:rPr lang="en-US" sz="2200">
                <a:latin typeface="Times New Roman"/>
                <a:ea typeface="Times New Roman"/>
                <a:cs typeface="Times New Roman"/>
                <a:sym typeface="Times New Roman"/>
              </a:rPr>
              <a:t>5. Beginning Sensor Networks with Arduino and Raspberry Pi by Charles Bell Publishers: Technology in Action </a:t>
            </a:r>
            <a:endParaRPr/>
          </a:p>
          <a:p>
            <a:pPr indent="0" lvl="0" marL="0" rtl="0" algn="l">
              <a:lnSpc>
                <a:spcPct val="100000"/>
              </a:lnSpc>
              <a:spcBef>
                <a:spcPts val="0"/>
              </a:spcBef>
              <a:spcAft>
                <a:spcPts val="0"/>
              </a:spcAft>
              <a:buSzPts val="1800"/>
              <a:buNone/>
            </a:pPr>
            <a:r>
              <a:rPr lang="en-US" sz="2200">
                <a:latin typeface="Times New Roman"/>
                <a:ea typeface="Times New Roman"/>
                <a:cs typeface="Times New Roman"/>
                <a:sym typeface="Times New Roman"/>
              </a:rPr>
              <a:t>6. Intel architecture software developer's manual volume 3. </a:t>
            </a:r>
            <a:endParaRPr/>
          </a:p>
          <a:p>
            <a:pPr indent="0" lvl="0" marL="0" rtl="0" algn="l">
              <a:lnSpc>
                <a:spcPct val="100000"/>
              </a:lnSpc>
              <a:spcBef>
                <a:spcPts val="0"/>
              </a:spcBef>
              <a:spcAft>
                <a:spcPts val="0"/>
              </a:spcAft>
              <a:buSzPts val="1800"/>
              <a:buNone/>
            </a:pPr>
            <a:r>
              <a:rPr lang="en-US" sz="2200">
                <a:latin typeface="Times New Roman"/>
                <a:ea typeface="Times New Roman"/>
                <a:cs typeface="Times New Roman"/>
                <a:sym typeface="Times New Roman"/>
              </a:rPr>
              <a:t>7. Intel architecture software developer's manual volume 1. </a:t>
            </a:r>
            <a:endParaRPr/>
          </a:p>
          <a:p>
            <a:pPr indent="0" lvl="0" marL="0" rtl="0" algn="l">
              <a:lnSpc>
                <a:spcPct val="100000"/>
              </a:lnSpc>
              <a:spcBef>
                <a:spcPts val="0"/>
              </a:spcBef>
              <a:spcAft>
                <a:spcPts val="0"/>
              </a:spcAft>
              <a:buSzPts val="1800"/>
              <a:buNone/>
            </a:pPr>
            <a:r>
              <a:rPr lang="en-US" sz="2200">
                <a:latin typeface="Times New Roman"/>
                <a:ea typeface="Times New Roman"/>
                <a:cs typeface="Times New Roman"/>
                <a:sym typeface="Times New Roman"/>
              </a:rPr>
              <a:t>8. Intel 64 and IA-32 Architecture’s software developer's manual </a:t>
            </a:r>
            <a:endParaRPr/>
          </a:p>
          <a:p>
            <a:pPr indent="0" lvl="0" marL="114300" rtl="0" algn="l">
              <a:lnSpc>
                <a:spcPct val="100000"/>
              </a:lnSpc>
              <a:spcBef>
                <a:spcPts val="1000"/>
              </a:spcBef>
              <a:spcAft>
                <a:spcPts val="0"/>
              </a:spcAft>
              <a:buSzPts val="1800"/>
              <a:buNone/>
            </a:pPr>
            <a:r>
              <a:rPr lang="en-US" sz="2200">
                <a:latin typeface="Times New Roman"/>
                <a:ea typeface="Times New Roman"/>
                <a:cs typeface="Times New Roman"/>
                <a:sym typeface="Times New Roman"/>
              </a:rPr>
              <a:t>	</a:t>
            </a:r>
            <a:endParaRPr/>
          </a:p>
        </p:txBody>
      </p:sp>
      <p:sp>
        <p:nvSpPr>
          <p:cNvPr id="204" name="Google Shape;204;p6"/>
          <p:cNvSpPr txBox="1"/>
          <p:nvPr>
            <p:ph idx="10" type="dt"/>
          </p:nvPr>
        </p:nvSpPr>
        <p:spPr>
          <a:xfrm>
            <a:off x="762000" y="6459538"/>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rgbClr val="000000"/>
                </a:solidFill>
                <a:latin typeface="Times New Roman"/>
                <a:ea typeface="Times New Roman"/>
                <a:cs typeface="Times New Roman"/>
                <a:sym typeface="Times New Roman"/>
              </a:rPr>
              <a:t>11/15/2021</a:t>
            </a:r>
            <a:endParaRPr b="1" sz="1050">
              <a:solidFill>
                <a:srgbClr val="000000"/>
              </a:solidFill>
              <a:latin typeface="Times New Roman"/>
              <a:ea typeface="Times New Roman"/>
              <a:cs typeface="Times New Roman"/>
              <a:sym typeface="Times New Roman"/>
            </a:endParaRPr>
          </a:p>
        </p:txBody>
      </p:sp>
      <p:sp>
        <p:nvSpPr>
          <p:cNvPr id="205" name="Google Shape;205;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sp>
        <p:nvSpPr>
          <p:cNvPr id="206" name="Google Shape;206;p6"/>
          <p:cNvSpPr/>
          <p:nvPr/>
        </p:nvSpPr>
        <p:spPr>
          <a:xfrm>
            <a:off x="62491" y="35746"/>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Times New Roman"/>
              <a:ea typeface="Times New Roman"/>
              <a:cs typeface="Times New Roman"/>
              <a:sym typeface="Times New Roman"/>
            </a:endParaRPr>
          </a:p>
        </p:txBody>
      </p:sp>
      <p:cxnSp>
        <p:nvCxnSpPr>
          <p:cNvPr id="207" name="Google Shape;207;p6"/>
          <p:cNvCxnSpPr/>
          <p:nvPr/>
        </p:nvCxnSpPr>
        <p:spPr>
          <a:xfrm flipH="1" rot="10800000">
            <a:off x="0" y="957180"/>
            <a:ext cx="12192000" cy="27709"/>
          </a:xfrm>
          <a:prstGeom prst="straightConnector1">
            <a:avLst/>
          </a:prstGeom>
          <a:noFill/>
          <a:ln cap="flat" cmpd="sng" w="9525">
            <a:solidFill>
              <a:srgbClr val="00B050"/>
            </a:solidFill>
            <a:prstDash val="solid"/>
            <a:miter lim="800000"/>
            <a:headEnd len="sm" w="sm" type="none"/>
            <a:tailEnd len="sm" w="sm" type="none"/>
          </a:ln>
        </p:spPr>
      </p:cxnSp>
      <p:sp>
        <p:nvSpPr>
          <p:cNvPr id="208" name="Google Shape;208;p6"/>
          <p:cNvSpPr/>
          <p:nvPr/>
        </p:nvSpPr>
        <p:spPr>
          <a:xfrm>
            <a:off x="146051" y="6356350"/>
            <a:ext cx="471487" cy="457200"/>
          </a:xfrm>
          <a:prstGeom prst="rect">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209" name="Google Shape;209;p6"/>
          <p:cNvCxnSpPr/>
          <p:nvPr/>
        </p:nvCxnSpPr>
        <p:spPr>
          <a:xfrm flipH="1">
            <a:off x="773905" y="13063"/>
            <a:ext cx="14288" cy="6821487"/>
          </a:xfrm>
          <a:prstGeom prst="straightConnector1">
            <a:avLst/>
          </a:prstGeom>
          <a:noFill/>
          <a:ln cap="flat" cmpd="sng" w="15875">
            <a:solidFill>
              <a:srgbClr val="00B050"/>
            </a:solidFill>
            <a:prstDash val="solid"/>
            <a:miter lim="800000"/>
            <a:headEnd len="sm" w="sm" type="none"/>
            <a:tailEnd len="sm" w="sm" type="none"/>
          </a:ln>
        </p:spPr>
      </p:cxnSp>
      <p:cxnSp>
        <p:nvCxnSpPr>
          <p:cNvPr id="210" name="Google Shape;210;p6"/>
          <p:cNvCxnSpPr/>
          <p:nvPr/>
        </p:nvCxnSpPr>
        <p:spPr>
          <a:xfrm>
            <a:off x="-10316" y="6264275"/>
            <a:ext cx="12192000" cy="0"/>
          </a:xfrm>
          <a:prstGeom prst="straightConnector1">
            <a:avLst/>
          </a:prstGeom>
          <a:noFill/>
          <a:ln cap="flat" cmpd="sng" w="15875">
            <a:solidFill>
              <a:srgbClr val="00B050"/>
            </a:solidFill>
            <a:prstDash val="solid"/>
            <a:miter lim="800000"/>
            <a:headEnd len="sm" w="sm" type="none"/>
            <a:tailEnd len="sm" w="sm" type="none"/>
          </a:ln>
        </p:spPr>
      </p:cxnSp>
      <p:sp>
        <p:nvSpPr>
          <p:cNvPr id="211" name="Google Shape;211;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5" name="Shape 1375"/>
        <p:cNvGrpSpPr/>
        <p:nvPr/>
      </p:nvGrpSpPr>
      <p:grpSpPr>
        <a:xfrm>
          <a:off x="0" y="0"/>
          <a:ext cx="0" cy="0"/>
          <a:chOff x="0" y="0"/>
          <a:chExt cx="0" cy="0"/>
        </a:xfrm>
      </p:grpSpPr>
      <p:sp>
        <p:nvSpPr>
          <p:cNvPr id="1376" name="Google Shape;1376;p219"/>
          <p:cNvSpPr txBox="1"/>
          <p:nvPr>
            <p:ph idx="1" type="body"/>
          </p:nvPr>
        </p:nvSpPr>
        <p:spPr>
          <a:xfrm>
            <a:off x="4833257" y="990600"/>
            <a:ext cx="7210697" cy="5186363"/>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SzPts val="1800"/>
              <a:buChar char="•"/>
            </a:pPr>
            <a:r>
              <a:rPr b="1" lang="en-US" sz="3200">
                <a:solidFill>
                  <a:srgbClr val="2501BF"/>
                </a:solidFill>
                <a:latin typeface="Times New Roman"/>
                <a:ea typeface="Times New Roman"/>
                <a:cs typeface="Times New Roman"/>
                <a:sym typeface="Times New Roman"/>
              </a:rPr>
              <a:t>First time execution of branching instruction   </a:t>
            </a:r>
            <a:r>
              <a:rPr b="1" lang="en-US" sz="3200">
                <a:solidFill>
                  <a:srgbClr val="385623"/>
                </a:solidFill>
                <a:latin typeface="Times New Roman"/>
                <a:ea typeface="Times New Roman"/>
                <a:cs typeface="Times New Roman"/>
                <a:sym typeface="Times New Roman"/>
              </a:rPr>
              <a:t>JNZ   Bk</a:t>
            </a:r>
            <a:endParaRPr b="1" sz="3200">
              <a:solidFill>
                <a:srgbClr val="385623"/>
              </a:solidFill>
              <a:latin typeface="Times New Roman"/>
              <a:ea typeface="Times New Roman"/>
              <a:cs typeface="Times New Roman"/>
              <a:sym typeface="Times New Roman"/>
            </a:endParaRPr>
          </a:p>
          <a:p>
            <a:pPr indent="-228600" lvl="0" marL="457200" rtl="0" algn="l">
              <a:lnSpc>
                <a:spcPct val="90000"/>
              </a:lnSpc>
              <a:spcBef>
                <a:spcPts val="1000"/>
              </a:spcBef>
              <a:spcAft>
                <a:spcPts val="0"/>
              </a:spcAft>
              <a:buSzPts val="1800"/>
              <a:buNone/>
            </a:pPr>
            <a:r>
              <a:t/>
            </a:r>
            <a:endParaRPr>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Char char="•"/>
            </a:pPr>
            <a:r>
              <a:rPr lang="en-US">
                <a:latin typeface="Times New Roman"/>
                <a:ea typeface="Times New Roman"/>
                <a:cs typeface="Times New Roman"/>
                <a:sym typeface="Times New Roman"/>
              </a:rPr>
              <a:t>During </a:t>
            </a:r>
            <a:r>
              <a:rPr b="1" lang="en-US">
                <a:solidFill>
                  <a:srgbClr val="C00000"/>
                </a:solidFill>
                <a:latin typeface="Times New Roman"/>
                <a:ea typeface="Times New Roman"/>
                <a:cs typeface="Times New Roman"/>
                <a:sym typeface="Times New Roman"/>
              </a:rPr>
              <a:t>D1</a:t>
            </a:r>
            <a:r>
              <a:rPr lang="en-US">
                <a:latin typeface="Times New Roman"/>
                <a:ea typeface="Times New Roman"/>
                <a:cs typeface="Times New Roman"/>
                <a:sym typeface="Times New Roman"/>
              </a:rPr>
              <a:t> stage, the </a:t>
            </a:r>
            <a:r>
              <a:rPr lang="en-US">
                <a:solidFill>
                  <a:srgbClr val="FF0000"/>
                </a:solidFill>
                <a:latin typeface="Times New Roman"/>
                <a:ea typeface="Times New Roman"/>
                <a:cs typeface="Times New Roman"/>
                <a:sym typeface="Times New Roman"/>
              </a:rPr>
              <a:t>JNZ instruction is </a:t>
            </a:r>
            <a:r>
              <a:rPr lang="en-US">
                <a:latin typeface="Times New Roman"/>
                <a:ea typeface="Times New Roman"/>
                <a:cs typeface="Times New Roman"/>
                <a:sym typeface="Times New Roman"/>
              </a:rPr>
              <a:t> not known to </a:t>
            </a:r>
            <a:r>
              <a:rPr b="1" lang="en-US">
                <a:solidFill>
                  <a:srgbClr val="385623"/>
                </a:solidFill>
                <a:latin typeface="Times New Roman"/>
                <a:ea typeface="Times New Roman"/>
                <a:cs typeface="Times New Roman"/>
                <a:sym typeface="Times New Roman"/>
              </a:rPr>
              <a:t>BTB</a:t>
            </a:r>
            <a:r>
              <a:rPr lang="en-US">
                <a:latin typeface="Times New Roman"/>
                <a:ea typeface="Times New Roman"/>
                <a:cs typeface="Times New Roman"/>
                <a:sym typeface="Times New Roman"/>
              </a:rPr>
              <a:t>.  </a:t>
            </a:r>
            <a:endParaRPr/>
          </a:p>
          <a:p>
            <a:pPr indent="-342900" lvl="0" marL="457200" rtl="0" algn="l">
              <a:lnSpc>
                <a:spcPct val="90000"/>
              </a:lnSpc>
              <a:spcBef>
                <a:spcPts val="1000"/>
              </a:spcBef>
              <a:spcAft>
                <a:spcPts val="0"/>
              </a:spcAft>
              <a:buClr>
                <a:schemeClr val="dk1"/>
              </a:buClr>
              <a:buSzPts val="1800"/>
              <a:buChar char="•"/>
            </a:pPr>
            <a:r>
              <a:rPr lang="en-US">
                <a:latin typeface="Times New Roman"/>
                <a:ea typeface="Times New Roman"/>
                <a:cs typeface="Times New Roman"/>
                <a:sym typeface="Times New Roman"/>
              </a:rPr>
              <a:t>  so it’s  miss, thus  predicts</a:t>
            </a:r>
            <a:endParaRPr/>
          </a:p>
          <a:p>
            <a:pPr indent="-342900" lvl="0" marL="457200" rtl="0" algn="l">
              <a:lnSpc>
                <a:spcPct val="90000"/>
              </a:lnSpc>
              <a:spcBef>
                <a:spcPts val="1000"/>
              </a:spcBef>
              <a:spcAft>
                <a:spcPts val="0"/>
              </a:spcAft>
              <a:buSzPts val="1800"/>
              <a:buFont typeface="Arial"/>
              <a:buNone/>
            </a:pPr>
            <a:r>
              <a:rPr lang="en-US">
                <a:latin typeface="Times New Roman"/>
                <a:ea typeface="Times New Roman"/>
                <a:cs typeface="Times New Roman"/>
                <a:sym typeface="Times New Roman"/>
              </a:rPr>
              <a:t>		 </a:t>
            </a:r>
            <a:r>
              <a:rPr b="1" lang="en-US" sz="3200">
                <a:solidFill>
                  <a:srgbClr val="002060"/>
                </a:solidFill>
                <a:latin typeface="Times New Roman"/>
                <a:ea typeface="Times New Roman"/>
                <a:cs typeface="Times New Roman"/>
                <a:sym typeface="Times New Roman"/>
              </a:rPr>
              <a:t>NO JUMP </a:t>
            </a:r>
            <a:r>
              <a:rPr b="1" lang="en-US" sz="3200">
                <a:solidFill>
                  <a:srgbClr val="385623"/>
                </a:solidFill>
                <a:latin typeface="Times New Roman"/>
                <a:ea typeface="Times New Roman"/>
                <a:cs typeface="Times New Roman"/>
                <a:sym typeface="Times New Roman"/>
              </a:rPr>
              <a:t>WOULD BE TAKEN</a:t>
            </a:r>
            <a:endParaRPr/>
          </a:p>
          <a:p>
            <a:pPr indent="-342900" lvl="0" marL="457200" rtl="0" algn="l">
              <a:lnSpc>
                <a:spcPct val="90000"/>
              </a:lnSpc>
              <a:spcBef>
                <a:spcPts val="1000"/>
              </a:spcBef>
              <a:spcAft>
                <a:spcPts val="0"/>
              </a:spcAft>
              <a:buSzPts val="1800"/>
              <a:buFont typeface="Arial"/>
              <a:buNone/>
            </a:pPr>
            <a:r>
              <a:rPr lang="en-US">
                <a:solidFill>
                  <a:srgbClr val="FF0000"/>
                </a:solidFill>
                <a:latin typeface="Times New Roman"/>
                <a:ea typeface="Times New Roman"/>
                <a:cs typeface="Times New Roman"/>
                <a:sym typeface="Times New Roman"/>
              </a:rPr>
              <a:t>Accordingly the subsequent instructions </a:t>
            </a:r>
            <a:r>
              <a:rPr b="1" lang="en-US">
                <a:solidFill>
                  <a:srgbClr val="002060"/>
                </a:solidFill>
                <a:latin typeface="Times New Roman"/>
                <a:ea typeface="Times New Roman"/>
                <a:cs typeface="Times New Roman"/>
                <a:sym typeface="Times New Roman"/>
              </a:rPr>
              <a:t>I4, I5 </a:t>
            </a:r>
            <a:r>
              <a:rPr lang="en-US">
                <a:solidFill>
                  <a:srgbClr val="FF0000"/>
                </a:solidFill>
                <a:latin typeface="Times New Roman"/>
                <a:ea typeface="Times New Roman"/>
                <a:cs typeface="Times New Roman"/>
                <a:sym typeface="Times New Roman"/>
              </a:rPr>
              <a:t>… has </a:t>
            </a:r>
            <a:r>
              <a:rPr b="1" lang="en-US">
                <a:solidFill>
                  <a:srgbClr val="548135"/>
                </a:solidFill>
                <a:latin typeface="Times New Roman"/>
                <a:ea typeface="Times New Roman"/>
                <a:cs typeface="Times New Roman"/>
                <a:sym typeface="Times New Roman"/>
              </a:rPr>
              <a:t>entered</a:t>
            </a:r>
            <a:r>
              <a:rPr lang="en-US">
                <a:solidFill>
                  <a:srgbClr val="FF0000"/>
                </a:solidFill>
                <a:latin typeface="Times New Roman"/>
                <a:ea typeface="Times New Roman"/>
                <a:cs typeface="Times New Roman"/>
                <a:sym typeface="Times New Roman"/>
              </a:rPr>
              <a:t> in pipeline.</a:t>
            </a:r>
            <a:endParaRPr/>
          </a:p>
          <a:p>
            <a:pPr indent="-342900" lvl="0" marL="457200" rtl="0" algn="l">
              <a:lnSpc>
                <a:spcPct val="90000"/>
              </a:lnSpc>
              <a:spcBef>
                <a:spcPts val="1000"/>
              </a:spcBef>
              <a:spcAft>
                <a:spcPts val="0"/>
              </a:spcAft>
              <a:buSzPts val="1800"/>
              <a:buFont typeface="Arial"/>
              <a:buNone/>
            </a:pPr>
            <a:r>
              <a:rPr b="1" lang="en-US">
                <a:solidFill>
                  <a:srgbClr val="00B050"/>
                </a:solidFill>
                <a:latin typeface="Times New Roman"/>
                <a:ea typeface="Times New Roman"/>
                <a:cs typeface="Times New Roman"/>
                <a:sym typeface="Times New Roman"/>
              </a:rPr>
              <a:t>This is illustrated in next slide.</a:t>
            </a:r>
            <a:endParaRPr b="1">
              <a:solidFill>
                <a:srgbClr val="00B050"/>
              </a:solidFill>
              <a:latin typeface="Times New Roman"/>
              <a:ea typeface="Times New Roman"/>
              <a:cs typeface="Times New Roman"/>
              <a:sym typeface="Times New Roman"/>
            </a:endParaRPr>
          </a:p>
        </p:txBody>
      </p:sp>
      <p:sp>
        <p:nvSpPr>
          <p:cNvPr id="1377" name="Google Shape;1377;p219"/>
          <p:cNvSpPr txBox="1"/>
          <p:nvPr/>
        </p:nvSpPr>
        <p:spPr>
          <a:xfrm>
            <a:off x="2032614" y="148645"/>
            <a:ext cx="5810291"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00" u="none" cap="none" strike="noStrike">
                <a:solidFill>
                  <a:srgbClr val="000000"/>
                </a:solidFill>
                <a:latin typeface="Times New Roman"/>
                <a:ea typeface="Times New Roman"/>
                <a:cs typeface="Times New Roman"/>
                <a:sym typeface="Times New Roman"/>
              </a:rPr>
              <a:t>Example -</a:t>
            </a:r>
            <a:endParaRPr b="0" i="0" sz="2800" u="none" cap="none" strike="noStrike">
              <a:solidFill>
                <a:srgbClr val="000000"/>
              </a:solidFill>
              <a:latin typeface="Times New Roman"/>
              <a:ea typeface="Times New Roman"/>
              <a:cs typeface="Times New Roman"/>
              <a:sym typeface="Times New Roman"/>
            </a:endParaRPr>
          </a:p>
        </p:txBody>
      </p:sp>
      <p:sp>
        <p:nvSpPr>
          <p:cNvPr id="1378" name="Google Shape;1378;p219"/>
          <p:cNvSpPr/>
          <p:nvPr/>
        </p:nvSpPr>
        <p:spPr>
          <a:xfrm>
            <a:off x="1143850" y="1660743"/>
            <a:ext cx="3333749" cy="2252936"/>
          </a:xfrm>
          <a:prstGeom prst="rect">
            <a:avLst/>
          </a:prstGeom>
          <a:solidFill>
            <a:srgbClr val="EDEDED"/>
          </a:solidFill>
          <a:ln cap="flat" cmpd="sng" w="25400">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2000" u="none" cap="none" strike="noStrike">
                <a:solidFill>
                  <a:schemeClr val="lt1"/>
                </a:solidFill>
                <a:latin typeface="Arial"/>
                <a:ea typeface="Arial"/>
                <a:cs typeface="Arial"/>
                <a:sym typeface="Arial"/>
              </a:rPr>
              <a:t>          </a:t>
            </a:r>
            <a:r>
              <a:rPr b="0" i="0" lang="en-US" sz="2000" u="none" cap="none" strike="noStrike">
                <a:solidFill>
                  <a:srgbClr val="002060"/>
                </a:solidFill>
                <a:latin typeface="Arial"/>
                <a:ea typeface="Arial"/>
                <a:cs typeface="Arial"/>
                <a:sym typeface="Arial"/>
              </a:rPr>
              <a:t>I0     MOV SI, addr</a:t>
            </a:r>
            <a:endParaRPr b="0" i="0" sz="2000" u="none" cap="none" strike="noStrike">
              <a:solidFill>
                <a:srgbClr val="002060"/>
              </a:solidFill>
              <a:latin typeface="Arial"/>
              <a:ea typeface="Arial"/>
              <a:cs typeface="Arial"/>
              <a:sym typeface="Arial"/>
            </a:endParaRPr>
          </a:p>
          <a:p>
            <a:pPr indent="0" lvl="0" marL="0" marR="0" rtl="0" algn="l">
              <a:lnSpc>
                <a:spcPct val="100000"/>
              </a:lnSpc>
              <a:spcBef>
                <a:spcPts val="0"/>
              </a:spcBef>
              <a:spcAft>
                <a:spcPts val="0"/>
              </a:spcAft>
              <a:buNone/>
            </a:pPr>
            <a:r>
              <a:rPr b="0" i="0" lang="en-US" sz="2000" u="none" cap="none" strike="noStrike">
                <a:solidFill>
                  <a:srgbClr val="002060"/>
                </a:solidFill>
                <a:latin typeface="Arial"/>
                <a:ea typeface="Arial"/>
                <a:cs typeface="Arial"/>
                <a:sym typeface="Arial"/>
              </a:rPr>
              <a:t>Bk  :  I1     INC SI</a:t>
            </a:r>
            <a:endParaRPr/>
          </a:p>
          <a:p>
            <a:pPr indent="0" lvl="0" marL="0" marR="0" rtl="0" algn="l">
              <a:lnSpc>
                <a:spcPct val="100000"/>
              </a:lnSpc>
              <a:spcBef>
                <a:spcPts val="0"/>
              </a:spcBef>
              <a:spcAft>
                <a:spcPts val="0"/>
              </a:spcAft>
              <a:buNone/>
            </a:pPr>
            <a:r>
              <a:rPr b="0" i="0" lang="en-US" sz="2000" u="none" cap="none" strike="noStrike">
                <a:solidFill>
                  <a:srgbClr val="002060"/>
                </a:solidFill>
                <a:latin typeface="Arial"/>
                <a:ea typeface="Arial"/>
                <a:cs typeface="Arial"/>
                <a:sym typeface="Arial"/>
              </a:rPr>
              <a:t>          I2     DEC CX    </a:t>
            </a:r>
            <a:endParaRPr/>
          </a:p>
          <a:p>
            <a:pPr indent="0" lvl="0" marL="0" marR="0" rtl="0" algn="l">
              <a:lnSpc>
                <a:spcPct val="100000"/>
              </a:lnSpc>
              <a:spcBef>
                <a:spcPts val="0"/>
              </a:spcBef>
              <a:spcAft>
                <a:spcPts val="0"/>
              </a:spcAft>
              <a:buNone/>
            </a:pPr>
            <a:r>
              <a:rPr b="0" i="0" lang="en-US" sz="2000" u="none" cap="none" strike="noStrike">
                <a:solidFill>
                  <a:srgbClr val="002060"/>
                </a:solidFill>
                <a:latin typeface="Arial"/>
                <a:ea typeface="Arial"/>
                <a:cs typeface="Arial"/>
                <a:sym typeface="Arial"/>
              </a:rPr>
              <a:t>          </a:t>
            </a:r>
            <a:r>
              <a:rPr b="1" i="0" lang="en-US" sz="2000" u="none" cap="none" strike="noStrike">
                <a:solidFill>
                  <a:srgbClr val="FF0000"/>
                </a:solidFill>
                <a:latin typeface="Arial"/>
                <a:ea typeface="Arial"/>
                <a:cs typeface="Arial"/>
                <a:sym typeface="Arial"/>
              </a:rPr>
              <a:t>I3     JNZ   BK</a:t>
            </a:r>
            <a:endParaRPr/>
          </a:p>
          <a:p>
            <a:pPr indent="0" lvl="0" marL="0" marR="0" rtl="0" algn="l">
              <a:lnSpc>
                <a:spcPct val="100000"/>
              </a:lnSpc>
              <a:spcBef>
                <a:spcPts val="0"/>
              </a:spcBef>
              <a:spcAft>
                <a:spcPts val="0"/>
              </a:spcAft>
              <a:buNone/>
            </a:pPr>
            <a:r>
              <a:rPr b="0" i="0" lang="en-US" sz="2000" u="none" cap="none" strike="noStrike">
                <a:solidFill>
                  <a:srgbClr val="002060"/>
                </a:solidFill>
                <a:latin typeface="Arial"/>
                <a:ea typeface="Arial"/>
                <a:cs typeface="Arial"/>
                <a:sym typeface="Arial"/>
              </a:rPr>
              <a:t>          I4     ADD  AX,BX</a:t>
            </a:r>
            <a:endParaRPr/>
          </a:p>
          <a:p>
            <a:pPr indent="0" lvl="0" marL="0" marR="0" rtl="0" algn="l">
              <a:lnSpc>
                <a:spcPct val="100000"/>
              </a:lnSpc>
              <a:spcBef>
                <a:spcPts val="0"/>
              </a:spcBef>
              <a:spcAft>
                <a:spcPts val="0"/>
              </a:spcAft>
              <a:buNone/>
            </a:pPr>
            <a:r>
              <a:rPr b="0" i="0" lang="en-US" sz="2000" u="none" cap="none" strike="noStrike">
                <a:solidFill>
                  <a:srgbClr val="002060"/>
                </a:solidFill>
                <a:latin typeface="Arial"/>
                <a:ea typeface="Arial"/>
                <a:cs typeface="Arial"/>
                <a:sym typeface="Arial"/>
              </a:rPr>
              <a:t>          I5     INC  AX</a:t>
            </a:r>
            <a:endParaRPr/>
          </a:p>
          <a:p>
            <a:pPr indent="0" lvl="0" marL="0" marR="0" rtl="0" algn="l">
              <a:lnSpc>
                <a:spcPct val="100000"/>
              </a:lnSpc>
              <a:spcBef>
                <a:spcPts val="0"/>
              </a:spcBef>
              <a:spcAft>
                <a:spcPts val="0"/>
              </a:spcAft>
              <a:buNone/>
            </a:pPr>
            <a:r>
              <a:rPr b="0" i="0" lang="en-US" sz="2000" u="none" cap="none" strike="noStrike">
                <a:solidFill>
                  <a:srgbClr val="002060"/>
                </a:solidFill>
                <a:latin typeface="Arial"/>
                <a:ea typeface="Arial"/>
                <a:cs typeface="Arial"/>
                <a:sym typeface="Arial"/>
              </a:rPr>
              <a:t>          I6     MOV  [SI] , AX </a:t>
            </a:r>
            <a:endParaRPr b="0" i="0" sz="2000" u="none" cap="none" strike="noStrike">
              <a:solidFill>
                <a:srgbClr val="002060"/>
              </a:solidFill>
              <a:latin typeface="Arial"/>
              <a:ea typeface="Arial"/>
              <a:cs typeface="Arial"/>
              <a:sym typeface="Arial"/>
            </a:endParaRPr>
          </a:p>
        </p:txBody>
      </p:sp>
      <p:pic>
        <p:nvPicPr>
          <p:cNvPr id="1379" name="Google Shape;1379;p219"/>
          <p:cNvPicPr preferRelativeResize="0"/>
          <p:nvPr/>
        </p:nvPicPr>
        <p:blipFill rotWithShape="1">
          <a:blip r:embed="rId3">
            <a:alphaModFix/>
          </a:blip>
          <a:srcRect b="0" l="0" r="0" t="0"/>
          <a:stretch/>
        </p:blipFill>
        <p:spPr>
          <a:xfrm>
            <a:off x="62570" y="164338"/>
            <a:ext cx="718479" cy="649325"/>
          </a:xfrm>
          <a:prstGeom prst="rect">
            <a:avLst/>
          </a:prstGeom>
          <a:noFill/>
          <a:ln>
            <a:noFill/>
          </a:ln>
        </p:spPr>
      </p:pic>
      <p:sp>
        <p:nvSpPr>
          <p:cNvPr id="1380" name="Google Shape;1380;p2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381" name="Google Shape;1381;p2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382" name="Google Shape;1382;p2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1383" name="Google Shape;1383;p219"/>
          <p:cNvPicPr preferRelativeResize="0"/>
          <p:nvPr/>
        </p:nvPicPr>
        <p:blipFill rotWithShape="1">
          <a:blip r:embed="rId4">
            <a:alphaModFix/>
          </a:blip>
          <a:srcRect b="0" l="0" r="0" t="0"/>
          <a:stretch/>
        </p:blipFill>
        <p:spPr>
          <a:xfrm>
            <a:off x="864393" y="4603433"/>
            <a:ext cx="3993200" cy="1706880"/>
          </a:xfrm>
          <a:prstGeom prst="rect">
            <a:avLst/>
          </a:prstGeom>
          <a:noFill/>
          <a:ln>
            <a:noFill/>
          </a:ln>
        </p:spPr>
      </p:pic>
      <p:cxnSp>
        <p:nvCxnSpPr>
          <p:cNvPr id="1384" name="Google Shape;1384;p219"/>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385" name="Google Shape;1385;p21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386" name="Google Shape;1386;p219"/>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387" name="Google Shape;1387;p21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7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7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7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7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7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7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76">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1" name="Shape 1391"/>
        <p:cNvGrpSpPr/>
        <p:nvPr/>
      </p:nvGrpSpPr>
      <p:grpSpPr>
        <a:xfrm>
          <a:off x="0" y="0"/>
          <a:ext cx="0" cy="0"/>
          <a:chOff x="0" y="0"/>
          <a:chExt cx="0" cy="0"/>
        </a:xfrm>
      </p:grpSpPr>
      <p:sp>
        <p:nvSpPr>
          <p:cNvPr id="1392" name="Google Shape;1392;p220"/>
          <p:cNvSpPr/>
          <p:nvPr/>
        </p:nvSpPr>
        <p:spPr>
          <a:xfrm>
            <a:off x="1428751" y="4000500"/>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93" name="Google Shape;1393;p220"/>
          <p:cNvSpPr/>
          <p:nvPr/>
        </p:nvSpPr>
        <p:spPr>
          <a:xfrm>
            <a:off x="1428751" y="2714625"/>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94" name="Google Shape;1394;p220"/>
          <p:cNvSpPr/>
          <p:nvPr/>
        </p:nvSpPr>
        <p:spPr>
          <a:xfrm>
            <a:off x="1904971" y="2928934"/>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1</a:t>
            </a:r>
            <a:endParaRPr b="0" i="0" sz="1400" u="none" cap="none" strike="noStrike">
              <a:solidFill>
                <a:schemeClr val="lt1"/>
              </a:solidFill>
              <a:latin typeface="Arial"/>
              <a:ea typeface="Arial"/>
              <a:cs typeface="Arial"/>
              <a:sym typeface="Arial"/>
            </a:endParaRPr>
          </a:p>
        </p:txBody>
      </p:sp>
      <p:sp>
        <p:nvSpPr>
          <p:cNvPr id="1395" name="Google Shape;1395;p220"/>
          <p:cNvSpPr/>
          <p:nvPr/>
        </p:nvSpPr>
        <p:spPr>
          <a:xfrm>
            <a:off x="1333501" y="1143001"/>
            <a:ext cx="1714500" cy="1285875"/>
          </a:xfrm>
          <a:prstGeom prst="rect">
            <a:avLst/>
          </a:prstGeom>
          <a:solidFill>
            <a:srgbClr val="EDEDED"/>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96" name="Google Shape;1396;p220"/>
          <p:cNvSpPr/>
          <p:nvPr/>
        </p:nvSpPr>
        <p:spPr>
          <a:xfrm>
            <a:off x="1809720" y="1857364"/>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chemeClr val="lt1"/>
                </a:solidFill>
                <a:latin typeface="Arial"/>
                <a:ea typeface="Arial"/>
                <a:cs typeface="Arial"/>
                <a:sym typeface="Arial"/>
              </a:rPr>
              <a:t>2</a:t>
            </a:r>
            <a:endParaRPr b="0" i="0" sz="1200" u="none" cap="none" strike="noStrike">
              <a:solidFill>
                <a:schemeClr val="lt1"/>
              </a:solidFill>
              <a:latin typeface="Arial"/>
              <a:ea typeface="Arial"/>
              <a:cs typeface="Arial"/>
              <a:sym typeface="Arial"/>
            </a:endParaRPr>
          </a:p>
        </p:txBody>
      </p:sp>
      <p:sp>
        <p:nvSpPr>
          <p:cNvPr id="1397" name="Google Shape;1397;p220"/>
          <p:cNvSpPr/>
          <p:nvPr/>
        </p:nvSpPr>
        <p:spPr>
          <a:xfrm>
            <a:off x="1333500" y="5286375"/>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98" name="Google Shape;1398;p220"/>
          <p:cNvSpPr/>
          <p:nvPr/>
        </p:nvSpPr>
        <p:spPr>
          <a:xfrm>
            <a:off x="1809720" y="1214422"/>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3</a:t>
            </a:r>
            <a:endParaRPr b="0" i="0" sz="1400" u="none" cap="none" strike="noStrike">
              <a:solidFill>
                <a:schemeClr val="lt1"/>
              </a:solidFill>
              <a:latin typeface="Arial"/>
              <a:ea typeface="Arial"/>
              <a:cs typeface="Arial"/>
              <a:sym typeface="Arial"/>
            </a:endParaRPr>
          </a:p>
        </p:txBody>
      </p:sp>
      <p:cxnSp>
        <p:nvCxnSpPr>
          <p:cNvPr id="1399" name="Google Shape;1399;p220"/>
          <p:cNvCxnSpPr/>
          <p:nvPr/>
        </p:nvCxnSpPr>
        <p:spPr>
          <a:xfrm>
            <a:off x="1346200" y="1784350"/>
            <a:ext cx="1701800" cy="1588"/>
          </a:xfrm>
          <a:prstGeom prst="straightConnector1">
            <a:avLst/>
          </a:prstGeom>
          <a:noFill/>
          <a:ln cap="flat" cmpd="sng" w="9525">
            <a:solidFill>
              <a:srgbClr val="5597D3"/>
            </a:solidFill>
            <a:prstDash val="solid"/>
            <a:round/>
            <a:headEnd len="sm" w="sm" type="none"/>
            <a:tailEnd len="sm" w="sm" type="none"/>
          </a:ln>
        </p:spPr>
      </p:cxnSp>
      <p:sp>
        <p:nvSpPr>
          <p:cNvPr id="1400" name="Google Shape;1400;p220"/>
          <p:cNvSpPr/>
          <p:nvPr/>
        </p:nvSpPr>
        <p:spPr>
          <a:xfrm>
            <a:off x="4381500" y="4000500"/>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01" name="Google Shape;1401;p220"/>
          <p:cNvSpPr/>
          <p:nvPr/>
        </p:nvSpPr>
        <p:spPr>
          <a:xfrm>
            <a:off x="4381500" y="2714625"/>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02" name="Google Shape;1402;p220"/>
          <p:cNvSpPr/>
          <p:nvPr/>
        </p:nvSpPr>
        <p:spPr>
          <a:xfrm>
            <a:off x="4381501" y="1143001"/>
            <a:ext cx="1714500" cy="1285875"/>
          </a:xfrm>
          <a:prstGeom prst="rect">
            <a:avLst/>
          </a:prstGeom>
          <a:solidFill>
            <a:srgbClr val="EDEDED"/>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03" name="Google Shape;1403;p220"/>
          <p:cNvSpPr/>
          <p:nvPr/>
        </p:nvSpPr>
        <p:spPr>
          <a:xfrm>
            <a:off x="4381500" y="5286375"/>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04" name="Google Shape;1404;p220"/>
          <p:cNvSpPr/>
          <p:nvPr/>
        </p:nvSpPr>
        <p:spPr>
          <a:xfrm>
            <a:off x="4857741" y="1857364"/>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3</a:t>
            </a:r>
            <a:endParaRPr b="0" i="0" sz="1400" u="none" cap="none" strike="noStrike">
              <a:solidFill>
                <a:schemeClr val="lt1"/>
              </a:solidFill>
              <a:latin typeface="Arial"/>
              <a:ea typeface="Arial"/>
              <a:cs typeface="Arial"/>
              <a:sym typeface="Arial"/>
            </a:endParaRPr>
          </a:p>
        </p:txBody>
      </p:sp>
      <p:sp>
        <p:nvSpPr>
          <p:cNvPr id="1405" name="Google Shape;1405;p220"/>
          <p:cNvSpPr/>
          <p:nvPr/>
        </p:nvSpPr>
        <p:spPr>
          <a:xfrm>
            <a:off x="4857741" y="1214422"/>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4</a:t>
            </a:r>
            <a:endParaRPr b="0" i="0" sz="1400" u="none" cap="none" strike="noStrike">
              <a:solidFill>
                <a:schemeClr val="lt1"/>
              </a:solidFill>
              <a:latin typeface="Arial"/>
              <a:ea typeface="Arial"/>
              <a:cs typeface="Arial"/>
              <a:sym typeface="Arial"/>
            </a:endParaRPr>
          </a:p>
        </p:txBody>
      </p:sp>
      <p:cxnSp>
        <p:nvCxnSpPr>
          <p:cNvPr id="1406" name="Google Shape;1406;p220"/>
          <p:cNvCxnSpPr/>
          <p:nvPr/>
        </p:nvCxnSpPr>
        <p:spPr>
          <a:xfrm>
            <a:off x="4394200" y="1784350"/>
            <a:ext cx="1701800" cy="1588"/>
          </a:xfrm>
          <a:prstGeom prst="straightConnector1">
            <a:avLst/>
          </a:prstGeom>
          <a:noFill/>
          <a:ln cap="flat" cmpd="sng" w="9525">
            <a:solidFill>
              <a:srgbClr val="5597D3"/>
            </a:solidFill>
            <a:prstDash val="solid"/>
            <a:round/>
            <a:headEnd len="sm" w="sm" type="none"/>
            <a:tailEnd len="sm" w="sm" type="none"/>
          </a:ln>
        </p:spPr>
      </p:cxnSp>
      <p:sp>
        <p:nvSpPr>
          <p:cNvPr id="1407" name="Google Shape;1407;p220"/>
          <p:cNvSpPr/>
          <p:nvPr/>
        </p:nvSpPr>
        <p:spPr>
          <a:xfrm>
            <a:off x="4857742" y="4214818"/>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1</a:t>
            </a:r>
            <a:endParaRPr b="0" i="0" sz="1400" u="none" cap="none" strike="noStrike">
              <a:solidFill>
                <a:schemeClr val="lt1"/>
              </a:solidFill>
              <a:latin typeface="Arial"/>
              <a:ea typeface="Arial"/>
              <a:cs typeface="Arial"/>
              <a:sym typeface="Arial"/>
            </a:endParaRPr>
          </a:p>
        </p:txBody>
      </p:sp>
      <p:sp>
        <p:nvSpPr>
          <p:cNvPr id="1408" name="Google Shape;1408;p220"/>
          <p:cNvSpPr/>
          <p:nvPr/>
        </p:nvSpPr>
        <p:spPr>
          <a:xfrm>
            <a:off x="4857742" y="2928934"/>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chemeClr val="lt1"/>
                </a:solidFill>
                <a:latin typeface="Arial"/>
                <a:ea typeface="Arial"/>
                <a:cs typeface="Arial"/>
                <a:sym typeface="Arial"/>
              </a:rPr>
              <a:t>2</a:t>
            </a:r>
            <a:endParaRPr b="0" i="0" sz="1200" u="none" cap="none" strike="noStrike">
              <a:solidFill>
                <a:schemeClr val="lt1"/>
              </a:solidFill>
              <a:latin typeface="Arial"/>
              <a:ea typeface="Arial"/>
              <a:cs typeface="Arial"/>
              <a:sym typeface="Arial"/>
            </a:endParaRPr>
          </a:p>
        </p:txBody>
      </p:sp>
      <p:sp>
        <p:nvSpPr>
          <p:cNvPr id="1409" name="Google Shape;1409;p220"/>
          <p:cNvSpPr/>
          <p:nvPr/>
        </p:nvSpPr>
        <p:spPr>
          <a:xfrm>
            <a:off x="9261565" y="4034939"/>
            <a:ext cx="2795452" cy="2000250"/>
          </a:xfrm>
          <a:prstGeom prst="rect">
            <a:avLst/>
          </a:prstGeom>
          <a:solidFill>
            <a:srgbClr val="EDEDED"/>
          </a:solidFill>
          <a:ln cap="flat" cmpd="sng" w="25400">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 I0     MOV SI, addr</a:t>
            </a:r>
            <a:endParaRPr b="0" i="0" sz="1400" u="none" cap="none" strike="noStrike">
              <a:solidFill>
                <a:srgbClr val="00206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Bk  :  I1     INC SI</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I2     DEC CX    </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a:t>
            </a:r>
            <a:r>
              <a:rPr b="1" i="0" lang="en-US" sz="1400" u="none" cap="none" strike="noStrike">
                <a:solidFill>
                  <a:srgbClr val="FF0000"/>
                </a:solidFill>
                <a:latin typeface="Arial"/>
                <a:ea typeface="Arial"/>
                <a:cs typeface="Arial"/>
                <a:sym typeface="Arial"/>
              </a:rPr>
              <a:t>I3     JNZ   BK</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I4     ADD  AX,BX</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I5     INC  AX</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I6     MOV  [SI] , AX </a:t>
            </a:r>
            <a:endParaRPr b="0" i="0" sz="1400" u="none" cap="none" strike="noStrike">
              <a:solidFill>
                <a:srgbClr val="002060"/>
              </a:solidFill>
              <a:latin typeface="Arial"/>
              <a:ea typeface="Arial"/>
              <a:cs typeface="Arial"/>
              <a:sym typeface="Arial"/>
            </a:endParaRPr>
          </a:p>
        </p:txBody>
      </p:sp>
      <p:sp>
        <p:nvSpPr>
          <p:cNvPr id="1410" name="Google Shape;1410;p220"/>
          <p:cNvSpPr/>
          <p:nvPr/>
        </p:nvSpPr>
        <p:spPr>
          <a:xfrm>
            <a:off x="7429500" y="4000500"/>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11" name="Google Shape;1411;p220"/>
          <p:cNvSpPr/>
          <p:nvPr/>
        </p:nvSpPr>
        <p:spPr>
          <a:xfrm>
            <a:off x="7429500" y="2714625"/>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12" name="Google Shape;1412;p220"/>
          <p:cNvSpPr/>
          <p:nvPr/>
        </p:nvSpPr>
        <p:spPr>
          <a:xfrm>
            <a:off x="7429501" y="1143001"/>
            <a:ext cx="1714500" cy="1285875"/>
          </a:xfrm>
          <a:prstGeom prst="rect">
            <a:avLst/>
          </a:prstGeom>
          <a:solidFill>
            <a:srgbClr val="EDEDED"/>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13" name="Google Shape;1413;p220"/>
          <p:cNvSpPr/>
          <p:nvPr/>
        </p:nvSpPr>
        <p:spPr>
          <a:xfrm>
            <a:off x="7429500" y="5214939"/>
            <a:ext cx="1524000" cy="928687"/>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414" name="Google Shape;1414;p220"/>
          <p:cNvCxnSpPr/>
          <p:nvPr/>
        </p:nvCxnSpPr>
        <p:spPr>
          <a:xfrm>
            <a:off x="7442200" y="1784350"/>
            <a:ext cx="1701800" cy="1588"/>
          </a:xfrm>
          <a:prstGeom prst="straightConnector1">
            <a:avLst/>
          </a:prstGeom>
          <a:noFill/>
          <a:ln cap="flat" cmpd="sng" w="9525">
            <a:solidFill>
              <a:srgbClr val="5597D3"/>
            </a:solidFill>
            <a:prstDash val="solid"/>
            <a:round/>
            <a:headEnd len="sm" w="sm" type="none"/>
            <a:tailEnd len="sm" w="sm" type="none"/>
          </a:ln>
        </p:spPr>
      </p:cxnSp>
      <p:sp>
        <p:nvSpPr>
          <p:cNvPr id="1415" name="Google Shape;1415;p220"/>
          <p:cNvSpPr/>
          <p:nvPr/>
        </p:nvSpPr>
        <p:spPr>
          <a:xfrm>
            <a:off x="7905763" y="5429264"/>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3</a:t>
            </a:r>
            <a:endParaRPr b="0" i="0" sz="1400" u="none" cap="none" strike="noStrike">
              <a:solidFill>
                <a:schemeClr val="lt1"/>
              </a:solidFill>
              <a:latin typeface="Arial"/>
              <a:ea typeface="Arial"/>
              <a:cs typeface="Arial"/>
              <a:sym typeface="Arial"/>
            </a:endParaRPr>
          </a:p>
        </p:txBody>
      </p:sp>
      <p:sp>
        <p:nvSpPr>
          <p:cNvPr id="1416" name="Google Shape;1416;p220"/>
          <p:cNvSpPr/>
          <p:nvPr/>
        </p:nvSpPr>
        <p:spPr>
          <a:xfrm>
            <a:off x="7905763" y="4286256"/>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4</a:t>
            </a:r>
            <a:endParaRPr b="0" i="0" sz="1400" u="none" cap="none" strike="noStrike">
              <a:solidFill>
                <a:schemeClr val="lt1"/>
              </a:solidFill>
              <a:latin typeface="Arial"/>
              <a:ea typeface="Arial"/>
              <a:cs typeface="Arial"/>
              <a:sym typeface="Arial"/>
            </a:endParaRPr>
          </a:p>
        </p:txBody>
      </p:sp>
      <p:sp>
        <p:nvSpPr>
          <p:cNvPr id="1417" name="Google Shape;1417;p220"/>
          <p:cNvSpPr/>
          <p:nvPr/>
        </p:nvSpPr>
        <p:spPr>
          <a:xfrm>
            <a:off x="7905763" y="3000372"/>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chemeClr val="lt1"/>
                </a:solidFill>
                <a:latin typeface="Arial"/>
                <a:ea typeface="Arial"/>
                <a:cs typeface="Arial"/>
                <a:sym typeface="Arial"/>
              </a:rPr>
              <a:t>5</a:t>
            </a:r>
            <a:endParaRPr b="0" i="0" sz="1200" u="none" cap="none" strike="noStrike">
              <a:solidFill>
                <a:schemeClr val="lt1"/>
              </a:solidFill>
              <a:latin typeface="Arial"/>
              <a:ea typeface="Arial"/>
              <a:cs typeface="Arial"/>
              <a:sym typeface="Arial"/>
            </a:endParaRPr>
          </a:p>
        </p:txBody>
      </p:sp>
      <p:sp>
        <p:nvSpPr>
          <p:cNvPr id="1418" name="Google Shape;1418;p220"/>
          <p:cNvSpPr/>
          <p:nvPr/>
        </p:nvSpPr>
        <p:spPr>
          <a:xfrm>
            <a:off x="8001013" y="1214422"/>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7</a:t>
            </a:r>
            <a:endParaRPr b="0" i="0" sz="1400" u="none" cap="none" strike="noStrike">
              <a:solidFill>
                <a:schemeClr val="lt1"/>
              </a:solidFill>
              <a:latin typeface="Arial"/>
              <a:ea typeface="Arial"/>
              <a:cs typeface="Arial"/>
              <a:sym typeface="Arial"/>
            </a:endParaRPr>
          </a:p>
        </p:txBody>
      </p:sp>
      <p:sp>
        <p:nvSpPr>
          <p:cNvPr id="1419" name="Google Shape;1419;p220"/>
          <p:cNvSpPr/>
          <p:nvPr/>
        </p:nvSpPr>
        <p:spPr>
          <a:xfrm>
            <a:off x="8001013" y="1857364"/>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6</a:t>
            </a:r>
            <a:endParaRPr b="0" i="0" sz="1400" u="none" cap="none" strike="noStrike">
              <a:solidFill>
                <a:schemeClr val="lt1"/>
              </a:solidFill>
              <a:latin typeface="Arial"/>
              <a:ea typeface="Arial"/>
              <a:cs typeface="Arial"/>
              <a:sym typeface="Arial"/>
            </a:endParaRPr>
          </a:p>
        </p:txBody>
      </p:sp>
      <p:sp>
        <p:nvSpPr>
          <p:cNvPr id="1420" name="Google Shape;1420;p220"/>
          <p:cNvSpPr txBox="1"/>
          <p:nvPr/>
        </p:nvSpPr>
        <p:spPr>
          <a:xfrm>
            <a:off x="381000" y="3214689"/>
            <a:ext cx="444352"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Calibri"/>
                <a:ea typeface="Calibri"/>
                <a:cs typeface="Calibri"/>
                <a:sym typeface="Calibri"/>
              </a:rPr>
              <a:t>D1</a:t>
            </a:r>
            <a:endParaRPr b="0" i="0" sz="1400" u="none" cap="none" strike="noStrike">
              <a:solidFill>
                <a:srgbClr val="000000"/>
              </a:solidFill>
              <a:latin typeface="Calibri"/>
              <a:ea typeface="Calibri"/>
              <a:cs typeface="Calibri"/>
              <a:sym typeface="Calibri"/>
            </a:endParaRPr>
          </a:p>
        </p:txBody>
      </p:sp>
      <p:sp>
        <p:nvSpPr>
          <p:cNvPr id="1421" name="Google Shape;1421;p220"/>
          <p:cNvSpPr txBox="1"/>
          <p:nvPr/>
        </p:nvSpPr>
        <p:spPr>
          <a:xfrm>
            <a:off x="381000" y="4273550"/>
            <a:ext cx="444352"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Calibri"/>
                <a:ea typeface="Calibri"/>
                <a:cs typeface="Calibri"/>
                <a:sym typeface="Calibri"/>
              </a:rPr>
              <a:t>D2</a:t>
            </a:r>
            <a:endParaRPr b="0" i="0" sz="1400" u="none" cap="none" strike="noStrike">
              <a:solidFill>
                <a:srgbClr val="000000"/>
              </a:solidFill>
              <a:latin typeface="Calibri"/>
              <a:ea typeface="Calibri"/>
              <a:cs typeface="Calibri"/>
              <a:sym typeface="Calibri"/>
            </a:endParaRPr>
          </a:p>
        </p:txBody>
      </p:sp>
      <p:sp>
        <p:nvSpPr>
          <p:cNvPr id="1422" name="Google Shape;1422;p220"/>
          <p:cNvSpPr txBox="1"/>
          <p:nvPr/>
        </p:nvSpPr>
        <p:spPr>
          <a:xfrm>
            <a:off x="476251" y="5487989"/>
            <a:ext cx="396262"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Calibri"/>
                <a:ea typeface="Calibri"/>
                <a:cs typeface="Calibri"/>
                <a:sym typeface="Calibri"/>
              </a:rPr>
              <a:t>Ex</a:t>
            </a:r>
            <a:endParaRPr b="0" i="0" sz="1400" u="none" cap="none" strike="noStrike">
              <a:solidFill>
                <a:srgbClr val="000000"/>
              </a:solidFill>
              <a:latin typeface="Calibri"/>
              <a:ea typeface="Calibri"/>
              <a:cs typeface="Calibri"/>
              <a:sym typeface="Calibri"/>
            </a:endParaRPr>
          </a:p>
        </p:txBody>
      </p:sp>
      <p:sp>
        <p:nvSpPr>
          <p:cNvPr id="1423" name="Google Shape;1423;p220"/>
          <p:cNvSpPr/>
          <p:nvPr/>
        </p:nvSpPr>
        <p:spPr>
          <a:xfrm>
            <a:off x="10240070" y="372571"/>
            <a:ext cx="1607043"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Calibri"/>
                <a:ea typeface="Calibri"/>
                <a:cs typeface="Calibri"/>
                <a:sym typeface="Calibri"/>
              </a:rPr>
              <a:t>Control Hazard</a:t>
            </a:r>
            <a:endParaRPr b="1" i="0" sz="1400" u="none" cap="none" strike="noStrike">
              <a:solidFill>
                <a:srgbClr val="000000"/>
              </a:solidFill>
              <a:latin typeface="Calibri"/>
              <a:ea typeface="Calibri"/>
              <a:cs typeface="Calibri"/>
              <a:sym typeface="Calibri"/>
            </a:endParaRPr>
          </a:p>
        </p:txBody>
      </p:sp>
      <p:cxnSp>
        <p:nvCxnSpPr>
          <p:cNvPr id="1424" name="Google Shape;1424;p220"/>
          <p:cNvCxnSpPr/>
          <p:nvPr/>
        </p:nvCxnSpPr>
        <p:spPr>
          <a:xfrm rot="5400000">
            <a:off x="189443" y="3429530"/>
            <a:ext cx="6858000" cy="2116"/>
          </a:xfrm>
          <a:prstGeom prst="straightConnector1">
            <a:avLst/>
          </a:prstGeom>
          <a:noFill/>
          <a:ln cap="flat" cmpd="sng" w="9525">
            <a:solidFill>
              <a:srgbClr val="5597D3"/>
            </a:solidFill>
            <a:prstDash val="solid"/>
            <a:round/>
            <a:headEnd len="sm" w="sm" type="none"/>
            <a:tailEnd len="sm" w="sm" type="none"/>
          </a:ln>
        </p:spPr>
      </p:cxnSp>
      <p:cxnSp>
        <p:nvCxnSpPr>
          <p:cNvPr id="1425" name="Google Shape;1425;p220"/>
          <p:cNvCxnSpPr/>
          <p:nvPr/>
        </p:nvCxnSpPr>
        <p:spPr>
          <a:xfrm rot="5400000">
            <a:off x="3237443" y="3427942"/>
            <a:ext cx="6858000" cy="2116"/>
          </a:xfrm>
          <a:prstGeom prst="straightConnector1">
            <a:avLst/>
          </a:prstGeom>
          <a:noFill/>
          <a:ln cap="flat" cmpd="sng" w="9525">
            <a:solidFill>
              <a:srgbClr val="5597D3"/>
            </a:solidFill>
            <a:prstDash val="solid"/>
            <a:round/>
            <a:headEnd len="sm" w="sm" type="none"/>
            <a:tailEnd len="sm" w="sm" type="none"/>
          </a:ln>
        </p:spPr>
      </p:cxnSp>
      <p:sp>
        <p:nvSpPr>
          <p:cNvPr id="1426" name="Google Shape;1426;p220"/>
          <p:cNvSpPr txBox="1"/>
          <p:nvPr/>
        </p:nvSpPr>
        <p:spPr>
          <a:xfrm>
            <a:off x="1238251" y="142875"/>
            <a:ext cx="1714500" cy="36988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C00000"/>
                </a:solidFill>
                <a:latin typeface="Calibri"/>
                <a:ea typeface="Calibri"/>
                <a:cs typeface="Calibri"/>
                <a:sym typeface="Calibri"/>
              </a:rPr>
              <a:t>T1    CLK</a:t>
            </a:r>
            <a:endParaRPr b="1" i="0" sz="1400" u="none" cap="none" strike="noStrike">
              <a:solidFill>
                <a:srgbClr val="C00000"/>
              </a:solidFill>
              <a:latin typeface="Calibri"/>
              <a:ea typeface="Calibri"/>
              <a:cs typeface="Calibri"/>
              <a:sym typeface="Calibri"/>
            </a:endParaRPr>
          </a:p>
        </p:txBody>
      </p:sp>
      <p:sp>
        <p:nvSpPr>
          <p:cNvPr id="1427" name="Google Shape;1427;p220"/>
          <p:cNvSpPr txBox="1"/>
          <p:nvPr/>
        </p:nvSpPr>
        <p:spPr>
          <a:xfrm>
            <a:off x="4191001" y="142875"/>
            <a:ext cx="1714500" cy="36988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C00000"/>
                </a:solidFill>
                <a:latin typeface="Calibri"/>
                <a:ea typeface="Calibri"/>
                <a:cs typeface="Calibri"/>
                <a:sym typeface="Calibri"/>
              </a:rPr>
              <a:t>T2      CLK</a:t>
            </a:r>
            <a:endParaRPr b="1" i="0" sz="1400" u="none" cap="none" strike="noStrike">
              <a:solidFill>
                <a:srgbClr val="C00000"/>
              </a:solidFill>
              <a:latin typeface="Calibri"/>
              <a:ea typeface="Calibri"/>
              <a:cs typeface="Calibri"/>
              <a:sym typeface="Calibri"/>
            </a:endParaRPr>
          </a:p>
        </p:txBody>
      </p:sp>
      <p:sp>
        <p:nvSpPr>
          <p:cNvPr id="1428" name="Google Shape;1428;p220"/>
          <p:cNvSpPr txBox="1"/>
          <p:nvPr/>
        </p:nvSpPr>
        <p:spPr>
          <a:xfrm>
            <a:off x="7429501" y="142875"/>
            <a:ext cx="1714500" cy="36988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2060"/>
                </a:solidFill>
                <a:latin typeface="Calibri"/>
                <a:ea typeface="Calibri"/>
                <a:cs typeface="Calibri"/>
                <a:sym typeface="Calibri"/>
              </a:rPr>
              <a:t>T5    CLK</a:t>
            </a:r>
            <a:endParaRPr b="1" i="0" sz="1400" u="none" cap="none" strike="noStrike">
              <a:solidFill>
                <a:srgbClr val="002060"/>
              </a:solidFill>
              <a:latin typeface="Calibri"/>
              <a:ea typeface="Calibri"/>
              <a:cs typeface="Calibri"/>
              <a:sym typeface="Calibri"/>
            </a:endParaRPr>
          </a:p>
        </p:txBody>
      </p:sp>
      <p:cxnSp>
        <p:nvCxnSpPr>
          <p:cNvPr id="1429" name="Google Shape;1429;p220"/>
          <p:cNvCxnSpPr/>
          <p:nvPr/>
        </p:nvCxnSpPr>
        <p:spPr>
          <a:xfrm>
            <a:off x="6096000" y="357189"/>
            <a:ext cx="1047751" cy="1587"/>
          </a:xfrm>
          <a:prstGeom prst="straightConnector1">
            <a:avLst/>
          </a:prstGeom>
          <a:noFill/>
          <a:ln cap="flat" cmpd="sng" w="9525">
            <a:solidFill>
              <a:srgbClr val="5597D3"/>
            </a:solidFill>
            <a:prstDash val="dash"/>
            <a:round/>
            <a:headEnd len="sm" w="sm" type="none"/>
            <a:tailEnd len="med" w="med" type="stealth"/>
          </a:ln>
        </p:spPr>
      </p:cxnSp>
      <p:sp>
        <p:nvSpPr>
          <p:cNvPr id="1430" name="Google Shape;1430;p220"/>
          <p:cNvSpPr txBox="1"/>
          <p:nvPr/>
        </p:nvSpPr>
        <p:spPr>
          <a:xfrm>
            <a:off x="1428751" y="785814"/>
            <a:ext cx="1143000" cy="3698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Calibri"/>
                <a:ea typeface="Calibri"/>
                <a:cs typeface="Calibri"/>
                <a:sym typeface="Calibri"/>
              </a:rPr>
              <a:t>U  pipe</a:t>
            </a:r>
            <a:endParaRPr b="0" i="0" sz="1400" u="none" cap="none" strike="noStrike">
              <a:solidFill>
                <a:srgbClr val="000000"/>
              </a:solidFill>
              <a:latin typeface="Calibri"/>
              <a:ea typeface="Calibri"/>
              <a:cs typeface="Calibri"/>
              <a:sym typeface="Calibri"/>
            </a:endParaRPr>
          </a:p>
        </p:txBody>
      </p:sp>
      <p:sp>
        <p:nvSpPr>
          <p:cNvPr id="1431" name="Google Shape;1431;p220"/>
          <p:cNvSpPr txBox="1"/>
          <p:nvPr/>
        </p:nvSpPr>
        <p:spPr>
          <a:xfrm>
            <a:off x="4572000" y="785814"/>
            <a:ext cx="1143000" cy="3698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Calibri"/>
                <a:ea typeface="Calibri"/>
                <a:cs typeface="Calibri"/>
                <a:sym typeface="Calibri"/>
              </a:rPr>
              <a:t>U  pipe</a:t>
            </a:r>
            <a:endParaRPr b="0" i="0" sz="1400" u="none" cap="none" strike="noStrike">
              <a:solidFill>
                <a:srgbClr val="000000"/>
              </a:solidFill>
              <a:latin typeface="Calibri"/>
              <a:ea typeface="Calibri"/>
              <a:cs typeface="Calibri"/>
              <a:sym typeface="Calibri"/>
            </a:endParaRPr>
          </a:p>
        </p:txBody>
      </p:sp>
      <p:sp>
        <p:nvSpPr>
          <p:cNvPr id="1432" name="Google Shape;1432;p220"/>
          <p:cNvSpPr txBox="1"/>
          <p:nvPr/>
        </p:nvSpPr>
        <p:spPr>
          <a:xfrm>
            <a:off x="7715251" y="785814"/>
            <a:ext cx="1143000" cy="3698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Calibri"/>
                <a:ea typeface="Calibri"/>
                <a:cs typeface="Calibri"/>
                <a:sym typeface="Calibri"/>
              </a:rPr>
              <a:t>U  pipe</a:t>
            </a:r>
            <a:endParaRPr b="0" i="0" sz="1400" u="none" cap="none" strike="noStrike">
              <a:solidFill>
                <a:srgbClr val="000000"/>
              </a:solidFill>
              <a:latin typeface="Calibri"/>
              <a:ea typeface="Calibri"/>
              <a:cs typeface="Calibri"/>
              <a:sym typeface="Calibri"/>
            </a:endParaRPr>
          </a:p>
        </p:txBody>
      </p:sp>
      <p:pic>
        <p:nvPicPr>
          <p:cNvPr id="1433" name="Google Shape;1433;p220"/>
          <p:cNvPicPr preferRelativeResize="0"/>
          <p:nvPr/>
        </p:nvPicPr>
        <p:blipFill rotWithShape="1">
          <a:blip r:embed="rId3">
            <a:alphaModFix/>
          </a:blip>
          <a:srcRect b="0" l="0" r="0" t="0"/>
          <a:stretch/>
        </p:blipFill>
        <p:spPr>
          <a:xfrm>
            <a:off x="0" y="0"/>
            <a:ext cx="853409" cy="771268"/>
          </a:xfrm>
          <a:prstGeom prst="rect">
            <a:avLst/>
          </a:prstGeom>
          <a:noFill/>
          <a:ln>
            <a:noFill/>
          </a:ln>
        </p:spPr>
      </p:pic>
      <p:sp>
        <p:nvSpPr>
          <p:cNvPr id="1434" name="Google Shape;1434;p22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435" name="Google Shape;1435;p22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436" name="Google Shape;1436;p22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ransition>
    <p:wipe dir="u"/>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mph" presetID="8" presetSubtype="0">
                                  <p:stCondLst>
                                    <p:cond delay="0"/>
                                  </p:stCondLst>
                                  <p:childTnLst>
                                    <p:animRot by="-21600000">
                                      <p:cBhvr>
                                        <p:cTn dur="2000" fill="hold"/>
                                        <p:tgtEl>
                                          <p:spTgt spid="1415"/>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0" name="Shape 1440"/>
        <p:cNvGrpSpPr/>
        <p:nvPr/>
      </p:nvGrpSpPr>
      <p:grpSpPr>
        <a:xfrm>
          <a:off x="0" y="0"/>
          <a:ext cx="0" cy="0"/>
          <a:chOff x="0" y="0"/>
          <a:chExt cx="0" cy="0"/>
        </a:xfrm>
      </p:grpSpPr>
      <p:sp>
        <p:nvSpPr>
          <p:cNvPr id="1441" name="Google Shape;1441;p221"/>
          <p:cNvSpPr txBox="1"/>
          <p:nvPr>
            <p:ph idx="1" type="body"/>
          </p:nvPr>
        </p:nvSpPr>
        <p:spPr>
          <a:xfrm>
            <a:off x="4564848" y="623240"/>
            <a:ext cx="7550331" cy="5148602"/>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Clr>
                <a:schemeClr val="dk1"/>
              </a:buClr>
              <a:buSzPts val="1800"/>
              <a:buChar char="•"/>
            </a:pPr>
            <a:r>
              <a:rPr lang="en-US" sz="2300">
                <a:latin typeface="Times New Roman"/>
                <a:ea typeface="Times New Roman"/>
                <a:cs typeface="Times New Roman"/>
                <a:sym typeface="Times New Roman"/>
              </a:rPr>
              <a:t>The </a:t>
            </a:r>
            <a:r>
              <a:rPr b="1" lang="en-US" sz="2300">
                <a:solidFill>
                  <a:srgbClr val="002060"/>
                </a:solidFill>
                <a:latin typeface="Times New Roman"/>
                <a:ea typeface="Times New Roman"/>
                <a:cs typeface="Times New Roman"/>
                <a:sym typeface="Times New Roman"/>
              </a:rPr>
              <a:t>EX stage </a:t>
            </a:r>
            <a:r>
              <a:rPr lang="en-US" sz="2300">
                <a:latin typeface="Times New Roman"/>
                <a:ea typeface="Times New Roman"/>
                <a:cs typeface="Times New Roman"/>
                <a:sym typeface="Times New Roman"/>
              </a:rPr>
              <a:t>(Execute stage) gives </a:t>
            </a:r>
            <a:r>
              <a:rPr b="1" lang="en-US" sz="2300">
                <a:latin typeface="Times New Roman"/>
                <a:ea typeface="Times New Roman"/>
                <a:cs typeface="Times New Roman"/>
                <a:sym typeface="Times New Roman"/>
              </a:rPr>
              <a:t>feedback</a:t>
            </a:r>
            <a:r>
              <a:rPr lang="en-US" sz="2300">
                <a:latin typeface="Times New Roman"/>
                <a:ea typeface="Times New Roman"/>
                <a:cs typeface="Times New Roman"/>
                <a:sym typeface="Times New Roman"/>
              </a:rPr>
              <a:t> to </a:t>
            </a:r>
            <a:r>
              <a:rPr b="1" lang="en-US" sz="2300">
                <a:solidFill>
                  <a:srgbClr val="C00000"/>
                </a:solidFill>
                <a:latin typeface="Times New Roman"/>
                <a:ea typeface="Times New Roman"/>
                <a:cs typeface="Times New Roman"/>
                <a:sym typeface="Times New Roman"/>
              </a:rPr>
              <a:t>BTB</a:t>
            </a:r>
            <a:r>
              <a:rPr lang="en-US" sz="2300">
                <a:latin typeface="Times New Roman"/>
                <a:ea typeface="Times New Roman"/>
                <a:cs typeface="Times New Roman"/>
                <a:sym typeface="Times New Roman"/>
              </a:rPr>
              <a:t> – </a:t>
            </a:r>
            <a:r>
              <a:rPr lang="en-US" sz="2300">
                <a:solidFill>
                  <a:srgbClr val="FF0000"/>
                </a:solidFill>
                <a:latin typeface="Times New Roman"/>
                <a:ea typeface="Times New Roman"/>
                <a:cs typeface="Times New Roman"/>
                <a:sym typeface="Times New Roman"/>
              </a:rPr>
              <a:t>Branch actually to be taken. </a:t>
            </a:r>
            <a:endParaRPr/>
          </a:p>
          <a:p>
            <a:pPr indent="-342900" lvl="0" marL="457200" rtl="0" algn="l">
              <a:lnSpc>
                <a:spcPct val="90000"/>
              </a:lnSpc>
              <a:spcBef>
                <a:spcPts val="1000"/>
              </a:spcBef>
              <a:spcAft>
                <a:spcPts val="0"/>
              </a:spcAft>
              <a:buClr>
                <a:schemeClr val="dk1"/>
              </a:buClr>
              <a:buSzPts val="1800"/>
              <a:buChar char="•"/>
            </a:pPr>
            <a:r>
              <a:rPr b="1" lang="en-US" sz="2300">
                <a:solidFill>
                  <a:srgbClr val="00B050"/>
                </a:solidFill>
                <a:latin typeface="Times New Roman"/>
                <a:ea typeface="Times New Roman"/>
                <a:cs typeface="Times New Roman"/>
                <a:sym typeface="Times New Roman"/>
              </a:rPr>
              <a:t>Actions taken further are :</a:t>
            </a:r>
            <a:endParaRPr/>
          </a:p>
          <a:p>
            <a:pPr indent="-342900" lvl="0" marL="457200" rtl="0" algn="l">
              <a:lnSpc>
                <a:spcPct val="90000"/>
              </a:lnSpc>
              <a:spcBef>
                <a:spcPts val="1000"/>
              </a:spcBef>
              <a:spcAft>
                <a:spcPts val="0"/>
              </a:spcAft>
              <a:buSzPts val="1800"/>
              <a:buNone/>
            </a:pPr>
            <a:r>
              <a:rPr lang="en-US" sz="2300">
                <a:solidFill>
                  <a:srgbClr val="FF0000"/>
                </a:solidFill>
                <a:latin typeface="Times New Roman"/>
                <a:ea typeface="Times New Roman"/>
                <a:cs typeface="Times New Roman"/>
                <a:sym typeface="Times New Roman"/>
              </a:rPr>
              <a:t>1. </a:t>
            </a:r>
            <a:r>
              <a:rPr b="1" lang="en-US" sz="2300">
                <a:latin typeface="Times New Roman"/>
                <a:ea typeface="Times New Roman"/>
                <a:cs typeface="Times New Roman"/>
                <a:sym typeface="Times New Roman"/>
              </a:rPr>
              <a:t>BTB is updated as below </a:t>
            </a:r>
            <a:endParaRPr/>
          </a:p>
          <a:p>
            <a:pPr indent="-228600" lvl="0" marL="457200" rtl="0" algn="l">
              <a:lnSpc>
                <a:spcPct val="90000"/>
              </a:lnSpc>
              <a:spcBef>
                <a:spcPts val="1000"/>
              </a:spcBef>
              <a:spcAft>
                <a:spcPts val="0"/>
              </a:spcAft>
              <a:buClr>
                <a:schemeClr val="dk1"/>
              </a:buClr>
              <a:buSzPts val="1800"/>
              <a:buNone/>
            </a:pPr>
            <a:r>
              <a:t/>
            </a:r>
            <a:endParaRPr sz="2300">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ts val="1800"/>
              <a:buNone/>
            </a:pPr>
            <a:r>
              <a:t/>
            </a:r>
            <a:endParaRPr sz="2300">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None/>
            </a:pPr>
            <a:r>
              <a:rPr lang="en-US" sz="2300">
                <a:latin typeface="Times New Roman"/>
                <a:ea typeface="Times New Roman"/>
                <a:cs typeface="Times New Roman"/>
                <a:sym typeface="Times New Roman"/>
              </a:rPr>
              <a:t>2. </a:t>
            </a:r>
            <a:r>
              <a:rPr b="1" lang="en-US" sz="2300">
                <a:latin typeface="Times New Roman"/>
                <a:ea typeface="Times New Roman"/>
                <a:cs typeface="Times New Roman"/>
                <a:sym typeface="Times New Roman"/>
              </a:rPr>
              <a:t>Pipeline flushed</a:t>
            </a:r>
            <a:r>
              <a:rPr lang="en-US" sz="2300">
                <a:latin typeface="Times New Roman"/>
                <a:ea typeface="Times New Roman"/>
                <a:cs typeface="Times New Roman"/>
                <a:sym typeface="Times New Roman"/>
              </a:rPr>
              <a:t> and </a:t>
            </a:r>
            <a:r>
              <a:rPr b="1" lang="en-US" sz="2300">
                <a:solidFill>
                  <a:srgbClr val="C00000"/>
                </a:solidFill>
                <a:latin typeface="Times New Roman"/>
                <a:ea typeface="Times New Roman"/>
                <a:cs typeface="Times New Roman"/>
                <a:sym typeface="Times New Roman"/>
              </a:rPr>
              <a:t>Instructions I4, I5, I6 and I7 </a:t>
            </a:r>
            <a:r>
              <a:rPr lang="en-US" sz="2300">
                <a:latin typeface="Times New Roman"/>
                <a:ea typeface="Times New Roman"/>
                <a:cs typeface="Times New Roman"/>
                <a:sym typeface="Times New Roman"/>
              </a:rPr>
              <a:t>which are entered in pipeline are </a:t>
            </a:r>
            <a:r>
              <a:rPr b="1" lang="en-US" sz="2300">
                <a:solidFill>
                  <a:srgbClr val="385623"/>
                </a:solidFill>
                <a:latin typeface="Times New Roman"/>
                <a:ea typeface="Times New Roman"/>
                <a:cs typeface="Times New Roman"/>
                <a:sym typeface="Times New Roman"/>
              </a:rPr>
              <a:t>cleared.</a:t>
            </a:r>
            <a:endParaRPr/>
          </a:p>
          <a:p>
            <a:pPr indent="-342900" lvl="0" marL="457200" rtl="0" algn="l">
              <a:lnSpc>
                <a:spcPct val="90000"/>
              </a:lnSpc>
              <a:spcBef>
                <a:spcPts val="1000"/>
              </a:spcBef>
              <a:spcAft>
                <a:spcPts val="0"/>
              </a:spcAft>
              <a:buSzPts val="1800"/>
              <a:buNone/>
            </a:pPr>
            <a:r>
              <a:rPr lang="en-US" sz="2300">
                <a:latin typeface="Times New Roman"/>
                <a:ea typeface="Times New Roman"/>
                <a:cs typeface="Times New Roman"/>
                <a:sym typeface="Times New Roman"/>
              </a:rPr>
              <a:t>3. Instructions fetched from </a:t>
            </a:r>
            <a:r>
              <a:rPr b="1" lang="en-US" sz="2300">
                <a:latin typeface="Times New Roman"/>
                <a:ea typeface="Times New Roman"/>
                <a:cs typeface="Times New Roman"/>
                <a:sym typeface="Times New Roman"/>
              </a:rPr>
              <a:t>new address </a:t>
            </a:r>
            <a:r>
              <a:rPr lang="en-US" sz="2300">
                <a:latin typeface="Times New Roman"/>
                <a:ea typeface="Times New Roman"/>
                <a:cs typeface="Times New Roman"/>
                <a:sym typeface="Times New Roman"/>
              </a:rPr>
              <a:t>“BK” (I1 and I2 ) in the </a:t>
            </a:r>
            <a:r>
              <a:rPr b="1" lang="en-US" sz="2300">
                <a:solidFill>
                  <a:srgbClr val="385623"/>
                </a:solidFill>
                <a:latin typeface="Times New Roman"/>
                <a:ea typeface="Times New Roman"/>
                <a:cs typeface="Times New Roman"/>
                <a:sym typeface="Times New Roman"/>
              </a:rPr>
              <a:t>pre fetch buffer</a:t>
            </a:r>
            <a:r>
              <a:rPr b="1" lang="en-US" sz="2300">
                <a:solidFill>
                  <a:srgbClr val="C00000"/>
                </a:solidFill>
                <a:latin typeface="Times New Roman"/>
                <a:ea typeface="Times New Roman"/>
                <a:cs typeface="Times New Roman"/>
                <a:sym typeface="Times New Roman"/>
              </a:rPr>
              <a:t>2</a:t>
            </a:r>
            <a:endParaRPr/>
          </a:p>
          <a:p>
            <a:pPr indent="-342900" lvl="0" marL="457200" rtl="0" algn="l">
              <a:lnSpc>
                <a:spcPct val="90000"/>
              </a:lnSpc>
              <a:spcBef>
                <a:spcPts val="1000"/>
              </a:spcBef>
              <a:spcAft>
                <a:spcPts val="0"/>
              </a:spcAft>
              <a:buSzPts val="1800"/>
              <a:buNone/>
            </a:pPr>
            <a:r>
              <a:rPr lang="en-US" sz="2300">
                <a:latin typeface="Times New Roman"/>
                <a:ea typeface="Times New Roman"/>
                <a:cs typeface="Times New Roman"/>
                <a:sym typeface="Times New Roman"/>
              </a:rPr>
              <a:t>4. </a:t>
            </a:r>
            <a:r>
              <a:rPr b="1" lang="en-US" sz="2300">
                <a:solidFill>
                  <a:srgbClr val="C00000"/>
                </a:solidFill>
                <a:latin typeface="Times New Roman"/>
                <a:ea typeface="Times New Roman"/>
                <a:cs typeface="Times New Roman"/>
                <a:sym typeface="Times New Roman"/>
              </a:rPr>
              <a:t>Pre fetch buffer 2 </a:t>
            </a:r>
            <a:r>
              <a:rPr lang="en-US" sz="2300">
                <a:latin typeface="Times New Roman"/>
                <a:ea typeface="Times New Roman"/>
                <a:cs typeface="Times New Roman"/>
                <a:sym typeface="Times New Roman"/>
              </a:rPr>
              <a:t>connected to the pipeline and it behaves as main buffer/ buffer 1  as long as branching takes place.</a:t>
            </a:r>
            <a:endParaRPr/>
          </a:p>
          <a:p>
            <a:pPr indent="-342900" lvl="0" marL="457200" rtl="0" algn="l">
              <a:lnSpc>
                <a:spcPct val="90000"/>
              </a:lnSpc>
              <a:spcBef>
                <a:spcPts val="1000"/>
              </a:spcBef>
              <a:spcAft>
                <a:spcPts val="0"/>
              </a:spcAft>
              <a:buSzPts val="1800"/>
              <a:buNone/>
            </a:pPr>
            <a:r>
              <a:rPr b="1" lang="en-US" sz="2300">
                <a:solidFill>
                  <a:srgbClr val="00B050"/>
                </a:solidFill>
                <a:latin typeface="Times New Roman"/>
                <a:ea typeface="Times New Roman"/>
                <a:cs typeface="Times New Roman"/>
                <a:sym typeface="Times New Roman"/>
              </a:rPr>
              <a:t>These actions are illustrated in next slide. </a:t>
            </a:r>
            <a:endParaRPr b="1" sz="2300">
              <a:solidFill>
                <a:srgbClr val="00B050"/>
              </a:solidFill>
              <a:latin typeface="Times New Roman"/>
              <a:ea typeface="Times New Roman"/>
              <a:cs typeface="Times New Roman"/>
              <a:sym typeface="Times New Roman"/>
            </a:endParaRPr>
          </a:p>
        </p:txBody>
      </p:sp>
      <p:sp>
        <p:nvSpPr>
          <p:cNvPr id="1442" name="Google Shape;1442;p2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443" name="Google Shape;1443;p2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444" name="Google Shape;1444;p2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1445" name="Google Shape;1445;p221"/>
          <p:cNvPicPr preferRelativeResize="0"/>
          <p:nvPr/>
        </p:nvPicPr>
        <p:blipFill rotWithShape="1">
          <a:blip r:embed="rId3">
            <a:alphaModFix/>
          </a:blip>
          <a:srcRect b="0" l="0" r="0" t="0"/>
          <a:stretch/>
        </p:blipFill>
        <p:spPr>
          <a:xfrm>
            <a:off x="609601" y="413385"/>
            <a:ext cx="3870959" cy="4097655"/>
          </a:xfrm>
          <a:prstGeom prst="rect">
            <a:avLst/>
          </a:prstGeom>
          <a:noFill/>
          <a:ln>
            <a:noFill/>
          </a:ln>
        </p:spPr>
      </p:pic>
      <p:pic>
        <p:nvPicPr>
          <p:cNvPr id="1446" name="Google Shape;1446;p221"/>
          <p:cNvPicPr preferRelativeResize="0"/>
          <p:nvPr/>
        </p:nvPicPr>
        <p:blipFill rotWithShape="1">
          <a:blip r:embed="rId4">
            <a:alphaModFix/>
          </a:blip>
          <a:srcRect b="0" l="0" r="0" t="0"/>
          <a:stretch/>
        </p:blipFill>
        <p:spPr>
          <a:xfrm>
            <a:off x="5052534" y="2462212"/>
            <a:ext cx="5319712" cy="854999"/>
          </a:xfrm>
          <a:prstGeom prst="rect">
            <a:avLst/>
          </a:prstGeom>
          <a:noFill/>
          <a:ln>
            <a:noFill/>
          </a:ln>
        </p:spPr>
      </p:pic>
      <p:sp>
        <p:nvSpPr>
          <p:cNvPr id="1447" name="Google Shape;1447;p221"/>
          <p:cNvSpPr/>
          <p:nvPr/>
        </p:nvSpPr>
        <p:spPr>
          <a:xfrm>
            <a:off x="201931" y="4831080"/>
            <a:ext cx="3333749" cy="1706880"/>
          </a:xfrm>
          <a:prstGeom prst="rect">
            <a:avLst/>
          </a:prstGeom>
          <a:solidFill>
            <a:srgbClr val="EDEDED"/>
          </a:solidFill>
          <a:ln cap="flat" cmpd="sng" w="25400">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          </a:t>
            </a:r>
            <a:r>
              <a:rPr b="0" i="0" lang="en-US" sz="1400" u="none" cap="none" strike="noStrike">
                <a:solidFill>
                  <a:srgbClr val="002060"/>
                </a:solidFill>
                <a:latin typeface="Arial"/>
                <a:ea typeface="Arial"/>
                <a:cs typeface="Arial"/>
                <a:sym typeface="Arial"/>
              </a:rPr>
              <a:t>I0     MOV SI, addr</a:t>
            </a:r>
            <a:endParaRPr b="0" i="0" sz="1400" u="none" cap="none" strike="noStrike">
              <a:solidFill>
                <a:srgbClr val="00206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Bk  :  I1     INC SI</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I2     DEC CX    </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a:t>
            </a:r>
            <a:r>
              <a:rPr b="1" i="0" lang="en-US" sz="1400" u="none" cap="none" strike="noStrike">
                <a:solidFill>
                  <a:srgbClr val="FF0000"/>
                </a:solidFill>
                <a:latin typeface="Arial"/>
                <a:ea typeface="Arial"/>
                <a:cs typeface="Arial"/>
                <a:sym typeface="Arial"/>
              </a:rPr>
              <a:t>I3     JNZ   BK</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I4     ADD  AX,BX</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I5     INC  AX</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I6     MOV  [SI] , AX </a:t>
            </a:r>
            <a:endParaRPr b="0" i="0" sz="1400" u="none" cap="none" strike="noStrike">
              <a:solidFill>
                <a:srgbClr val="002060"/>
              </a:solidFill>
              <a:latin typeface="Arial"/>
              <a:ea typeface="Arial"/>
              <a:cs typeface="Arial"/>
              <a:sym typeface="Arial"/>
            </a:endParaRPr>
          </a:p>
        </p:txBody>
      </p:sp>
      <p:sp>
        <p:nvSpPr>
          <p:cNvPr id="1448" name="Google Shape;1448;p22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449" name="Google Shape;1449;p22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450" name="Google Shape;1450;p22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451" name="Google Shape;1451;p221"/>
          <p:cNvPicPr preferRelativeResize="0"/>
          <p:nvPr/>
        </p:nvPicPr>
        <p:blipFill rotWithShape="1">
          <a:blip r:embed="rId5">
            <a:alphaModFix/>
          </a:blip>
          <a:srcRect b="0" l="0" r="0" t="0"/>
          <a:stretch/>
        </p:blipFill>
        <p:spPr>
          <a:xfrm>
            <a:off x="1" y="0"/>
            <a:ext cx="689616" cy="62324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1">
                                            <p:txEl>
                                              <p:pRg end="0" st="0"/>
                                            </p:txEl>
                                          </p:spTgt>
                                        </p:tgtEl>
                                        <p:attrNameLst>
                                          <p:attrName>style.visibility</p:attrName>
                                        </p:attrNameLst>
                                      </p:cBhvr>
                                      <p:to>
                                        <p:strVal val="visible"/>
                                      </p:to>
                                    </p:set>
                                    <p:animEffect filter="fade" transition="in">
                                      <p:cBhvr>
                                        <p:cTn dur="2000"/>
                                        <p:tgtEl>
                                          <p:spTgt spid="14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1">
                                            <p:txEl>
                                              <p:pRg end="1" st="1"/>
                                            </p:txEl>
                                          </p:spTgt>
                                        </p:tgtEl>
                                        <p:attrNameLst>
                                          <p:attrName>style.visibility</p:attrName>
                                        </p:attrNameLst>
                                      </p:cBhvr>
                                      <p:to>
                                        <p:strVal val="visible"/>
                                      </p:to>
                                    </p:set>
                                    <p:animEffect filter="fade" transition="in">
                                      <p:cBhvr>
                                        <p:cTn dur="2000"/>
                                        <p:tgtEl>
                                          <p:spTgt spid="144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1">
                                            <p:txEl>
                                              <p:pRg end="2" st="2"/>
                                            </p:txEl>
                                          </p:spTgt>
                                        </p:tgtEl>
                                        <p:attrNameLst>
                                          <p:attrName>style.visibility</p:attrName>
                                        </p:attrNameLst>
                                      </p:cBhvr>
                                      <p:to>
                                        <p:strVal val="visible"/>
                                      </p:to>
                                    </p:set>
                                    <p:animEffect filter="fade" transition="in">
                                      <p:cBhvr>
                                        <p:cTn dur="2000"/>
                                        <p:tgtEl>
                                          <p:spTgt spid="144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1">
                                            <p:txEl>
                                              <p:pRg end="3" st="3"/>
                                            </p:txEl>
                                          </p:spTgt>
                                        </p:tgtEl>
                                        <p:attrNameLst>
                                          <p:attrName>style.visibility</p:attrName>
                                        </p:attrNameLst>
                                      </p:cBhvr>
                                      <p:to>
                                        <p:strVal val="visible"/>
                                      </p:to>
                                    </p:set>
                                    <p:animEffect filter="fade" transition="in">
                                      <p:cBhvr>
                                        <p:cTn dur="2000"/>
                                        <p:tgtEl>
                                          <p:spTgt spid="144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1">
                                            <p:txEl>
                                              <p:pRg end="4" st="4"/>
                                            </p:txEl>
                                          </p:spTgt>
                                        </p:tgtEl>
                                        <p:attrNameLst>
                                          <p:attrName>style.visibility</p:attrName>
                                        </p:attrNameLst>
                                      </p:cBhvr>
                                      <p:to>
                                        <p:strVal val="visible"/>
                                      </p:to>
                                    </p:set>
                                    <p:animEffect filter="fade" transition="in">
                                      <p:cBhvr>
                                        <p:cTn dur="2000"/>
                                        <p:tgtEl>
                                          <p:spTgt spid="144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1">
                                            <p:txEl>
                                              <p:pRg end="5" st="5"/>
                                            </p:txEl>
                                          </p:spTgt>
                                        </p:tgtEl>
                                        <p:attrNameLst>
                                          <p:attrName>style.visibility</p:attrName>
                                        </p:attrNameLst>
                                      </p:cBhvr>
                                      <p:to>
                                        <p:strVal val="visible"/>
                                      </p:to>
                                    </p:set>
                                    <p:animEffect filter="fade" transition="in">
                                      <p:cBhvr>
                                        <p:cTn dur="2000"/>
                                        <p:tgtEl>
                                          <p:spTgt spid="144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1">
                                            <p:txEl>
                                              <p:pRg end="6" st="6"/>
                                            </p:txEl>
                                          </p:spTgt>
                                        </p:tgtEl>
                                        <p:attrNameLst>
                                          <p:attrName>style.visibility</p:attrName>
                                        </p:attrNameLst>
                                      </p:cBhvr>
                                      <p:to>
                                        <p:strVal val="visible"/>
                                      </p:to>
                                    </p:set>
                                    <p:animEffect filter="fade" transition="in">
                                      <p:cBhvr>
                                        <p:cTn dur="2000"/>
                                        <p:tgtEl>
                                          <p:spTgt spid="144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1">
                                            <p:txEl>
                                              <p:pRg end="7" st="7"/>
                                            </p:txEl>
                                          </p:spTgt>
                                        </p:tgtEl>
                                        <p:attrNameLst>
                                          <p:attrName>style.visibility</p:attrName>
                                        </p:attrNameLst>
                                      </p:cBhvr>
                                      <p:to>
                                        <p:strVal val="visible"/>
                                      </p:to>
                                    </p:set>
                                    <p:animEffect filter="fade" transition="in">
                                      <p:cBhvr>
                                        <p:cTn dur="2000"/>
                                        <p:tgtEl>
                                          <p:spTgt spid="144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1">
                                            <p:txEl>
                                              <p:pRg end="8" st="8"/>
                                            </p:txEl>
                                          </p:spTgt>
                                        </p:tgtEl>
                                        <p:attrNameLst>
                                          <p:attrName>style.visibility</p:attrName>
                                        </p:attrNameLst>
                                      </p:cBhvr>
                                      <p:to>
                                        <p:strVal val="visible"/>
                                      </p:to>
                                    </p:set>
                                    <p:animEffect filter="fade" transition="in">
                                      <p:cBhvr>
                                        <p:cTn dur="2000"/>
                                        <p:tgtEl>
                                          <p:spTgt spid="1441">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5" name="Shape 1455"/>
        <p:cNvGrpSpPr/>
        <p:nvPr/>
      </p:nvGrpSpPr>
      <p:grpSpPr>
        <a:xfrm>
          <a:off x="0" y="0"/>
          <a:ext cx="0" cy="0"/>
          <a:chOff x="0" y="0"/>
          <a:chExt cx="0" cy="0"/>
        </a:xfrm>
      </p:grpSpPr>
      <p:sp>
        <p:nvSpPr>
          <p:cNvPr id="1456" name="Google Shape;1456;p222"/>
          <p:cNvSpPr/>
          <p:nvPr/>
        </p:nvSpPr>
        <p:spPr>
          <a:xfrm>
            <a:off x="3714751" y="4572000"/>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sp>
        <p:nvSpPr>
          <p:cNvPr id="1457" name="Google Shape;1457;p222"/>
          <p:cNvSpPr/>
          <p:nvPr/>
        </p:nvSpPr>
        <p:spPr>
          <a:xfrm>
            <a:off x="3714751" y="3286125"/>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sp>
        <p:nvSpPr>
          <p:cNvPr id="1458" name="Google Shape;1458;p222"/>
          <p:cNvSpPr/>
          <p:nvPr/>
        </p:nvSpPr>
        <p:spPr>
          <a:xfrm>
            <a:off x="2095501" y="1071563"/>
            <a:ext cx="1714500" cy="1357312"/>
          </a:xfrm>
          <a:prstGeom prst="rect">
            <a:avLst/>
          </a:prstGeom>
          <a:solidFill>
            <a:srgbClr val="EDEDED"/>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sp>
        <p:nvSpPr>
          <p:cNvPr id="1459" name="Google Shape;1459;p222"/>
          <p:cNvSpPr/>
          <p:nvPr/>
        </p:nvSpPr>
        <p:spPr>
          <a:xfrm>
            <a:off x="3714751" y="5786439"/>
            <a:ext cx="1524000" cy="928687"/>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sp>
        <p:nvSpPr>
          <p:cNvPr id="1460" name="Google Shape;1460;p222"/>
          <p:cNvSpPr/>
          <p:nvPr/>
        </p:nvSpPr>
        <p:spPr>
          <a:xfrm>
            <a:off x="4190987" y="6000768"/>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Times New Roman"/>
                <a:ea typeface="Times New Roman"/>
                <a:cs typeface="Times New Roman"/>
                <a:sym typeface="Times New Roman"/>
              </a:rPr>
              <a:t>3</a:t>
            </a:r>
            <a:endParaRPr b="0" i="0" sz="1400" u="none" cap="none" strike="noStrike">
              <a:solidFill>
                <a:schemeClr val="lt1"/>
              </a:solidFill>
              <a:latin typeface="Times New Roman"/>
              <a:ea typeface="Times New Roman"/>
              <a:cs typeface="Times New Roman"/>
              <a:sym typeface="Times New Roman"/>
            </a:endParaRPr>
          </a:p>
        </p:txBody>
      </p:sp>
      <p:sp>
        <p:nvSpPr>
          <p:cNvPr id="1461" name="Google Shape;1461;p222"/>
          <p:cNvSpPr/>
          <p:nvPr/>
        </p:nvSpPr>
        <p:spPr>
          <a:xfrm>
            <a:off x="4190987" y="4857760"/>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Times New Roman"/>
                <a:ea typeface="Times New Roman"/>
                <a:cs typeface="Times New Roman"/>
                <a:sym typeface="Times New Roman"/>
              </a:rPr>
              <a:t>4</a:t>
            </a:r>
            <a:endParaRPr b="0" i="0" sz="1400" u="none" cap="none" strike="noStrike">
              <a:solidFill>
                <a:schemeClr val="lt1"/>
              </a:solidFill>
              <a:latin typeface="Times New Roman"/>
              <a:ea typeface="Times New Roman"/>
              <a:cs typeface="Times New Roman"/>
              <a:sym typeface="Times New Roman"/>
            </a:endParaRPr>
          </a:p>
        </p:txBody>
      </p:sp>
      <p:sp>
        <p:nvSpPr>
          <p:cNvPr id="1462" name="Google Shape;1462;p222"/>
          <p:cNvSpPr/>
          <p:nvPr/>
        </p:nvSpPr>
        <p:spPr>
          <a:xfrm>
            <a:off x="4190987" y="3571876"/>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chemeClr val="lt1"/>
                </a:solidFill>
                <a:latin typeface="Times New Roman"/>
                <a:ea typeface="Times New Roman"/>
                <a:cs typeface="Times New Roman"/>
                <a:sym typeface="Times New Roman"/>
              </a:rPr>
              <a:t>5</a:t>
            </a:r>
            <a:endParaRPr b="0" i="0" sz="1200" u="none" cap="none" strike="noStrike">
              <a:solidFill>
                <a:schemeClr val="lt1"/>
              </a:solidFill>
              <a:latin typeface="Times New Roman"/>
              <a:ea typeface="Times New Roman"/>
              <a:cs typeface="Times New Roman"/>
              <a:sym typeface="Times New Roman"/>
            </a:endParaRPr>
          </a:p>
        </p:txBody>
      </p:sp>
      <p:sp>
        <p:nvSpPr>
          <p:cNvPr id="1463" name="Google Shape;1463;p222"/>
          <p:cNvSpPr/>
          <p:nvPr/>
        </p:nvSpPr>
        <p:spPr>
          <a:xfrm>
            <a:off x="2666976" y="1214422"/>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Times New Roman"/>
                <a:ea typeface="Times New Roman"/>
                <a:cs typeface="Times New Roman"/>
                <a:sym typeface="Times New Roman"/>
              </a:rPr>
              <a:t>7</a:t>
            </a:r>
            <a:endParaRPr b="0" i="0" sz="1400" u="none" cap="none" strike="noStrike">
              <a:solidFill>
                <a:schemeClr val="lt1"/>
              </a:solidFill>
              <a:latin typeface="Times New Roman"/>
              <a:ea typeface="Times New Roman"/>
              <a:cs typeface="Times New Roman"/>
              <a:sym typeface="Times New Roman"/>
            </a:endParaRPr>
          </a:p>
        </p:txBody>
      </p:sp>
      <p:sp>
        <p:nvSpPr>
          <p:cNvPr id="1464" name="Google Shape;1464;p222"/>
          <p:cNvSpPr/>
          <p:nvPr/>
        </p:nvSpPr>
        <p:spPr>
          <a:xfrm>
            <a:off x="2666976" y="1857364"/>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Times New Roman"/>
                <a:ea typeface="Times New Roman"/>
                <a:cs typeface="Times New Roman"/>
                <a:sym typeface="Times New Roman"/>
              </a:rPr>
              <a:t>6</a:t>
            </a:r>
            <a:endParaRPr b="0" i="0" sz="1400" u="none" cap="none" strike="noStrike">
              <a:solidFill>
                <a:schemeClr val="lt1"/>
              </a:solidFill>
              <a:latin typeface="Times New Roman"/>
              <a:ea typeface="Times New Roman"/>
              <a:cs typeface="Times New Roman"/>
              <a:sym typeface="Times New Roman"/>
            </a:endParaRPr>
          </a:p>
        </p:txBody>
      </p:sp>
      <p:cxnSp>
        <p:nvCxnSpPr>
          <p:cNvPr id="1465" name="Google Shape;1465;p222"/>
          <p:cNvCxnSpPr/>
          <p:nvPr/>
        </p:nvCxnSpPr>
        <p:spPr>
          <a:xfrm>
            <a:off x="2095501" y="1784350"/>
            <a:ext cx="1714500" cy="1588"/>
          </a:xfrm>
          <a:prstGeom prst="straightConnector1">
            <a:avLst/>
          </a:prstGeom>
          <a:noFill/>
          <a:ln cap="flat" cmpd="sng" w="9525">
            <a:solidFill>
              <a:srgbClr val="5597D3"/>
            </a:solidFill>
            <a:prstDash val="solid"/>
            <a:round/>
            <a:headEnd len="sm" w="sm" type="none"/>
            <a:tailEnd len="sm" w="sm" type="none"/>
          </a:ln>
        </p:spPr>
      </p:cxnSp>
      <p:sp>
        <p:nvSpPr>
          <p:cNvPr id="1466" name="Google Shape;1466;p222"/>
          <p:cNvSpPr/>
          <p:nvPr/>
        </p:nvSpPr>
        <p:spPr>
          <a:xfrm>
            <a:off x="5238751" y="1214439"/>
            <a:ext cx="1714500" cy="1214437"/>
          </a:xfrm>
          <a:prstGeom prst="rect">
            <a:avLst/>
          </a:prstGeom>
          <a:solidFill>
            <a:srgbClr val="EDEDED"/>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sp>
        <p:nvSpPr>
          <p:cNvPr id="1467" name="Google Shape;1467;p222"/>
          <p:cNvSpPr/>
          <p:nvPr/>
        </p:nvSpPr>
        <p:spPr>
          <a:xfrm>
            <a:off x="4191001" y="1857376"/>
            <a:ext cx="666751" cy="500063"/>
          </a:xfrm>
          <a:prstGeom prst="rect">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Times New Roman"/>
                <a:ea typeface="Times New Roman"/>
                <a:cs typeface="Times New Roman"/>
                <a:sym typeface="Times New Roman"/>
              </a:rPr>
              <a:t>IP</a:t>
            </a:r>
            <a:endParaRPr b="0" i="0" sz="1400" u="none" cap="none" strike="noStrike">
              <a:solidFill>
                <a:schemeClr val="lt1"/>
              </a:solidFill>
              <a:latin typeface="Times New Roman"/>
              <a:ea typeface="Times New Roman"/>
              <a:cs typeface="Times New Roman"/>
              <a:sym typeface="Times New Roman"/>
            </a:endParaRPr>
          </a:p>
        </p:txBody>
      </p:sp>
      <p:sp>
        <p:nvSpPr>
          <p:cNvPr id="1468" name="Google Shape;1468;p222"/>
          <p:cNvSpPr/>
          <p:nvPr/>
        </p:nvSpPr>
        <p:spPr>
          <a:xfrm>
            <a:off x="5810248" y="1285860"/>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Times New Roman"/>
                <a:ea typeface="Times New Roman"/>
                <a:cs typeface="Times New Roman"/>
                <a:sym typeface="Times New Roman"/>
              </a:rPr>
              <a:t>2</a:t>
            </a:r>
            <a:endParaRPr b="0" i="0" sz="1400" u="none" cap="none" strike="noStrike">
              <a:solidFill>
                <a:schemeClr val="lt1"/>
              </a:solidFill>
              <a:latin typeface="Times New Roman"/>
              <a:ea typeface="Times New Roman"/>
              <a:cs typeface="Times New Roman"/>
              <a:sym typeface="Times New Roman"/>
            </a:endParaRPr>
          </a:p>
        </p:txBody>
      </p:sp>
      <p:sp>
        <p:nvSpPr>
          <p:cNvPr id="1469" name="Google Shape;1469;p222"/>
          <p:cNvSpPr/>
          <p:nvPr/>
        </p:nvSpPr>
        <p:spPr>
          <a:xfrm>
            <a:off x="5810248" y="1857364"/>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Times New Roman"/>
                <a:ea typeface="Times New Roman"/>
                <a:cs typeface="Times New Roman"/>
                <a:sym typeface="Times New Roman"/>
              </a:rPr>
              <a:t>1</a:t>
            </a:r>
            <a:endParaRPr b="0" i="0" sz="1400" u="none" cap="none" strike="noStrike">
              <a:solidFill>
                <a:schemeClr val="lt1"/>
              </a:solidFill>
              <a:latin typeface="Times New Roman"/>
              <a:ea typeface="Times New Roman"/>
              <a:cs typeface="Times New Roman"/>
              <a:sym typeface="Times New Roman"/>
            </a:endParaRPr>
          </a:p>
        </p:txBody>
      </p:sp>
      <p:cxnSp>
        <p:nvCxnSpPr>
          <p:cNvPr id="1470" name="Google Shape;1470;p222"/>
          <p:cNvCxnSpPr/>
          <p:nvPr/>
        </p:nvCxnSpPr>
        <p:spPr>
          <a:xfrm>
            <a:off x="5238751" y="1784350"/>
            <a:ext cx="1714500" cy="1588"/>
          </a:xfrm>
          <a:prstGeom prst="straightConnector1">
            <a:avLst/>
          </a:prstGeom>
          <a:noFill/>
          <a:ln cap="flat" cmpd="sng" w="9525">
            <a:solidFill>
              <a:srgbClr val="5597D3"/>
            </a:solidFill>
            <a:prstDash val="solid"/>
            <a:round/>
            <a:headEnd len="sm" w="sm" type="none"/>
            <a:tailEnd len="sm" w="sm" type="none"/>
          </a:ln>
        </p:spPr>
      </p:cxnSp>
      <p:cxnSp>
        <p:nvCxnSpPr>
          <p:cNvPr id="1471" name="Google Shape;1471;p222"/>
          <p:cNvCxnSpPr>
            <a:stCxn id="1458" idx="2"/>
          </p:cNvCxnSpPr>
          <p:nvPr/>
        </p:nvCxnSpPr>
        <p:spPr>
          <a:xfrm>
            <a:off x="2952751" y="2428875"/>
            <a:ext cx="1238100" cy="857400"/>
          </a:xfrm>
          <a:prstGeom prst="straightConnector1">
            <a:avLst/>
          </a:prstGeom>
          <a:noFill/>
          <a:ln cap="flat" cmpd="sng" w="50800">
            <a:solidFill>
              <a:srgbClr val="5597D3"/>
            </a:solidFill>
            <a:prstDash val="solid"/>
            <a:round/>
            <a:headEnd len="sm" w="sm" type="none"/>
            <a:tailEnd len="med" w="med" type="stealth"/>
          </a:ln>
        </p:spPr>
      </p:cxnSp>
      <p:cxnSp>
        <p:nvCxnSpPr>
          <p:cNvPr id="1472" name="Google Shape;1472;p222"/>
          <p:cNvCxnSpPr>
            <a:endCxn id="1457" idx="0"/>
          </p:cNvCxnSpPr>
          <p:nvPr/>
        </p:nvCxnSpPr>
        <p:spPr>
          <a:xfrm flipH="1">
            <a:off x="4476751" y="2428725"/>
            <a:ext cx="1428600" cy="857400"/>
          </a:xfrm>
          <a:prstGeom prst="straightConnector1">
            <a:avLst/>
          </a:prstGeom>
          <a:noFill/>
          <a:ln cap="flat" cmpd="sng" w="50800">
            <a:solidFill>
              <a:srgbClr val="5597D3"/>
            </a:solidFill>
            <a:prstDash val="solid"/>
            <a:round/>
            <a:headEnd len="sm" w="sm" type="none"/>
            <a:tailEnd len="med" w="med" type="stealth"/>
          </a:ln>
        </p:spPr>
      </p:cxnSp>
      <p:sp>
        <p:nvSpPr>
          <p:cNvPr id="1473" name="Google Shape;1473;p222"/>
          <p:cNvSpPr/>
          <p:nvPr/>
        </p:nvSpPr>
        <p:spPr>
          <a:xfrm>
            <a:off x="6562725" y="3478195"/>
            <a:ext cx="4095749" cy="2694006"/>
          </a:xfrm>
          <a:prstGeom prst="rect">
            <a:avLst/>
          </a:prstGeom>
          <a:solidFill>
            <a:srgbClr val="EDEDED"/>
          </a:solidFill>
          <a:ln cap="flat" cmpd="sng" w="25400">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2400" u="none" cap="none" strike="noStrike">
                <a:solidFill>
                  <a:schemeClr val="lt1"/>
                </a:solidFill>
                <a:latin typeface="Times New Roman"/>
                <a:ea typeface="Times New Roman"/>
                <a:cs typeface="Times New Roman"/>
                <a:sym typeface="Times New Roman"/>
              </a:rPr>
              <a:t>          </a:t>
            </a:r>
            <a:r>
              <a:rPr b="0" i="0" lang="en-US" sz="2400" u="none" cap="none" strike="noStrike">
                <a:solidFill>
                  <a:srgbClr val="002060"/>
                </a:solidFill>
                <a:latin typeface="Times New Roman"/>
                <a:ea typeface="Times New Roman"/>
                <a:cs typeface="Times New Roman"/>
                <a:sym typeface="Times New Roman"/>
              </a:rPr>
              <a:t>I0     MOV SI, addr</a:t>
            </a:r>
            <a:endParaRPr b="0" i="0" sz="2400" u="none" cap="none" strike="noStrike">
              <a:solidFill>
                <a:srgbClr val="00206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2400" u="none" cap="none" strike="noStrike">
                <a:solidFill>
                  <a:srgbClr val="002060"/>
                </a:solidFill>
                <a:latin typeface="Times New Roman"/>
                <a:ea typeface="Times New Roman"/>
                <a:cs typeface="Times New Roman"/>
                <a:sym typeface="Times New Roman"/>
              </a:rPr>
              <a:t>Bk  :  I1     INC SI</a:t>
            </a:r>
            <a:endParaRPr/>
          </a:p>
          <a:p>
            <a:pPr indent="0" lvl="0" marL="0" marR="0" rtl="0" algn="l">
              <a:lnSpc>
                <a:spcPct val="100000"/>
              </a:lnSpc>
              <a:spcBef>
                <a:spcPts val="0"/>
              </a:spcBef>
              <a:spcAft>
                <a:spcPts val="0"/>
              </a:spcAft>
              <a:buNone/>
            </a:pPr>
            <a:r>
              <a:rPr b="0" i="0" lang="en-US" sz="2400" u="none" cap="none" strike="noStrike">
                <a:solidFill>
                  <a:srgbClr val="002060"/>
                </a:solidFill>
                <a:latin typeface="Times New Roman"/>
                <a:ea typeface="Times New Roman"/>
                <a:cs typeface="Times New Roman"/>
                <a:sym typeface="Times New Roman"/>
              </a:rPr>
              <a:t>          I2     DEC CX    </a:t>
            </a:r>
            <a:endParaRPr/>
          </a:p>
          <a:p>
            <a:pPr indent="0" lvl="0" marL="0" marR="0" rtl="0" algn="l">
              <a:lnSpc>
                <a:spcPct val="100000"/>
              </a:lnSpc>
              <a:spcBef>
                <a:spcPts val="0"/>
              </a:spcBef>
              <a:spcAft>
                <a:spcPts val="0"/>
              </a:spcAft>
              <a:buNone/>
            </a:pPr>
            <a:r>
              <a:rPr b="0" i="0" lang="en-US" sz="2400" u="none" cap="none" strike="noStrike">
                <a:solidFill>
                  <a:srgbClr val="002060"/>
                </a:solidFill>
                <a:latin typeface="Times New Roman"/>
                <a:ea typeface="Times New Roman"/>
                <a:cs typeface="Times New Roman"/>
                <a:sym typeface="Times New Roman"/>
              </a:rPr>
              <a:t>          I</a:t>
            </a:r>
            <a:r>
              <a:rPr b="1" i="0" lang="en-US" sz="2400" u="none" cap="none" strike="noStrike">
                <a:solidFill>
                  <a:srgbClr val="FF0000"/>
                </a:solidFill>
                <a:latin typeface="Times New Roman"/>
                <a:ea typeface="Times New Roman"/>
                <a:cs typeface="Times New Roman"/>
                <a:sym typeface="Times New Roman"/>
              </a:rPr>
              <a:t>3     JNZ   BK</a:t>
            </a:r>
            <a:endParaRPr/>
          </a:p>
          <a:p>
            <a:pPr indent="0" lvl="0" marL="0" marR="0" rtl="0" algn="l">
              <a:lnSpc>
                <a:spcPct val="100000"/>
              </a:lnSpc>
              <a:spcBef>
                <a:spcPts val="0"/>
              </a:spcBef>
              <a:spcAft>
                <a:spcPts val="0"/>
              </a:spcAft>
              <a:buNone/>
            </a:pPr>
            <a:r>
              <a:rPr b="0" i="0" lang="en-US" sz="2400" u="none" cap="none" strike="noStrike">
                <a:solidFill>
                  <a:srgbClr val="002060"/>
                </a:solidFill>
                <a:latin typeface="Times New Roman"/>
                <a:ea typeface="Times New Roman"/>
                <a:cs typeface="Times New Roman"/>
                <a:sym typeface="Times New Roman"/>
              </a:rPr>
              <a:t>          I4     ADD  AX,BX</a:t>
            </a:r>
            <a:endParaRPr/>
          </a:p>
          <a:p>
            <a:pPr indent="0" lvl="0" marL="0" marR="0" rtl="0" algn="l">
              <a:lnSpc>
                <a:spcPct val="100000"/>
              </a:lnSpc>
              <a:spcBef>
                <a:spcPts val="0"/>
              </a:spcBef>
              <a:spcAft>
                <a:spcPts val="0"/>
              </a:spcAft>
              <a:buNone/>
            </a:pPr>
            <a:r>
              <a:rPr b="0" i="0" lang="en-US" sz="2400" u="none" cap="none" strike="noStrike">
                <a:solidFill>
                  <a:srgbClr val="002060"/>
                </a:solidFill>
                <a:latin typeface="Times New Roman"/>
                <a:ea typeface="Times New Roman"/>
                <a:cs typeface="Times New Roman"/>
                <a:sym typeface="Times New Roman"/>
              </a:rPr>
              <a:t>          I5     INC  AX</a:t>
            </a:r>
            <a:endParaRPr/>
          </a:p>
          <a:p>
            <a:pPr indent="0" lvl="0" marL="0" marR="0" rtl="0" algn="l">
              <a:lnSpc>
                <a:spcPct val="100000"/>
              </a:lnSpc>
              <a:spcBef>
                <a:spcPts val="0"/>
              </a:spcBef>
              <a:spcAft>
                <a:spcPts val="0"/>
              </a:spcAft>
              <a:buNone/>
            </a:pPr>
            <a:r>
              <a:rPr b="0" i="0" lang="en-US" sz="2400" u="none" cap="none" strike="noStrike">
                <a:solidFill>
                  <a:srgbClr val="002060"/>
                </a:solidFill>
                <a:latin typeface="Times New Roman"/>
                <a:ea typeface="Times New Roman"/>
                <a:cs typeface="Times New Roman"/>
                <a:sym typeface="Times New Roman"/>
              </a:rPr>
              <a:t>          I6     MOV  [SI] , AX </a:t>
            </a:r>
            <a:endParaRPr b="0" i="0" sz="2400" u="none" cap="none" strike="noStrike">
              <a:solidFill>
                <a:srgbClr val="002060"/>
              </a:solidFill>
              <a:latin typeface="Times New Roman"/>
              <a:ea typeface="Times New Roman"/>
              <a:cs typeface="Times New Roman"/>
              <a:sym typeface="Times New Roman"/>
            </a:endParaRPr>
          </a:p>
        </p:txBody>
      </p:sp>
      <p:sp>
        <p:nvSpPr>
          <p:cNvPr id="1474" name="Google Shape;1474;p222"/>
          <p:cNvSpPr txBox="1"/>
          <p:nvPr/>
        </p:nvSpPr>
        <p:spPr>
          <a:xfrm>
            <a:off x="1809751" y="714375"/>
            <a:ext cx="147508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Pre fetch Buffer 1</a:t>
            </a:r>
            <a:endParaRPr b="0" i="0" sz="1400" u="none" cap="none" strike="noStrike">
              <a:solidFill>
                <a:srgbClr val="000000"/>
              </a:solidFill>
              <a:latin typeface="Times New Roman"/>
              <a:ea typeface="Times New Roman"/>
              <a:cs typeface="Times New Roman"/>
              <a:sym typeface="Times New Roman"/>
            </a:endParaRPr>
          </a:p>
        </p:txBody>
      </p:sp>
      <p:sp>
        <p:nvSpPr>
          <p:cNvPr id="1475" name="Google Shape;1475;p222"/>
          <p:cNvSpPr txBox="1"/>
          <p:nvPr/>
        </p:nvSpPr>
        <p:spPr>
          <a:xfrm>
            <a:off x="4980517" y="785814"/>
            <a:ext cx="147508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Pre fetch Buffer 2</a:t>
            </a:r>
            <a:endParaRPr b="0" i="0" sz="1400" u="none" cap="none" strike="noStrike">
              <a:solidFill>
                <a:srgbClr val="000000"/>
              </a:solidFill>
              <a:latin typeface="Times New Roman"/>
              <a:ea typeface="Times New Roman"/>
              <a:cs typeface="Times New Roman"/>
              <a:sym typeface="Times New Roman"/>
            </a:endParaRPr>
          </a:p>
        </p:txBody>
      </p:sp>
      <p:sp>
        <p:nvSpPr>
          <p:cNvPr id="1476" name="Google Shape;1476;p222"/>
          <p:cNvSpPr/>
          <p:nvPr/>
        </p:nvSpPr>
        <p:spPr>
          <a:xfrm>
            <a:off x="1619252" y="3929064"/>
            <a:ext cx="1619249" cy="642937"/>
          </a:xfrm>
          <a:prstGeom prst="wedgeRectCallout">
            <a:avLst>
              <a:gd fmla="val -20833" name="adj1"/>
              <a:gd fmla="val 62500" name="adj2"/>
            </a:avLst>
          </a:prstGeom>
          <a:solidFill>
            <a:schemeClr val="accent2"/>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Times New Roman"/>
                <a:ea typeface="Times New Roman"/>
                <a:cs typeface="Times New Roman"/>
                <a:sym typeface="Times New Roman"/>
              </a:rPr>
              <a:t>Flush the pipeline</a:t>
            </a:r>
            <a:endParaRPr b="0" i="0" sz="1400" u="none" cap="none" strike="noStrike">
              <a:solidFill>
                <a:schemeClr val="lt1"/>
              </a:solidFill>
              <a:latin typeface="Times New Roman"/>
              <a:ea typeface="Times New Roman"/>
              <a:cs typeface="Times New Roman"/>
              <a:sym typeface="Times New Roman"/>
            </a:endParaRPr>
          </a:p>
        </p:txBody>
      </p:sp>
      <p:sp>
        <p:nvSpPr>
          <p:cNvPr id="1477" name="Google Shape;1477;p222"/>
          <p:cNvSpPr/>
          <p:nvPr/>
        </p:nvSpPr>
        <p:spPr>
          <a:xfrm>
            <a:off x="5715000" y="2643188"/>
            <a:ext cx="1619251" cy="571500"/>
          </a:xfrm>
          <a:prstGeom prst="wedgeRectCallout">
            <a:avLst>
              <a:gd fmla="val -20833" name="adj1"/>
              <a:gd fmla="val 62500" name="adj2"/>
            </a:avLst>
          </a:prstGeom>
          <a:solidFill>
            <a:schemeClr val="accent2"/>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Times New Roman"/>
                <a:ea typeface="Times New Roman"/>
                <a:cs typeface="Times New Roman"/>
                <a:sym typeface="Times New Roman"/>
              </a:rPr>
              <a:t>Connect buffer 2</a:t>
            </a:r>
            <a:endParaRPr b="0" i="0" sz="1400" u="none" cap="none" strike="noStrike">
              <a:solidFill>
                <a:schemeClr val="lt1"/>
              </a:solidFill>
              <a:latin typeface="Times New Roman"/>
              <a:ea typeface="Times New Roman"/>
              <a:cs typeface="Times New Roman"/>
              <a:sym typeface="Times New Roman"/>
            </a:endParaRPr>
          </a:p>
        </p:txBody>
      </p:sp>
      <p:sp>
        <p:nvSpPr>
          <p:cNvPr id="1478" name="Google Shape;1478;p222"/>
          <p:cNvSpPr/>
          <p:nvPr/>
        </p:nvSpPr>
        <p:spPr>
          <a:xfrm>
            <a:off x="7810500" y="785813"/>
            <a:ext cx="2381251" cy="785812"/>
          </a:xfrm>
          <a:prstGeom prst="wedgeRectCallout">
            <a:avLst>
              <a:gd fmla="val -20833" name="adj1"/>
              <a:gd fmla="val 62500" name="adj2"/>
            </a:avLst>
          </a:prstGeom>
          <a:solidFill>
            <a:schemeClr val="accent2"/>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Times New Roman"/>
                <a:ea typeface="Times New Roman"/>
                <a:cs typeface="Times New Roman"/>
                <a:sym typeface="Times New Roman"/>
              </a:rPr>
              <a:t>Bring correct instruction from code cache</a:t>
            </a:r>
            <a:endParaRPr b="0" i="0" sz="1400" u="none" cap="none" strike="noStrike">
              <a:solidFill>
                <a:schemeClr val="lt1"/>
              </a:solidFill>
              <a:latin typeface="Times New Roman"/>
              <a:ea typeface="Times New Roman"/>
              <a:cs typeface="Times New Roman"/>
              <a:sym typeface="Times New Roman"/>
            </a:endParaRPr>
          </a:p>
        </p:txBody>
      </p:sp>
      <p:sp>
        <p:nvSpPr>
          <p:cNvPr id="1479" name="Google Shape;1479;p222"/>
          <p:cNvSpPr txBox="1"/>
          <p:nvPr/>
        </p:nvSpPr>
        <p:spPr>
          <a:xfrm>
            <a:off x="1543793" y="213756"/>
            <a:ext cx="425136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rgbClr val="000000"/>
                </a:solidFill>
                <a:latin typeface="Times New Roman"/>
                <a:ea typeface="Times New Roman"/>
                <a:cs typeface="Times New Roman"/>
                <a:sym typeface="Times New Roman"/>
              </a:rPr>
              <a:t>First occurrence of JNZ</a:t>
            </a:r>
            <a:endParaRPr b="1" i="0" sz="2000" u="none" cap="none" strike="noStrike">
              <a:solidFill>
                <a:srgbClr val="000000"/>
              </a:solidFill>
              <a:latin typeface="Times New Roman"/>
              <a:ea typeface="Times New Roman"/>
              <a:cs typeface="Times New Roman"/>
              <a:sym typeface="Times New Roman"/>
            </a:endParaRPr>
          </a:p>
        </p:txBody>
      </p:sp>
      <p:pic>
        <p:nvPicPr>
          <p:cNvPr id="1480" name="Google Shape;1480;p222"/>
          <p:cNvPicPr preferRelativeResize="0"/>
          <p:nvPr/>
        </p:nvPicPr>
        <p:blipFill rotWithShape="1">
          <a:blip r:embed="rId3">
            <a:alphaModFix/>
          </a:blip>
          <a:srcRect b="0" l="0" r="0" t="0"/>
          <a:stretch/>
        </p:blipFill>
        <p:spPr>
          <a:xfrm>
            <a:off x="0" y="0"/>
            <a:ext cx="1035944" cy="943280"/>
          </a:xfrm>
          <a:prstGeom prst="rect">
            <a:avLst/>
          </a:prstGeom>
          <a:noFill/>
          <a:ln>
            <a:noFill/>
          </a:ln>
        </p:spPr>
      </p:pic>
      <p:sp>
        <p:nvSpPr>
          <p:cNvPr id="1481" name="Google Shape;1481;p2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11/15/2021</a:t>
            </a:r>
            <a:endParaRPr>
              <a:latin typeface="Times New Roman"/>
              <a:ea typeface="Times New Roman"/>
              <a:cs typeface="Times New Roman"/>
              <a:sym typeface="Times New Roman"/>
            </a:endParaRPr>
          </a:p>
        </p:txBody>
      </p:sp>
      <p:sp>
        <p:nvSpPr>
          <p:cNvPr id="1482" name="Google Shape;1482;p2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1483" name="Google Shape;1483;p222"/>
          <p:cNvSpPr txBox="1"/>
          <p:nvPr>
            <p:ph idx="11" type="ftr"/>
          </p:nvPr>
        </p:nvSpPr>
        <p:spPr>
          <a:xfrm>
            <a:off x="5493327" y="6483206"/>
            <a:ext cx="4774624"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sp>
        <p:nvSpPr>
          <p:cNvPr id="1484" name="Google Shape;1484;p22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Times New Roman"/>
              <a:ea typeface="Times New Roman"/>
              <a:cs typeface="Times New Roman"/>
              <a:sym typeface="Times New Roman"/>
            </a:endParaRPr>
          </a:p>
        </p:txBody>
      </p:sp>
      <p:cxnSp>
        <p:nvCxnSpPr>
          <p:cNvPr id="1485" name="Google Shape;1485;p222"/>
          <p:cNvCxnSpPr/>
          <p:nvPr/>
        </p:nvCxnSpPr>
        <p:spPr>
          <a:xfrm flipH="1">
            <a:off x="1035944" y="0"/>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486" name="Google Shape;1486;p22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460"/>
                                        </p:tgtEl>
                                      </p:cBhvr>
                                    </p:animEffect>
                                    <p:set>
                                      <p:cBhvr>
                                        <p:cTn dur="1" fill="hold">
                                          <p:stCondLst>
                                            <p:cond delay="500"/>
                                          </p:stCondLst>
                                        </p:cTn>
                                        <p:tgtEl>
                                          <p:spTgt spid="146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1461"/>
                                        </p:tgtEl>
                                      </p:cBhvr>
                                    </p:animEffect>
                                    <p:set>
                                      <p:cBhvr>
                                        <p:cTn dur="1" fill="hold">
                                          <p:stCondLst>
                                            <p:cond delay="500"/>
                                          </p:stCondLst>
                                        </p:cTn>
                                        <p:tgtEl>
                                          <p:spTgt spid="146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1462"/>
                                        </p:tgtEl>
                                      </p:cBhvr>
                                    </p:animEffect>
                                    <p:set>
                                      <p:cBhvr>
                                        <p:cTn dur="1" fill="hold">
                                          <p:stCondLst>
                                            <p:cond delay="500"/>
                                          </p:stCondLst>
                                        </p:cTn>
                                        <p:tgtEl>
                                          <p:spTgt spid="1462"/>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476"/>
                                        </p:tgtEl>
                                        <p:attrNameLst>
                                          <p:attrName>style.visibility</p:attrName>
                                        </p:attrNameLst>
                                      </p:cBhvr>
                                      <p:to>
                                        <p:strVal val="visible"/>
                                      </p:to>
                                    </p:set>
                                    <p:animEffect filter="fade" transition="in">
                                      <p:cBhvr>
                                        <p:cTn dur="500"/>
                                        <p:tgtEl>
                                          <p:spTgt spid="14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2"/>
                                        </p:tgtEl>
                                        <p:attrNameLst>
                                          <p:attrName>style.visibility</p:attrName>
                                        </p:attrNameLst>
                                      </p:cBhvr>
                                      <p:to>
                                        <p:strVal val="visible"/>
                                      </p:to>
                                    </p:set>
                                    <p:animEffect filter="fade" transition="in">
                                      <p:cBhvr>
                                        <p:cTn dur="500"/>
                                        <p:tgtEl>
                                          <p:spTgt spid="1472"/>
                                        </p:tgtEl>
                                      </p:cBhvr>
                                    </p:animEffect>
                                  </p:childTnLst>
                                </p:cTn>
                              </p:par>
                              <p:par>
                                <p:cTn fill="hold" nodeType="withEffect" presetClass="entr" presetID="10" presetSubtype="0">
                                  <p:stCondLst>
                                    <p:cond delay="0"/>
                                  </p:stCondLst>
                                  <p:childTnLst>
                                    <p:set>
                                      <p:cBhvr>
                                        <p:cTn dur="1" fill="hold">
                                          <p:stCondLst>
                                            <p:cond delay="0"/>
                                          </p:stCondLst>
                                        </p:cTn>
                                        <p:tgtEl>
                                          <p:spTgt spid="1477"/>
                                        </p:tgtEl>
                                        <p:attrNameLst>
                                          <p:attrName>style.visibility</p:attrName>
                                        </p:attrNameLst>
                                      </p:cBhvr>
                                      <p:to>
                                        <p:strVal val="visible"/>
                                      </p:to>
                                    </p:set>
                                    <p:animEffect filter="fade" transition="in">
                                      <p:cBhvr>
                                        <p:cTn dur="500"/>
                                        <p:tgtEl>
                                          <p:spTgt spid="1477"/>
                                        </p:tgtEl>
                                      </p:cBhvr>
                                    </p:animEffect>
                                  </p:childTnLst>
                                </p:cTn>
                              </p:par>
                              <p:par>
                                <p:cTn fill="hold" nodeType="withEffect" presetClass="exit" presetID="10" presetSubtype="0">
                                  <p:stCondLst>
                                    <p:cond delay="0"/>
                                  </p:stCondLst>
                                  <p:childTnLst>
                                    <p:animEffect filter="fade" transition="out">
                                      <p:cBhvr>
                                        <p:cTn dur="500"/>
                                        <p:tgtEl>
                                          <p:spTgt spid="1471"/>
                                        </p:tgtEl>
                                      </p:cBhvr>
                                    </p:animEffect>
                                    <p:set>
                                      <p:cBhvr>
                                        <p:cTn dur="1" fill="hold">
                                          <p:stCondLst>
                                            <p:cond delay="500"/>
                                          </p:stCondLst>
                                        </p:cTn>
                                        <p:tgtEl>
                                          <p:spTgt spid="147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1460"/>
                                        </p:tgtEl>
                                      </p:cBhvr>
                                    </p:animEffect>
                                    <p:set>
                                      <p:cBhvr>
                                        <p:cTn dur="1" fill="hold">
                                          <p:stCondLst>
                                            <p:cond delay="500"/>
                                          </p:stCondLst>
                                        </p:cTn>
                                        <p:tgtEl>
                                          <p:spTgt spid="146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9"/>
                                        </p:tgtEl>
                                        <p:attrNameLst>
                                          <p:attrName>style.visibility</p:attrName>
                                        </p:attrNameLst>
                                      </p:cBhvr>
                                      <p:to>
                                        <p:strVal val="visible"/>
                                      </p:to>
                                    </p:set>
                                    <p:animEffect filter="fade" transition="in">
                                      <p:cBhvr>
                                        <p:cTn dur="1000"/>
                                        <p:tgtEl>
                                          <p:spTgt spid="1469"/>
                                        </p:tgtEl>
                                      </p:cBhvr>
                                    </p:animEffect>
                                  </p:childTnLst>
                                </p:cTn>
                              </p:par>
                              <p:par>
                                <p:cTn fill="hold" nodeType="withEffect" presetClass="entr" presetID="2" presetSubtype="2">
                                  <p:stCondLst>
                                    <p:cond delay="0"/>
                                  </p:stCondLst>
                                  <p:childTnLst>
                                    <p:set>
                                      <p:cBhvr>
                                        <p:cTn dur="1" fill="hold">
                                          <p:stCondLst>
                                            <p:cond delay="0"/>
                                          </p:stCondLst>
                                        </p:cTn>
                                        <p:tgtEl>
                                          <p:spTgt spid="1468"/>
                                        </p:tgtEl>
                                        <p:attrNameLst>
                                          <p:attrName>style.visibility</p:attrName>
                                        </p:attrNameLst>
                                      </p:cBhvr>
                                      <p:to>
                                        <p:strVal val="visible"/>
                                      </p:to>
                                    </p:set>
                                    <p:anim calcmode="lin" valueType="num">
                                      <p:cBhvr additive="base">
                                        <p:cTn dur="1000"/>
                                        <p:tgtEl>
                                          <p:spTgt spid="146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8"/>
                                        </p:tgtEl>
                                        <p:attrNameLst>
                                          <p:attrName>style.visibility</p:attrName>
                                        </p:attrNameLst>
                                      </p:cBhvr>
                                      <p:to>
                                        <p:strVal val="visible"/>
                                      </p:to>
                                    </p:set>
                                    <p:animEffect filter="fade" transition="in">
                                      <p:cBhvr>
                                        <p:cTn dur="500"/>
                                        <p:tgtEl>
                                          <p:spTgt spid="14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0" name="Shape 1490"/>
        <p:cNvGrpSpPr/>
        <p:nvPr/>
      </p:nvGrpSpPr>
      <p:grpSpPr>
        <a:xfrm>
          <a:off x="0" y="0"/>
          <a:ext cx="0" cy="0"/>
          <a:chOff x="0" y="0"/>
          <a:chExt cx="0" cy="0"/>
        </a:xfrm>
      </p:grpSpPr>
      <p:sp>
        <p:nvSpPr>
          <p:cNvPr id="1491" name="Google Shape;1491;p223"/>
          <p:cNvSpPr/>
          <p:nvPr/>
        </p:nvSpPr>
        <p:spPr>
          <a:xfrm>
            <a:off x="1428751" y="4000500"/>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92" name="Google Shape;1492;p223"/>
          <p:cNvSpPr/>
          <p:nvPr/>
        </p:nvSpPr>
        <p:spPr>
          <a:xfrm>
            <a:off x="1428751" y="2714625"/>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93" name="Google Shape;1493;p223"/>
          <p:cNvSpPr/>
          <p:nvPr/>
        </p:nvSpPr>
        <p:spPr>
          <a:xfrm>
            <a:off x="1904971" y="2928934"/>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1</a:t>
            </a:r>
            <a:endParaRPr b="0" i="0" sz="1400" u="none" cap="none" strike="noStrike">
              <a:solidFill>
                <a:schemeClr val="lt1"/>
              </a:solidFill>
              <a:latin typeface="Arial"/>
              <a:ea typeface="Arial"/>
              <a:cs typeface="Arial"/>
              <a:sym typeface="Arial"/>
            </a:endParaRPr>
          </a:p>
        </p:txBody>
      </p:sp>
      <p:sp>
        <p:nvSpPr>
          <p:cNvPr id="1494" name="Google Shape;1494;p223"/>
          <p:cNvSpPr/>
          <p:nvPr/>
        </p:nvSpPr>
        <p:spPr>
          <a:xfrm>
            <a:off x="1333501" y="1214439"/>
            <a:ext cx="1714500" cy="1214437"/>
          </a:xfrm>
          <a:prstGeom prst="rect">
            <a:avLst/>
          </a:prstGeom>
          <a:solidFill>
            <a:srgbClr val="EDEDED"/>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95" name="Google Shape;1495;p223"/>
          <p:cNvSpPr/>
          <p:nvPr/>
        </p:nvSpPr>
        <p:spPr>
          <a:xfrm>
            <a:off x="1809720" y="1857364"/>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chemeClr val="lt1"/>
                </a:solidFill>
                <a:latin typeface="Arial"/>
                <a:ea typeface="Arial"/>
                <a:cs typeface="Arial"/>
                <a:sym typeface="Arial"/>
              </a:rPr>
              <a:t>2</a:t>
            </a:r>
            <a:endParaRPr b="0" i="0" sz="1200" u="none" cap="none" strike="noStrike">
              <a:solidFill>
                <a:schemeClr val="lt1"/>
              </a:solidFill>
              <a:latin typeface="Arial"/>
              <a:ea typeface="Arial"/>
              <a:cs typeface="Arial"/>
              <a:sym typeface="Arial"/>
            </a:endParaRPr>
          </a:p>
        </p:txBody>
      </p:sp>
      <p:sp>
        <p:nvSpPr>
          <p:cNvPr id="1496" name="Google Shape;1496;p223"/>
          <p:cNvSpPr/>
          <p:nvPr/>
        </p:nvSpPr>
        <p:spPr>
          <a:xfrm>
            <a:off x="1333500" y="5286375"/>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97" name="Google Shape;1497;p223"/>
          <p:cNvSpPr/>
          <p:nvPr/>
        </p:nvSpPr>
        <p:spPr>
          <a:xfrm>
            <a:off x="1809720" y="1214422"/>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3</a:t>
            </a:r>
            <a:endParaRPr b="0" i="0" sz="1400" u="none" cap="none" strike="noStrike">
              <a:solidFill>
                <a:schemeClr val="lt1"/>
              </a:solidFill>
              <a:latin typeface="Arial"/>
              <a:ea typeface="Arial"/>
              <a:cs typeface="Arial"/>
              <a:sym typeface="Arial"/>
            </a:endParaRPr>
          </a:p>
        </p:txBody>
      </p:sp>
      <p:cxnSp>
        <p:nvCxnSpPr>
          <p:cNvPr id="1498" name="Google Shape;1498;p223"/>
          <p:cNvCxnSpPr/>
          <p:nvPr/>
        </p:nvCxnSpPr>
        <p:spPr>
          <a:xfrm>
            <a:off x="1346200" y="1784350"/>
            <a:ext cx="1701800" cy="1588"/>
          </a:xfrm>
          <a:prstGeom prst="straightConnector1">
            <a:avLst/>
          </a:prstGeom>
          <a:noFill/>
          <a:ln cap="flat" cmpd="sng" w="9525">
            <a:solidFill>
              <a:srgbClr val="5597D3"/>
            </a:solidFill>
            <a:prstDash val="solid"/>
            <a:round/>
            <a:headEnd len="sm" w="sm" type="none"/>
            <a:tailEnd len="sm" w="sm" type="none"/>
          </a:ln>
        </p:spPr>
      </p:cxnSp>
      <p:sp>
        <p:nvSpPr>
          <p:cNvPr id="1499" name="Google Shape;1499;p223"/>
          <p:cNvSpPr/>
          <p:nvPr/>
        </p:nvSpPr>
        <p:spPr>
          <a:xfrm>
            <a:off x="7524751" y="4000500"/>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00" name="Google Shape;1500;p223"/>
          <p:cNvSpPr/>
          <p:nvPr/>
        </p:nvSpPr>
        <p:spPr>
          <a:xfrm>
            <a:off x="7524751" y="2714625"/>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01" name="Google Shape;1501;p223"/>
          <p:cNvSpPr/>
          <p:nvPr/>
        </p:nvSpPr>
        <p:spPr>
          <a:xfrm>
            <a:off x="7524751" y="1214439"/>
            <a:ext cx="1714500" cy="1214437"/>
          </a:xfrm>
          <a:prstGeom prst="rect">
            <a:avLst/>
          </a:prstGeom>
          <a:solidFill>
            <a:srgbClr val="EDEDED"/>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02" name="Google Shape;1502;p223"/>
          <p:cNvSpPr/>
          <p:nvPr/>
        </p:nvSpPr>
        <p:spPr>
          <a:xfrm>
            <a:off x="7524751" y="5286375"/>
            <a:ext cx="1524000" cy="928688"/>
          </a:xfrm>
          <a:prstGeom prst="rect">
            <a:avLst/>
          </a:prstGeom>
          <a:solidFill>
            <a:srgbClr val="E1EFD8"/>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03" name="Google Shape;1503;p223"/>
          <p:cNvSpPr/>
          <p:nvPr/>
        </p:nvSpPr>
        <p:spPr>
          <a:xfrm>
            <a:off x="8001013" y="1857364"/>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3</a:t>
            </a:r>
            <a:endParaRPr b="0" i="0" sz="1400" u="none" cap="none" strike="noStrike">
              <a:solidFill>
                <a:schemeClr val="lt1"/>
              </a:solidFill>
              <a:latin typeface="Arial"/>
              <a:ea typeface="Arial"/>
              <a:cs typeface="Arial"/>
              <a:sym typeface="Arial"/>
            </a:endParaRPr>
          </a:p>
        </p:txBody>
      </p:sp>
      <p:sp>
        <p:nvSpPr>
          <p:cNvPr id="1504" name="Google Shape;1504;p223"/>
          <p:cNvSpPr/>
          <p:nvPr/>
        </p:nvSpPr>
        <p:spPr>
          <a:xfrm>
            <a:off x="8001013" y="1214422"/>
            <a:ext cx="38100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4</a:t>
            </a:r>
            <a:endParaRPr b="0" i="0" sz="1400" u="none" cap="none" strike="noStrike">
              <a:solidFill>
                <a:schemeClr val="lt1"/>
              </a:solidFill>
              <a:latin typeface="Arial"/>
              <a:ea typeface="Arial"/>
              <a:cs typeface="Arial"/>
              <a:sym typeface="Arial"/>
            </a:endParaRPr>
          </a:p>
        </p:txBody>
      </p:sp>
      <p:cxnSp>
        <p:nvCxnSpPr>
          <p:cNvPr id="1505" name="Google Shape;1505;p223"/>
          <p:cNvCxnSpPr/>
          <p:nvPr/>
        </p:nvCxnSpPr>
        <p:spPr>
          <a:xfrm>
            <a:off x="7537451" y="1784350"/>
            <a:ext cx="1701800" cy="1588"/>
          </a:xfrm>
          <a:prstGeom prst="straightConnector1">
            <a:avLst/>
          </a:prstGeom>
          <a:noFill/>
          <a:ln cap="flat" cmpd="sng" w="9525">
            <a:solidFill>
              <a:srgbClr val="5597D3"/>
            </a:solidFill>
            <a:prstDash val="solid"/>
            <a:round/>
            <a:headEnd len="sm" w="sm" type="none"/>
            <a:tailEnd len="sm" w="sm" type="none"/>
          </a:ln>
        </p:spPr>
      </p:cxnSp>
      <p:sp>
        <p:nvSpPr>
          <p:cNvPr id="1506" name="Google Shape;1506;p223"/>
          <p:cNvSpPr/>
          <p:nvPr/>
        </p:nvSpPr>
        <p:spPr>
          <a:xfrm>
            <a:off x="8001013" y="4214818"/>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1</a:t>
            </a:r>
            <a:endParaRPr b="0" i="0" sz="1400" u="none" cap="none" strike="noStrike">
              <a:solidFill>
                <a:schemeClr val="lt1"/>
              </a:solidFill>
              <a:latin typeface="Arial"/>
              <a:ea typeface="Arial"/>
              <a:cs typeface="Arial"/>
              <a:sym typeface="Arial"/>
            </a:endParaRPr>
          </a:p>
        </p:txBody>
      </p:sp>
      <p:sp>
        <p:nvSpPr>
          <p:cNvPr id="1507" name="Google Shape;1507;p223"/>
          <p:cNvSpPr/>
          <p:nvPr/>
        </p:nvSpPr>
        <p:spPr>
          <a:xfrm>
            <a:off x="8001013" y="2928934"/>
            <a:ext cx="476253" cy="428628"/>
          </a:xfrm>
          <a:prstGeom prst="ellipse">
            <a:avLst/>
          </a:prstGeom>
          <a:gradFill>
            <a:gsLst>
              <a:gs pos="0">
                <a:srgbClr val="489BE7"/>
              </a:gs>
              <a:gs pos="100000">
                <a:srgbClr val="91C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chemeClr val="lt1"/>
                </a:solidFill>
                <a:latin typeface="Arial"/>
                <a:ea typeface="Arial"/>
                <a:cs typeface="Arial"/>
                <a:sym typeface="Arial"/>
              </a:rPr>
              <a:t>2</a:t>
            </a:r>
            <a:endParaRPr b="0" i="0" sz="1200" u="none" cap="none" strike="noStrike">
              <a:solidFill>
                <a:schemeClr val="lt1"/>
              </a:solidFill>
              <a:latin typeface="Arial"/>
              <a:ea typeface="Arial"/>
              <a:cs typeface="Arial"/>
              <a:sym typeface="Arial"/>
            </a:endParaRPr>
          </a:p>
        </p:txBody>
      </p:sp>
      <p:sp>
        <p:nvSpPr>
          <p:cNvPr id="1508" name="Google Shape;1508;p223"/>
          <p:cNvSpPr txBox="1"/>
          <p:nvPr/>
        </p:nvSpPr>
        <p:spPr>
          <a:xfrm>
            <a:off x="4667251" y="3143250"/>
            <a:ext cx="444352"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Calibri"/>
                <a:ea typeface="Calibri"/>
                <a:cs typeface="Calibri"/>
                <a:sym typeface="Calibri"/>
              </a:rPr>
              <a:t>D1</a:t>
            </a:r>
            <a:endParaRPr b="1" i="0" sz="1400" u="none" cap="none" strike="noStrike">
              <a:solidFill>
                <a:srgbClr val="000000"/>
              </a:solidFill>
              <a:latin typeface="Calibri"/>
              <a:ea typeface="Calibri"/>
              <a:cs typeface="Calibri"/>
              <a:sym typeface="Calibri"/>
            </a:endParaRPr>
          </a:p>
        </p:txBody>
      </p:sp>
      <p:sp>
        <p:nvSpPr>
          <p:cNvPr id="1509" name="Google Shape;1509;p223"/>
          <p:cNvSpPr txBox="1"/>
          <p:nvPr/>
        </p:nvSpPr>
        <p:spPr>
          <a:xfrm>
            <a:off x="1365588" y="493527"/>
            <a:ext cx="2335704"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Calibri"/>
                <a:ea typeface="Calibri"/>
                <a:cs typeface="Calibri"/>
                <a:sym typeface="Calibri"/>
              </a:rPr>
              <a:t>Prefetch Buffer 1</a:t>
            </a:r>
            <a:endParaRPr b="1" i="0" sz="2400" u="none" cap="none" strike="noStrike">
              <a:solidFill>
                <a:srgbClr val="000000"/>
              </a:solidFill>
              <a:latin typeface="Calibri"/>
              <a:ea typeface="Calibri"/>
              <a:cs typeface="Calibri"/>
              <a:sym typeface="Calibri"/>
            </a:endParaRPr>
          </a:p>
        </p:txBody>
      </p:sp>
      <p:sp>
        <p:nvSpPr>
          <p:cNvPr id="1510" name="Google Shape;1510;p223"/>
          <p:cNvSpPr txBox="1"/>
          <p:nvPr/>
        </p:nvSpPr>
        <p:spPr>
          <a:xfrm>
            <a:off x="7356750" y="441909"/>
            <a:ext cx="2335704"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Calibri"/>
                <a:ea typeface="Calibri"/>
                <a:cs typeface="Calibri"/>
                <a:sym typeface="Calibri"/>
              </a:rPr>
              <a:t>Prefetch Buffer 1</a:t>
            </a:r>
            <a:endParaRPr b="1" i="0" sz="2400" u="none" cap="none" strike="noStrike">
              <a:solidFill>
                <a:srgbClr val="000000"/>
              </a:solidFill>
              <a:latin typeface="Calibri"/>
              <a:ea typeface="Calibri"/>
              <a:cs typeface="Calibri"/>
              <a:sym typeface="Calibri"/>
            </a:endParaRPr>
          </a:p>
        </p:txBody>
      </p:sp>
      <p:sp>
        <p:nvSpPr>
          <p:cNvPr id="1511" name="Google Shape;1511;p223"/>
          <p:cNvSpPr txBox="1"/>
          <p:nvPr/>
        </p:nvSpPr>
        <p:spPr>
          <a:xfrm>
            <a:off x="4646084" y="4344989"/>
            <a:ext cx="444352"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Calibri"/>
                <a:ea typeface="Calibri"/>
                <a:cs typeface="Calibri"/>
                <a:sym typeface="Calibri"/>
              </a:rPr>
              <a:t>D2</a:t>
            </a:r>
            <a:endParaRPr b="1" i="0" sz="1400" u="none" cap="none" strike="noStrike">
              <a:solidFill>
                <a:srgbClr val="000000"/>
              </a:solidFill>
              <a:latin typeface="Calibri"/>
              <a:ea typeface="Calibri"/>
              <a:cs typeface="Calibri"/>
              <a:sym typeface="Calibri"/>
            </a:endParaRPr>
          </a:p>
        </p:txBody>
      </p:sp>
      <p:sp>
        <p:nvSpPr>
          <p:cNvPr id="1512" name="Google Shape;1512;p223"/>
          <p:cNvSpPr txBox="1"/>
          <p:nvPr/>
        </p:nvSpPr>
        <p:spPr>
          <a:xfrm>
            <a:off x="4667251" y="5630864"/>
            <a:ext cx="574196"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200" u="none" cap="none" strike="noStrike">
                <a:solidFill>
                  <a:srgbClr val="000000"/>
                </a:solidFill>
                <a:latin typeface="Calibri"/>
                <a:ea typeface="Calibri"/>
                <a:cs typeface="Calibri"/>
                <a:sym typeface="Calibri"/>
              </a:rPr>
              <a:t>Ex</a:t>
            </a:r>
            <a:endParaRPr b="1" i="0" sz="3200" u="none" cap="none" strike="noStrike">
              <a:solidFill>
                <a:srgbClr val="000000"/>
              </a:solidFill>
              <a:latin typeface="Calibri"/>
              <a:ea typeface="Calibri"/>
              <a:cs typeface="Calibri"/>
              <a:sym typeface="Calibri"/>
            </a:endParaRPr>
          </a:p>
        </p:txBody>
      </p:sp>
      <p:sp>
        <p:nvSpPr>
          <p:cNvPr id="1513" name="Google Shape;1513;p223"/>
          <p:cNvSpPr txBox="1"/>
          <p:nvPr/>
        </p:nvSpPr>
        <p:spPr>
          <a:xfrm>
            <a:off x="4476751" y="1857375"/>
            <a:ext cx="912429"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Calibri"/>
                <a:ea typeface="Calibri"/>
                <a:cs typeface="Calibri"/>
                <a:sym typeface="Calibri"/>
              </a:rPr>
              <a:t>U   pipe</a:t>
            </a:r>
            <a:endParaRPr b="1" i="0" sz="1400" u="none" cap="none" strike="noStrike">
              <a:solidFill>
                <a:srgbClr val="000000"/>
              </a:solidFill>
              <a:latin typeface="Calibri"/>
              <a:ea typeface="Calibri"/>
              <a:cs typeface="Calibri"/>
              <a:sym typeface="Calibri"/>
            </a:endParaRPr>
          </a:p>
        </p:txBody>
      </p:sp>
      <p:cxnSp>
        <p:nvCxnSpPr>
          <p:cNvPr id="1514" name="Google Shape;1514;p223"/>
          <p:cNvCxnSpPr/>
          <p:nvPr/>
        </p:nvCxnSpPr>
        <p:spPr>
          <a:xfrm rot="10800000">
            <a:off x="3238500" y="2000250"/>
            <a:ext cx="762000" cy="1588"/>
          </a:xfrm>
          <a:prstGeom prst="straightConnector1">
            <a:avLst/>
          </a:prstGeom>
          <a:noFill/>
          <a:ln cap="flat" cmpd="sng" w="9525">
            <a:solidFill>
              <a:srgbClr val="5597D3"/>
            </a:solidFill>
            <a:prstDash val="solid"/>
            <a:round/>
            <a:headEnd len="sm" w="sm" type="none"/>
            <a:tailEnd len="med" w="med" type="stealth"/>
          </a:ln>
        </p:spPr>
      </p:cxnSp>
      <p:cxnSp>
        <p:nvCxnSpPr>
          <p:cNvPr id="1515" name="Google Shape;1515;p223"/>
          <p:cNvCxnSpPr/>
          <p:nvPr/>
        </p:nvCxnSpPr>
        <p:spPr>
          <a:xfrm>
            <a:off x="6000751" y="2071689"/>
            <a:ext cx="1143000" cy="1587"/>
          </a:xfrm>
          <a:prstGeom prst="straightConnector1">
            <a:avLst/>
          </a:prstGeom>
          <a:noFill/>
          <a:ln cap="flat" cmpd="sng" w="9525">
            <a:solidFill>
              <a:srgbClr val="5597D3"/>
            </a:solidFill>
            <a:prstDash val="solid"/>
            <a:round/>
            <a:headEnd len="sm" w="sm" type="none"/>
            <a:tailEnd len="med" w="med" type="stealth"/>
          </a:ln>
        </p:spPr>
      </p:cxnSp>
      <p:pic>
        <p:nvPicPr>
          <p:cNvPr id="1516" name="Google Shape;1516;p223"/>
          <p:cNvPicPr preferRelativeResize="0"/>
          <p:nvPr/>
        </p:nvPicPr>
        <p:blipFill rotWithShape="1">
          <a:blip r:embed="rId3">
            <a:alphaModFix/>
          </a:blip>
          <a:srcRect b="0" l="0" r="0" t="0"/>
          <a:stretch/>
        </p:blipFill>
        <p:spPr>
          <a:xfrm>
            <a:off x="0" y="0"/>
            <a:ext cx="869504" cy="785814"/>
          </a:xfrm>
          <a:prstGeom prst="rect">
            <a:avLst/>
          </a:prstGeom>
          <a:noFill/>
          <a:ln>
            <a:noFill/>
          </a:ln>
        </p:spPr>
      </p:pic>
      <p:sp>
        <p:nvSpPr>
          <p:cNvPr id="1517" name="Google Shape;1517;p2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518" name="Google Shape;1518;p2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519" name="Google Shape;1519;p2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1520" name="Google Shape;1520;p223"/>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521" name="Google Shape;1521;p22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522" name="Google Shape;1522;p223"/>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523" name="Google Shape;1523;p22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7" name="Shape 1527"/>
        <p:cNvGrpSpPr/>
        <p:nvPr/>
      </p:nvGrpSpPr>
      <p:grpSpPr>
        <a:xfrm>
          <a:off x="0" y="0"/>
          <a:ext cx="0" cy="0"/>
          <a:chOff x="0" y="0"/>
          <a:chExt cx="0" cy="0"/>
        </a:xfrm>
      </p:grpSpPr>
      <p:sp>
        <p:nvSpPr>
          <p:cNvPr id="1528" name="Google Shape;1528;p224"/>
          <p:cNvSpPr txBox="1"/>
          <p:nvPr>
            <p:ph type="title"/>
          </p:nvPr>
        </p:nvSpPr>
        <p:spPr>
          <a:xfrm>
            <a:off x="944560" y="72390"/>
            <a:ext cx="9655629" cy="93027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en-US" sz="3200">
                <a:solidFill>
                  <a:srgbClr val="385623"/>
                </a:solidFill>
                <a:latin typeface="Times New Roman"/>
                <a:ea typeface="Times New Roman"/>
                <a:cs typeface="Times New Roman"/>
                <a:sym typeface="Times New Roman"/>
              </a:rPr>
              <a:t>Second</a:t>
            </a:r>
            <a:r>
              <a:rPr b="1" lang="en-US" sz="3200">
                <a:latin typeface="Times New Roman"/>
                <a:ea typeface="Times New Roman"/>
                <a:cs typeface="Times New Roman"/>
                <a:sym typeface="Times New Roman"/>
              </a:rPr>
              <a:t> occurrence of </a:t>
            </a:r>
            <a:r>
              <a:rPr b="1" lang="en-US" sz="3200">
                <a:solidFill>
                  <a:srgbClr val="C00000"/>
                </a:solidFill>
                <a:latin typeface="Times New Roman"/>
                <a:ea typeface="Times New Roman"/>
                <a:cs typeface="Times New Roman"/>
                <a:sym typeface="Times New Roman"/>
              </a:rPr>
              <a:t>“JNZ”</a:t>
            </a:r>
            <a:r>
              <a:rPr b="1" lang="en-US" sz="3200">
                <a:latin typeface="Times New Roman"/>
                <a:ea typeface="Times New Roman"/>
                <a:cs typeface="Times New Roman"/>
                <a:sym typeface="Times New Roman"/>
              </a:rPr>
              <a:t> instruction </a:t>
            </a:r>
            <a:endParaRPr b="1" sz="3200">
              <a:latin typeface="Times New Roman"/>
              <a:ea typeface="Times New Roman"/>
              <a:cs typeface="Times New Roman"/>
              <a:sym typeface="Times New Roman"/>
            </a:endParaRPr>
          </a:p>
        </p:txBody>
      </p:sp>
      <p:sp>
        <p:nvSpPr>
          <p:cNvPr id="1529" name="Google Shape;1529;p224"/>
          <p:cNvSpPr txBox="1"/>
          <p:nvPr>
            <p:ph idx="1" type="body"/>
          </p:nvPr>
        </p:nvSpPr>
        <p:spPr>
          <a:xfrm>
            <a:off x="5303364" y="1937544"/>
            <a:ext cx="6878320" cy="4351338"/>
          </a:xfrm>
          <a:prstGeom prst="rect">
            <a:avLst/>
          </a:prstGeom>
          <a:noFill/>
          <a:ln>
            <a:noFill/>
          </a:ln>
        </p:spPr>
        <p:txBody>
          <a:bodyPr anchorCtr="0" anchor="t" bIns="45700" lIns="91425" spcFirstLastPara="1" rIns="91425" wrap="square" tIns="45700">
            <a:normAutofit fontScale="92500" lnSpcReduction="20000"/>
          </a:bodyPr>
          <a:lstStyle/>
          <a:p>
            <a:pPr indent="-342900" lvl="0" marL="457200" rtl="0" algn="l">
              <a:lnSpc>
                <a:spcPct val="90000"/>
              </a:lnSpc>
              <a:spcBef>
                <a:spcPts val="1000"/>
              </a:spcBef>
              <a:spcAft>
                <a:spcPts val="0"/>
              </a:spcAft>
              <a:buClr>
                <a:schemeClr val="dk1"/>
              </a:buClr>
              <a:buSzPct val="69498"/>
              <a:buChar char="•"/>
            </a:pPr>
            <a:r>
              <a:rPr lang="en-US">
                <a:latin typeface="Times New Roman"/>
                <a:ea typeface="Times New Roman"/>
                <a:cs typeface="Times New Roman"/>
                <a:sym typeface="Times New Roman"/>
              </a:rPr>
              <a:t>BTB Hit, Prediction – </a:t>
            </a:r>
            <a:r>
              <a:rPr lang="en-US">
                <a:solidFill>
                  <a:srgbClr val="FF0000"/>
                </a:solidFill>
                <a:latin typeface="Times New Roman"/>
                <a:ea typeface="Times New Roman"/>
                <a:cs typeface="Times New Roman"/>
                <a:sym typeface="Times New Roman"/>
              </a:rPr>
              <a:t>Branch Strongly taken  </a:t>
            </a:r>
            <a:r>
              <a:rPr lang="en-US">
                <a:latin typeface="Times New Roman"/>
                <a:ea typeface="Times New Roman"/>
                <a:cs typeface="Times New Roman"/>
                <a:sym typeface="Times New Roman"/>
              </a:rPr>
              <a:t>when reaches Execute Stage</a:t>
            </a:r>
            <a:endParaRPr/>
          </a:p>
          <a:p>
            <a:pPr indent="-342900" lvl="0" marL="457200" rtl="0" algn="l">
              <a:lnSpc>
                <a:spcPct val="90000"/>
              </a:lnSpc>
              <a:spcBef>
                <a:spcPts val="1000"/>
              </a:spcBef>
              <a:spcAft>
                <a:spcPts val="0"/>
              </a:spcAft>
              <a:buClr>
                <a:schemeClr val="dk1"/>
              </a:buClr>
              <a:buSzPct val="69498"/>
              <a:buChar char="•"/>
            </a:pPr>
            <a:r>
              <a:rPr lang="en-US">
                <a:latin typeface="Times New Roman"/>
                <a:ea typeface="Times New Roman"/>
                <a:cs typeface="Times New Roman"/>
                <a:sym typeface="Times New Roman"/>
              </a:rPr>
              <a:t>BTB instructs prefetch stage </a:t>
            </a:r>
            <a:r>
              <a:rPr lang="en-US">
                <a:solidFill>
                  <a:srgbClr val="C00000"/>
                </a:solidFill>
                <a:latin typeface="Times New Roman"/>
                <a:ea typeface="Times New Roman"/>
                <a:cs typeface="Times New Roman"/>
                <a:sym typeface="Times New Roman"/>
              </a:rPr>
              <a:t>to fetch instructions from addr. “BK” </a:t>
            </a:r>
            <a:endParaRPr/>
          </a:p>
          <a:p>
            <a:pPr indent="-342900" lvl="0" marL="457200" rtl="0" algn="l">
              <a:lnSpc>
                <a:spcPct val="90000"/>
              </a:lnSpc>
              <a:spcBef>
                <a:spcPts val="1000"/>
              </a:spcBef>
              <a:spcAft>
                <a:spcPts val="0"/>
              </a:spcAft>
              <a:buClr>
                <a:schemeClr val="dk1"/>
              </a:buClr>
              <a:buSzPct val="69498"/>
              <a:buChar char="•"/>
            </a:pPr>
            <a:r>
              <a:rPr lang="en-US">
                <a:latin typeface="Times New Roman"/>
                <a:ea typeface="Times New Roman"/>
                <a:cs typeface="Times New Roman"/>
                <a:sym typeface="Times New Roman"/>
              </a:rPr>
              <a:t>One buffer prefetches instructions from target ie. </a:t>
            </a:r>
            <a:r>
              <a:rPr b="1" lang="en-US">
                <a:latin typeface="Times New Roman"/>
                <a:ea typeface="Times New Roman"/>
                <a:cs typeface="Times New Roman"/>
                <a:sym typeface="Times New Roman"/>
              </a:rPr>
              <a:t>I1 and I2 </a:t>
            </a:r>
            <a:endParaRPr/>
          </a:p>
          <a:p>
            <a:pPr indent="-342900" lvl="0" marL="457200" rtl="0" algn="l">
              <a:lnSpc>
                <a:spcPct val="90000"/>
              </a:lnSpc>
              <a:spcBef>
                <a:spcPts val="1000"/>
              </a:spcBef>
              <a:spcAft>
                <a:spcPts val="0"/>
              </a:spcAft>
              <a:buClr>
                <a:schemeClr val="dk1"/>
              </a:buClr>
              <a:buSzPct val="69498"/>
              <a:buChar char="•"/>
            </a:pPr>
            <a:r>
              <a:rPr b="1" lang="en-US">
                <a:solidFill>
                  <a:srgbClr val="C00000"/>
                </a:solidFill>
                <a:latin typeface="Times New Roman"/>
                <a:ea typeface="Times New Roman"/>
                <a:cs typeface="Times New Roman"/>
                <a:sym typeface="Times New Roman"/>
              </a:rPr>
              <a:t>Second buffer </a:t>
            </a:r>
            <a:r>
              <a:rPr lang="en-US">
                <a:latin typeface="Times New Roman"/>
                <a:ea typeface="Times New Roman"/>
                <a:cs typeface="Times New Roman"/>
                <a:sym typeface="Times New Roman"/>
              </a:rPr>
              <a:t>prefetches instructions </a:t>
            </a:r>
            <a:r>
              <a:rPr b="1" lang="en-US">
                <a:latin typeface="Times New Roman"/>
                <a:ea typeface="Times New Roman"/>
                <a:cs typeface="Times New Roman"/>
                <a:sym typeface="Times New Roman"/>
              </a:rPr>
              <a:t>I4, I5  and so on. </a:t>
            </a:r>
            <a:endParaRPr/>
          </a:p>
          <a:p>
            <a:pPr indent="-342900" lvl="0" marL="457200" rtl="0" algn="l">
              <a:lnSpc>
                <a:spcPct val="90000"/>
              </a:lnSpc>
              <a:spcBef>
                <a:spcPts val="1000"/>
              </a:spcBef>
              <a:spcAft>
                <a:spcPts val="0"/>
              </a:spcAft>
              <a:buClr>
                <a:schemeClr val="dk1"/>
              </a:buClr>
              <a:buSzPct val="69498"/>
              <a:buChar char="•"/>
            </a:pPr>
            <a:r>
              <a:rPr lang="en-US">
                <a:latin typeface="Times New Roman"/>
                <a:ea typeface="Times New Roman"/>
                <a:cs typeface="Times New Roman"/>
                <a:sym typeface="Times New Roman"/>
              </a:rPr>
              <a:t>During last iteration, when </a:t>
            </a:r>
            <a:r>
              <a:rPr b="1" lang="en-US">
                <a:latin typeface="Times New Roman"/>
                <a:ea typeface="Times New Roman"/>
                <a:cs typeface="Times New Roman"/>
                <a:sym typeface="Times New Roman"/>
              </a:rPr>
              <a:t>ZF=1</a:t>
            </a:r>
            <a:r>
              <a:rPr lang="en-US">
                <a:latin typeface="Times New Roman"/>
                <a:ea typeface="Times New Roman"/>
                <a:cs typeface="Times New Roman"/>
                <a:sym typeface="Times New Roman"/>
              </a:rPr>
              <a:t> then </a:t>
            </a:r>
            <a:r>
              <a:rPr lang="en-US">
                <a:solidFill>
                  <a:srgbClr val="002060"/>
                </a:solidFill>
                <a:latin typeface="Times New Roman"/>
                <a:ea typeface="Times New Roman"/>
                <a:cs typeface="Times New Roman"/>
                <a:sym typeface="Times New Roman"/>
              </a:rPr>
              <a:t>branching will not happen </a:t>
            </a:r>
            <a:r>
              <a:rPr lang="en-US">
                <a:latin typeface="Times New Roman"/>
                <a:ea typeface="Times New Roman"/>
                <a:cs typeface="Times New Roman"/>
                <a:sym typeface="Times New Roman"/>
              </a:rPr>
              <a:t>and new instructions will be readily available in one of the buffer hence </a:t>
            </a:r>
            <a:r>
              <a:rPr b="1" lang="en-US">
                <a:latin typeface="Times New Roman"/>
                <a:ea typeface="Times New Roman"/>
                <a:cs typeface="Times New Roman"/>
                <a:sym typeface="Times New Roman"/>
              </a:rPr>
              <a:t>the correct buffer will be attached to U and V pipe.</a:t>
            </a:r>
            <a:endParaRPr b="1">
              <a:latin typeface="Times New Roman"/>
              <a:ea typeface="Times New Roman"/>
              <a:cs typeface="Times New Roman"/>
              <a:sym typeface="Times New Roman"/>
            </a:endParaRPr>
          </a:p>
        </p:txBody>
      </p:sp>
      <p:pic>
        <p:nvPicPr>
          <p:cNvPr id="1530" name="Google Shape;1530;p224"/>
          <p:cNvPicPr preferRelativeResize="0"/>
          <p:nvPr/>
        </p:nvPicPr>
        <p:blipFill rotWithShape="1">
          <a:blip r:embed="rId3">
            <a:alphaModFix/>
          </a:blip>
          <a:srcRect b="0" l="0" r="0" t="0"/>
          <a:stretch/>
        </p:blipFill>
        <p:spPr>
          <a:xfrm>
            <a:off x="0" y="0"/>
            <a:ext cx="887406" cy="801993"/>
          </a:xfrm>
          <a:prstGeom prst="rect">
            <a:avLst/>
          </a:prstGeom>
          <a:noFill/>
          <a:ln>
            <a:noFill/>
          </a:ln>
        </p:spPr>
      </p:pic>
      <p:sp>
        <p:nvSpPr>
          <p:cNvPr id="1531" name="Google Shape;1531;p2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532" name="Google Shape;1532;p2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533" name="Google Shape;1533;p2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534" name="Google Shape;1534;p224"/>
          <p:cNvSpPr/>
          <p:nvPr/>
        </p:nvSpPr>
        <p:spPr>
          <a:xfrm>
            <a:off x="5727950" y="3244334"/>
            <a:ext cx="44114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535" name="Google Shape;1535;p224"/>
          <p:cNvSpPr/>
          <p:nvPr/>
        </p:nvSpPr>
        <p:spPr>
          <a:xfrm>
            <a:off x="8660131" y="-1"/>
            <a:ext cx="3333749" cy="1962151"/>
          </a:xfrm>
          <a:prstGeom prst="rect">
            <a:avLst/>
          </a:prstGeom>
          <a:solidFill>
            <a:srgbClr val="EDEDED"/>
          </a:solidFill>
          <a:ln cap="flat" cmpd="sng" w="25400">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          </a:t>
            </a:r>
            <a:r>
              <a:rPr b="0" i="0" lang="en-US" sz="1400" u="none" cap="none" strike="noStrike">
                <a:solidFill>
                  <a:srgbClr val="002060"/>
                </a:solidFill>
                <a:latin typeface="Arial"/>
                <a:ea typeface="Arial"/>
                <a:cs typeface="Arial"/>
                <a:sym typeface="Arial"/>
              </a:rPr>
              <a:t>I0     MOV SI, addr</a:t>
            </a:r>
            <a:endParaRPr b="0" i="0" sz="1400" u="none" cap="none" strike="noStrike">
              <a:solidFill>
                <a:srgbClr val="00206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Bk  :  I1     INC SI</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I2     DEC CX    </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a:t>
            </a:r>
            <a:r>
              <a:rPr b="1" i="0" lang="en-US" sz="1400" u="none" cap="none" strike="noStrike">
                <a:solidFill>
                  <a:srgbClr val="FF0000"/>
                </a:solidFill>
                <a:latin typeface="Arial"/>
                <a:ea typeface="Arial"/>
                <a:cs typeface="Arial"/>
                <a:sym typeface="Arial"/>
              </a:rPr>
              <a:t>I3     JNZ   BK</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I4     ADD  AX,BX</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I5     INC  AX</a:t>
            </a:r>
            <a:endParaRPr/>
          </a:p>
          <a:p>
            <a:pPr indent="0" lvl="0" marL="0" marR="0" rtl="0" algn="l">
              <a:lnSpc>
                <a:spcPct val="100000"/>
              </a:lnSpc>
              <a:spcBef>
                <a:spcPts val="0"/>
              </a:spcBef>
              <a:spcAft>
                <a:spcPts val="0"/>
              </a:spcAft>
              <a:buNone/>
            </a:pPr>
            <a:r>
              <a:rPr b="0" i="0" lang="en-US" sz="1400" u="none" cap="none" strike="noStrike">
                <a:solidFill>
                  <a:srgbClr val="002060"/>
                </a:solidFill>
                <a:latin typeface="Arial"/>
                <a:ea typeface="Arial"/>
                <a:cs typeface="Arial"/>
                <a:sym typeface="Arial"/>
              </a:rPr>
              <a:t>          I6     MOV  [SI] , AX </a:t>
            </a:r>
            <a:endParaRPr b="0" i="0" sz="1400" u="none" cap="none" strike="noStrike">
              <a:solidFill>
                <a:srgbClr val="002060"/>
              </a:solidFill>
              <a:latin typeface="Arial"/>
              <a:ea typeface="Arial"/>
              <a:cs typeface="Arial"/>
              <a:sym typeface="Arial"/>
            </a:endParaRPr>
          </a:p>
        </p:txBody>
      </p:sp>
      <p:pic>
        <p:nvPicPr>
          <p:cNvPr id="1536" name="Google Shape;1536;p224"/>
          <p:cNvPicPr preferRelativeResize="0"/>
          <p:nvPr/>
        </p:nvPicPr>
        <p:blipFill rotWithShape="1">
          <a:blip r:embed="rId4">
            <a:alphaModFix/>
          </a:blip>
          <a:srcRect b="0" l="0" r="0" t="0"/>
          <a:stretch/>
        </p:blipFill>
        <p:spPr>
          <a:xfrm>
            <a:off x="259080" y="1075056"/>
            <a:ext cx="5014912" cy="1152525"/>
          </a:xfrm>
          <a:prstGeom prst="rect">
            <a:avLst/>
          </a:prstGeom>
          <a:noFill/>
          <a:ln>
            <a:noFill/>
          </a:ln>
        </p:spPr>
      </p:pic>
      <p:pic>
        <p:nvPicPr>
          <p:cNvPr id="1537" name="Google Shape;1537;p224"/>
          <p:cNvPicPr preferRelativeResize="0"/>
          <p:nvPr/>
        </p:nvPicPr>
        <p:blipFill rotWithShape="1">
          <a:blip r:embed="rId5">
            <a:alphaModFix/>
          </a:blip>
          <a:srcRect b="0" l="0" r="0" t="0"/>
          <a:stretch/>
        </p:blipFill>
        <p:spPr>
          <a:xfrm>
            <a:off x="146051" y="2399393"/>
            <a:ext cx="4770120" cy="3664210"/>
          </a:xfrm>
          <a:prstGeom prst="rect">
            <a:avLst/>
          </a:prstGeom>
          <a:noFill/>
          <a:ln>
            <a:noFill/>
          </a:ln>
        </p:spPr>
      </p:pic>
      <p:cxnSp>
        <p:nvCxnSpPr>
          <p:cNvPr id="1538" name="Google Shape;1538;p224"/>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539" name="Google Shape;1539;p22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540" name="Google Shape;1540;p224"/>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541" name="Google Shape;1541;p22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0" st="0"/>
                                            </p:txEl>
                                          </p:spTgt>
                                        </p:tgtEl>
                                        <p:attrNameLst>
                                          <p:attrName>style.visibility</p:attrName>
                                        </p:attrNameLst>
                                      </p:cBhvr>
                                      <p:to>
                                        <p:strVal val="visible"/>
                                      </p:to>
                                    </p:set>
                                    <p:animEffect filter="fade" transition="in">
                                      <p:cBhvr>
                                        <p:cTn dur="2000"/>
                                        <p:tgtEl>
                                          <p:spTgt spid="15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1" st="1"/>
                                            </p:txEl>
                                          </p:spTgt>
                                        </p:tgtEl>
                                        <p:attrNameLst>
                                          <p:attrName>style.visibility</p:attrName>
                                        </p:attrNameLst>
                                      </p:cBhvr>
                                      <p:to>
                                        <p:strVal val="visible"/>
                                      </p:to>
                                    </p:set>
                                    <p:animEffect filter="fade" transition="in">
                                      <p:cBhvr>
                                        <p:cTn dur="2000"/>
                                        <p:tgtEl>
                                          <p:spTgt spid="15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2" st="2"/>
                                            </p:txEl>
                                          </p:spTgt>
                                        </p:tgtEl>
                                        <p:attrNameLst>
                                          <p:attrName>style.visibility</p:attrName>
                                        </p:attrNameLst>
                                      </p:cBhvr>
                                      <p:to>
                                        <p:strVal val="visible"/>
                                      </p:to>
                                    </p:set>
                                    <p:animEffect filter="fade" transition="in">
                                      <p:cBhvr>
                                        <p:cTn dur="2000"/>
                                        <p:tgtEl>
                                          <p:spTgt spid="15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3" st="3"/>
                                            </p:txEl>
                                          </p:spTgt>
                                        </p:tgtEl>
                                        <p:attrNameLst>
                                          <p:attrName>style.visibility</p:attrName>
                                        </p:attrNameLst>
                                      </p:cBhvr>
                                      <p:to>
                                        <p:strVal val="visible"/>
                                      </p:to>
                                    </p:set>
                                    <p:animEffect filter="fade" transition="in">
                                      <p:cBhvr>
                                        <p:cTn dur="2000"/>
                                        <p:tgtEl>
                                          <p:spTgt spid="152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4" st="4"/>
                                            </p:txEl>
                                          </p:spTgt>
                                        </p:tgtEl>
                                        <p:attrNameLst>
                                          <p:attrName>style.visibility</p:attrName>
                                        </p:attrNameLst>
                                      </p:cBhvr>
                                      <p:to>
                                        <p:strVal val="visible"/>
                                      </p:to>
                                    </p:set>
                                    <p:animEffect filter="fade" transition="in">
                                      <p:cBhvr>
                                        <p:cTn dur="2000"/>
                                        <p:tgtEl>
                                          <p:spTgt spid="152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5" name="Shape 1545"/>
        <p:cNvGrpSpPr/>
        <p:nvPr/>
      </p:nvGrpSpPr>
      <p:grpSpPr>
        <a:xfrm>
          <a:off x="0" y="0"/>
          <a:ext cx="0" cy="0"/>
          <a:chOff x="0" y="0"/>
          <a:chExt cx="0" cy="0"/>
        </a:xfrm>
      </p:grpSpPr>
      <p:sp>
        <p:nvSpPr>
          <p:cNvPr id="1546" name="Google Shape;1546;p225"/>
          <p:cNvSpPr txBox="1"/>
          <p:nvPr>
            <p:ph type="title"/>
          </p:nvPr>
        </p:nvSpPr>
        <p:spPr>
          <a:xfrm>
            <a:off x="1674420" y="439386"/>
            <a:ext cx="9679379" cy="213757"/>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5454"/>
              <a:buNone/>
            </a:pPr>
            <a:r>
              <a:rPr lang="en-US">
                <a:latin typeface="Times New Roman"/>
                <a:ea typeface="Times New Roman"/>
                <a:cs typeface="Times New Roman"/>
                <a:sym typeface="Times New Roman"/>
              </a:rPr>
              <a:t>BTB Example</a:t>
            </a:r>
            <a:endParaRPr>
              <a:latin typeface="Times New Roman"/>
              <a:ea typeface="Times New Roman"/>
              <a:cs typeface="Times New Roman"/>
              <a:sym typeface="Times New Roman"/>
            </a:endParaRPr>
          </a:p>
        </p:txBody>
      </p:sp>
      <p:sp>
        <p:nvSpPr>
          <p:cNvPr id="1547" name="Google Shape;1547;p225"/>
          <p:cNvSpPr txBox="1"/>
          <p:nvPr>
            <p:ph idx="1" type="body"/>
          </p:nvPr>
        </p:nvSpPr>
        <p:spPr>
          <a:xfrm>
            <a:off x="838199" y="980748"/>
            <a:ext cx="11153503" cy="5375601"/>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SzPts val="1800"/>
              <a:buNone/>
            </a:pPr>
            <a:r>
              <a:rPr lang="en-US" sz="2100">
                <a:latin typeface="Times New Roman"/>
                <a:ea typeface="Times New Roman"/>
                <a:cs typeface="Times New Roman"/>
                <a:sym typeface="Times New Roman"/>
              </a:rPr>
              <a:t>Consider the following loop for computing prime numbers:</a:t>
            </a:r>
            <a:endParaRPr/>
          </a:p>
          <a:p>
            <a:pPr indent="-342900" lvl="0" marL="457200" rtl="0" algn="l">
              <a:lnSpc>
                <a:spcPct val="90000"/>
              </a:lnSpc>
              <a:spcBef>
                <a:spcPts val="1000"/>
              </a:spcBef>
              <a:spcAft>
                <a:spcPts val="0"/>
              </a:spcAft>
              <a:buSzPts val="1800"/>
              <a:buNone/>
            </a:pPr>
            <a:r>
              <a:rPr lang="en-US" sz="2100">
                <a:latin typeface="Times New Roman"/>
                <a:ea typeface="Times New Roman"/>
                <a:cs typeface="Times New Roman"/>
                <a:sym typeface="Times New Roman"/>
              </a:rPr>
              <a:t>		</a:t>
            </a:r>
            <a:r>
              <a:rPr b="1" lang="en-US" sz="2100">
                <a:latin typeface="Times New Roman"/>
                <a:ea typeface="Times New Roman"/>
                <a:cs typeface="Times New Roman"/>
                <a:sym typeface="Times New Roman"/>
              </a:rPr>
              <a:t>for(k=i+prime;k&lt;=SIZE;k+=prime)</a:t>
            </a:r>
            <a:endParaRPr/>
          </a:p>
          <a:p>
            <a:pPr indent="-342900" lvl="0" marL="457200" rtl="0" algn="l">
              <a:lnSpc>
                <a:spcPct val="90000"/>
              </a:lnSpc>
              <a:spcBef>
                <a:spcPts val="1000"/>
              </a:spcBef>
              <a:spcAft>
                <a:spcPts val="0"/>
              </a:spcAft>
              <a:buSzPts val="1800"/>
              <a:buNone/>
            </a:pPr>
            <a:r>
              <a:rPr b="1" lang="en-US" sz="2100">
                <a:latin typeface="Times New Roman"/>
                <a:ea typeface="Times New Roman"/>
                <a:cs typeface="Times New Roman"/>
                <a:sym typeface="Times New Roman"/>
              </a:rPr>
              <a:t>		flags[k]=FALSE;</a:t>
            </a:r>
            <a:endParaRPr/>
          </a:p>
          <a:p>
            <a:pPr indent="-342900" lvl="0" marL="457200" rtl="0" algn="l">
              <a:lnSpc>
                <a:spcPct val="90000"/>
              </a:lnSpc>
              <a:spcBef>
                <a:spcPts val="1000"/>
              </a:spcBef>
              <a:spcAft>
                <a:spcPts val="0"/>
              </a:spcAft>
              <a:buSzPts val="1800"/>
              <a:buNone/>
            </a:pPr>
            <a:r>
              <a:rPr lang="en-US" sz="2100">
                <a:latin typeface="Times New Roman"/>
                <a:ea typeface="Times New Roman"/>
                <a:cs typeface="Times New Roman"/>
                <a:sym typeface="Times New Roman"/>
              </a:rPr>
              <a:t>A popular compiler generates the following assembly code:</a:t>
            </a:r>
            <a:endParaRPr/>
          </a:p>
          <a:p>
            <a:pPr indent="-342900" lvl="0" marL="457200" rtl="0" algn="l">
              <a:lnSpc>
                <a:spcPct val="90000"/>
              </a:lnSpc>
              <a:spcBef>
                <a:spcPts val="1000"/>
              </a:spcBef>
              <a:spcAft>
                <a:spcPts val="0"/>
              </a:spcAft>
              <a:buSzPts val="1800"/>
              <a:buNone/>
            </a:pPr>
            <a:r>
              <a:rPr lang="en-US" sz="2100">
                <a:latin typeface="Times New Roman"/>
                <a:ea typeface="Times New Roman"/>
                <a:cs typeface="Times New Roman"/>
                <a:sym typeface="Times New Roman"/>
              </a:rPr>
              <a:t>(prime is allocated to ecx, k is allocated to edx, and al contains the value FALSE)</a:t>
            </a:r>
            <a:endParaRPr/>
          </a:p>
          <a:p>
            <a:pPr indent="-342900" lvl="0" marL="457200" rtl="0" algn="l">
              <a:lnSpc>
                <a:spcPct val="90000"/>
              </a:lnSpc>
              <a:spcBef>
                <a:spcPts val="1000"/>
              </a:spcBef>
              <a:spcAft>
                <a:spcPts val="0"/>
              </a:spcAft>
              <a:buSzPts val="1800"/>
              <a:buNone/>
            </a:pPr>
            <a:r>
              <a:rPr lang="en-US" sz="2100">
                <a:latin typeface="Times New Roman"/>
                <a:ea typeface="Times New Roman"/>
                <a:cs typeface="Times New Roman"/>
                <a:sym typeface="Times New Roman"/>
              </a:rPr>
              <a:t>		</a:t>
            </a:r>
            <a:r>
              <a:rPr b="1" lang="en-US" sz="2100">
                <a:latin typeface="Times New Roman"/>
                <a:ea typeface="Times New Roman"/>
                <a:cs typeface="Times New Roman"/>
                <a:sym typeface="Times New Roman"/>
              </a:rPr>
              <a:t>inner_loop:</a:t>
            </a:r>
            <a:endParaRPr/>
          </a:p>
          <a:p>
            <a:pPr indent="-342900" lvl="0" marL="457200" rtl="0" algn="l">
              <a:lnSpc>
                <a:spcPct val="90000"/>
              </a:lnSpc>
              <a:spcBef>
                <a:spcPts val="1000"/>
              </a:spcBef>
              <a:spcAft>
                <a:spcPts val="0"/>
              </a:spcAft>
              <a:buSzPts val="1800"/>
              <a:buNone/>
            </a:pPr>
            <a:r>
              <a:rPr b="1" lang="en-US" sz="2100">
                <a:latin typeface="Times New Roman"/>
                <a:ea typeface="Times New Roman"/>
                <a:cs typeface="Times New Roman"/>
                <a:sym typeface="Times New Roman"/>
              </a:rPr>
              <a:t>		mov byte ptr flags[edx],al</a:t>
            </a:r>
            <a:endParaRPr/>
          </a:p>
          <a:p>
            <a:pPr indent="-342900" lvl="0" marL="457200" rtl="0" algn="l">
              <a:lnSpc>
                <a:spcPct val="90000"/>
              </a:lnSpc>
              <a:spcBef>
                <a:spcPts val="1000"/>
              </a:spcBef>
              <a:spcAft>
                <a:spcPts val="0"/>
              </a:spcAft>
              <a:buSzPts val="1800"/>
              <a:buNone/>
            </a:pPr>
            <a:r>
              <a:rPr b="1" lang="en-US" sz="2100">
                <a:latin typeface="Times New Roman"/>
                <a:ea typeface="Times New Roman"/>
                <a:cs typeface="Times New Roman"/>
                <a:sym typeface="Times New Roman"/>
              </a:rPr>
              <a:t>		add edx,ecx</a:t>
            </a:r>
            <a:endParaRPr b="1" sz="2100">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None/>
            </a:pPr>
            <a:r>
              <a:rPr b="1" lang="en-US" sz="2100">
                <a:latin typeface="Times New Roman"/>
                <a:ea typeface="Times New Roman"/>
                <a:cs typeface="Times New Roman"/>
                <a:sym typeface="Times New Roman"/>
              </a:rPr>
              <a:t>		cmp edx, SIZE</a:t>
            </a:r>
            <a:endParaRPr/>
          </a:p>
          <a:p>
            <a:pPr indent="-342900" lvl="0" marL="457200" rtl="0" algn="l">
              <a:lnSpc>
                <a:spcPct val="90000"/>
              </a:lnSpc>
              <a:spcBef>
                <a:spcPts val="1000"/>
              </a:spcBef>
              <a:spcAft>
                <a:spcPts val="0"/>
              </a:spcAft>
              <a:buSzPts val="1800"/>
              <a:buNone/>
            </a:pPr>
            <a:r>
              <a:rPr b="1" lang="en-US" sz="2100">
                <a:latin typeface="Times New Roman"/>
                <a:ea typeface="Times New Roman"/>
                <a:cs typeface="Times New Roman"/>
                <a:sym typeface="Times New Roman"/>
              </a:rPr>
              <a:t>		jle inner_loop</a:t>
            </a:r>
            <a:endParaRPr b="1" sz="2100">
              <a:latin typeface="Times New Roman"/>
              <a:ea typeface="Times New Roman"/>
              <a:cs typeface="Times New Roman"/>
              <a:sym typeface="Times New Roman"/>
            </a:endParaRPr>
          </a:p>
          <a:p>
            <a:pPr indent="-342900" lvl="0" marL="457200" rtl="0" algn="l">
              <a:lnSpc>
                <a:spcPct val="90000"/>
              </a:lnSpc>
              <a:spcBef>
                <a:spcPts val="1000"/>
              </a:spcBef>
              <a:spcAft>
                <a:spcPts val="0"/>
              </a:spcAft>
              <a:buSzPts val="1800"/>
              <a:buNone/>
            </a:pPr>
            <a:r>
              <a:rPr lang="en-US" sz="2100">
                <a:latin typeface="Times New Roman"/>
                <a:ea typeface="Times New Roman"/>
                <a:cs typeface="Times New Roman"/>
                <a:sym typeface="Times New Roman"/>
              </a:rPr>
              <a:t>Each iteration of this loop will execute in </a:t>
            </a:r>
            <a:r>
              <a:rPr lang="en-US" sz="2100">
                <a:solidFill>
                  <a:srgbClr val="FF0000"/>
                </a:solidFill>
                <a:latin typeface="Times New Roman"/>
                <a:ea typeface="Times New Roman"/>
                <a:cs typeface="Times New Roman"/>
                <a:sym typeface="Times New Roman"/>
              </a:rPr>
              <a:t>6 clocks on the Intel486 CPU.</a:t>
            </a:r>
            <a:endParaRPr/>
          </a:p>
          <a:p>
            <a:pPr indent="-342900" lvl="0" marL="457200" rtl="0" algn="l">
              <a:lnSpc>
                <a:spcPct val="90000"/>
              </a:lnSpc>
              <a:spcBef>
                <a:spcPts val="1000"/>
              </a:spcBef>
              <a:spcAft>
                <a:spcPts val="0"/>
              </a:spcAft>
              <a:buSzPts val="1800"/>
              <a:buNone/>
            </a:pPr>
            <a:r>
              <a:rPr lang="en-US" sz="2100">
                <a:solidFill>
                  <a:srgbClr val="FF0000"/>
                </a:solidFill>
                <a:latin typeface="Times New Roman"/>
                <a:ea typeface="Times New Roman"/>
                <a:cs typeface="Times New Roman"/>
                <a:sym typeface="Times New Roman"/>
              </a:rPr>
              <a:t>On the Pentium processor</a:t>
            </a:r>
            <a:r>
              <a:rPr lang="en-US" sz="2100">
                <a:latin typeface="Times New Roman"/>
                <a:ea typeface="Times New Roman"/>
                <a:cs typeface="Times New Roman"/>
                <a:sym typeface="Times New Roman"/>
              </a:rPr>
              <a:t>, the mov is paired with the add; the cmp with the jle. With branch prediction,each loop iteration </a:t>
            </a:r>
            <a:r>
              <a:rPr lang="en-US" sz="2100">
                <a:solidFill>
                  <a:srgbClr val="FF0000"/>
                </a:solidFill>
                <a:latin typeface="Times New Roman"/>
                <a:ea typeface="Times New Roman"/>
                <a:cs typeface="Times New Roman"/>
                <a:sym typeface="Times New Roman"/>
              </a:rPr>
              <a:t>executes in 2 clocks</a:t>
            </a:r>
            <a:r>
              <a:rPr lang="en-US" sz="2100">
                <a:latin typeface="Times New Roman"/>
                <a:ea typeface="Times New Roman"/>
                <a:cs typeface="Times New Roman"/>
                <a:sym typeface="Times New Roman"/>
              </a:rPr>
              <a:t>.</a:t>
            </a:r>
            <a:endParaRPr sz="2100">
              <a:latin typeface="Times New Roman"/>
              <a:ea typeface="Times New Roman"/>
              <a:cs typeface="Times New Roman"/>
              <a:sym typeface="Times New Roman"/>
            </a:endParaRPr>
          </a:p>
        </p:txBody>
      </p:sp>
      <p:sp>
        <p:nvSpPr>
          <p:cNvPr id="1548" name="Google Shape;1548;p2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549" name="Google Shape;1549;p2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550" name="Google Shape;1550;p2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551" name="Google Shape;1551;p225"/>
          <p:cNvPicPr preferRelativeResize="0"/>
          <p:nvPr/>
        </p:nvPicPr>
        <p:blipFill rotWithShape="1">
          <a:blip r:embed="rId3">
            <a:alphaModFix/>
          </a:blip>
          <a:srcRect b="0" l="0" r="0" t="0"/>
          <a:stretch/>
        </p:blipFill>
        <p:spPr>
          <a:xfrm>
            <a:off x="0" y="0"/>
            <a:ext cx="777855" cy="702986"/>
          </a:xfrm>
          <a:prstGeom prst="rect">
            <a:avLst/>
          </a:prstGeom>
          <a:noFill/>
          <a:ln>
            <a:noFill/>
          </a:ln>
        </p:spPr>
      </p:pic>
      <p:cxnSp>
        <p:nvCxnSpPr>
          <p:cNvPr id="1552" name="Google Shape;1552;p225"/>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553" name="Google Shape;1553;p22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554" name="Google Shape;1554;p22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555" name="Google Shape;1555;p22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9" name="Shape 1559"/>
        <p:cNvGrpSpPr/>
        <p:nvPr/>
      </p:nvGrpSpPr>
      <p:grpSpPr>
        <a:xfrm>
          <a:off x="0" y="0"/>
          <a:ext cx="0" cy="0"/>
          <a:chOff x="0" y="0"/>
          <a:chExt cx="0" cy="0"/>
        </a:xfrm>
      </p:grpSpPr>
      <p:sp>
        <p:nvSpPr>
          <p:cNvPr id="1560" name="Google Shape;1560;p2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a:t>   </a:t>
            </a:r>
            <a:endParaRPr/>
          </a:p>
        </p:txBody>
      </p:sp>
      <p:pic>
        <p:nvPicPr>
          <p:cNvPr id="1561" name="Google Shape;1561;p226"/>
          <p:cNvPicPr preferRelativeResize="0"/>
          <p:nvPr>
            <p:ph idx="1" type="body"/>
          </p:nvPr>
        </p:nvPicPr>
        <p:blipFill rotWithShape="1">
          <a:blip r:embed="rId3">
            <a:alphaModFix/>
          </a:blip>
          <a:srcRect b="0" l="0" r="0" t="0"/>
          <a:stretch/>
        </p:blipFill>
        <p:spPr>
          <a:xfrm>
            <a:off x="5782067" y="1063063"/>
            <a:ext cx="6399617" cy="5109138"/>
          </a:xfrm>
          <a:prstGeom prst="rect">
            <a:avLst/>
          </a:prstGeom>
          <a:noFill/>
          <a:ln>
            <a:noFill/>
          </a:ln>
        </p:spPr>
      </p:pic>
      <p:sp>
        <p:nvSpPr>
          <p:cNvPr id="1562" name="Google Shape;1562;p2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563" name="Google Shape;1563;p2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564" name="Google Shape;1564;p2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565" name="Google Shape;1565;p226"/>
          <p:cNvSpPr/>
          <p:nvPr/>
        </p:nvSpPr>
        <p:spPr>
          <a:xfrm>
            <a:off x="146051" y="2167336"/>
            <a:ext cx="5268037" cy="1446663"/>
          </a:xfrm>
          <a:prstGeom prst="rect">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4800" u="none" cap="none" strike="noStrike">
                <a:solidFill>
                  <a:srgbClr val="C00000"/>
                </a:solidFill>
                <a:latin typeface="Arial"/>
                <a:ea typeface="Arial"/>
                <a:cs typeface="Arial"/>
                <a:sym typeface="Arial"/>
              </a:rPr>
              <a:t>Floating Point Unit Details </a:t>
            </a:r>
            <a:endParaRPr b="1" i="0" sz="4800" u="none" cap="none" strike="noStrike">
              <a:solidFill>
                <a:srgbClr val="C00000"/>
              </a:solidFill>
              <a:latin typeface="Arial"/>
              <a:ea typeface="Arial"/>
              <a:cs typeface="Arial"/>
              <a:sym typeface="Arial"/>
            </a:endParaRPr>
          </a:p>
        </p:txBody>
      </p:sp>
      <p:cxnSp>
        <p:nvCxnSpPr>
          <p:cNvPr id="1566" name="Google Shape;1566;p226"/>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567" name="Google Shape;1567;p22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568" name="Google Shape;1568;p22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569" name="Google Shape;1569;p22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570" name="Google Shape;1570;p226"/>
          <p:cNvPicPr preferRelativeResize="0"/>
          <p:nvPr/>
        </p:nvPicPr>
        <p:blipFill rotWithShape="1">
          <a:blip r:embed="rId4">
            <a:alphaModFix/>
          </a:blip>
          <a:srcRect b="0" l="0" r="0" t="0"/>
          <a:stretch/>
        </p:blipFill>
        <p:spPr>
          <a:xfrm>
            <a:off x="0" y="0"/>
            <a:ext cx="777855" cy="70298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6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4" name="Shape 1574"/>
        <p:cNvGrpSpPr/>
        <p:nvPr/>
      </p:nvGrpSpPr>
      <p:grpSpPr>
        <a:xfrm>
          <a:off x="0" y="0"/>
          <a:ext cx="0" cy="0"/>
          <a:chOff x="0" y="0"/>
          <a:chExt cx="0" cy="0"/>
        </a:xfrm>
      </p:grpSpPr>
      <p:sp>
        <p:nvSpPr>
          <p:cNvPr id="1575" name="Google Shape;1575;p227"/>
          <p:cNvSpPr txBox="1"/>
          <p:nvPr>
            <p:ph type="title"/>
          </p:nvPr>
        </p:nvSpPr>
        <p:spPr>
          <a:xfrm>
            <a:off x="1668999" y="13063"/>
            <a:ext cx="9631878" cy="85407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en-US">
                <a:latin typeface="Times New Roman"/>
                <a:ea typeface="Times New Roman"/>
                <a:cs typeface="Times New Roman"/>
                <a:sym typeface="Times New Roman"/>
              </a:rPr>
              <a:t>Floating Point Unit</a:t>
            </a:r>
            <a:endParaRPr b="1">
              <a:latin typeface="Times New Roman"/>
              <a:ea typeface="Times New Roman"/>
              <a:cs typeface="Times New Roman"/>
              <a:sym typeface="Times New Roman"/>
            </a:endParaRPr>
          </a:p>
        </p:txBody>
      </p:sp>
      <p:sp>
        <p:nvSpPr>
          <p:cNvPr id="1576" name="Google Shape;1576;p227"/>
          <p:cNvSpPr txBox="1"/>
          <p:nvPr>
            <p:ph idx="1" type="body"/>
          </p:nvPr>
        </p:nvSpPr>
        <p:spPr>
          <a:xfrm>
            <a:off x="773905" y="935189"/>
            <a:ext cx="11062062" cy="5421161"/>
          </a:xfrm>
          <a:prstGeom prst="rect">
            <a:avLst/>
          </a:prstGeom>
          <a:noFill/>
          <a:ln>
            <a:noFill/>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Char char="•"/>
            </a:pPr>
            <a:r>
              <a:rPr lang="en-US" sz="3700">
                <a:latin typeface="Times New Roman"/>
                <a:ea typeface="Times New Roman"/>
                <a:cs typeface="Times New Roman"/>
                <a:sym typeface="Times New Roman"/>
              </a:rPr>
              <a:t>The floating-point unit </a:t>
            </a:r>
            <a:r>
              <a:rPr b="1" lang="en-US" sz="3700">
                <a:solidFill>
                  <a:srgbClr val="002060"/>
                </a:solidFill>
                <a:latin typeface="Times New Roman"/>
                <a:ea typeface="Times New Roman"/>
                <a:cs typeface="Times New Roman"/>
                <a:sym typeface="Times New Roman"/>
              </a:rPr>
              <a:t>(FPU) </a:t>
            </a:r>
            <a:r>
              <a:rPr lang="en-US" sz="3700">
                <a:latin typeface="Times New Roman"/>
                <a:ea typeface="Times New Roman"/>
                <a:cs typeface="Times New Roman"/>
                <a:sym typeface="Times New Roman"/>
              </a:rPr>
              <a:t>of the Pentium processor is </a:t>
            </a:r>
            <a:r>
              <a:rPr b="1" lang="en-US" sz="3700">
                <a:solidFill>
                  <a:srgbClr val="002060"/>
                </a:solidFill>
                <a:latin typeface="Times New Roman"/>
                <a:ea typeface="Times New Roman"/>
                <a:cs typeface="Times New Roman"/>
                <a:sym typeface="Times New Roman"/>
              </a:rPr>
              <a:t>integrated</a:t>
            </a:r>
            <a:r>
              <a:rPr lang="en-US" sz="3700">
                <a:solidFill>
                  <a:srgbClr val="002060"/>
                </a:solidFill>
                <a:latin typeface="Times New Roman"/>
                <a:ea typeface="Times New Roman"/>
                <a:cs typeface="Times New Roman"/>
                <a:sym typeface="Times New Roman"/>
              </a:rPr>
              <a:t> </a:t>
            </a:r>
            <a:r>
              <a:rPr lang="en-US" sz="3700">
                <a:solidFill>
                  <a:srgbClr val="FF0000"/>
                </a:solidFill>
                <a:latin typeface="Times New Roman"/>
                <a:ea typeface="Times New Roman"/>
                <a:cs typeface="Times New Roman"/>
                <a:sym typeface="Times New Roman"/>
              </a:rPr>
              <a:t>with the </a:t>
            </a:r>
            <a:r>
              <a:rPr b="1" lang="en-US" sz="3700">
                <a:solidFill>
                  <a:srgbClr val="FF0000"/>
                </a:solidFill>
                <a:latin typeface="Times New Roman"/>
                <a:ea typeface="Times New Roman"/>
                <a:cs typeface="Times New Roman"/>
                <a:sym typeface="Times New Roman"/>
              </a:rPr>
              <a:t>integer</a:t>
            </a:r>
            <a:r>
              <a:rPr lang="en-US" sz="3700">
                <a:solidFill>
                  <a:srgbClr val="FF0000"/>
                </a:solidFill>
                <a:latin typeface="Times New Roman"/>
                <a:ea typeface="Times New Roman"/>
                <a:cs typeface="Times New Roman"/>
                <a:sym typeface="Times New Roman"/>
              </a:rPr>
              <a:t> </a:t>
            </a:r>
            <a:r>
              <a:rPr lang="en-US" sz="3700">
                <a:latin typeface="Times New Roman"/>
                <a:ea typeface="Times New Roman"/>
                <a:cs typeface="Times New Roman"/>
                <a:sym typeface="Times New Roman"/>
              </a:rPr>
              <a:t>unit on the same chip.</a:t>
            </a:r>
            <a:endParaRPr/>
          </a:p>
          <a:p>
            <a:pPr indent="-342900" lvl="0" marL="457200" rtl="0" algn="just">
              <a:lnSpc>
                <a:spcPct val="90000"/>
              </a:lnSpc>
              <a:spcBef>
                <a:spcPts val="1000"/>
              </a:spcBef>
              <a:spcAft>
                <a:spcPts val="0"/>
              </a:spcAft>
              <a:buSzPts val="1800"/>
              <a:buChar char="•"/>
            </a:pPr>
            <a:r>
              <a:rPr lang="en-US" sz="3700">
                <a:latin typeface="Times New Roman"/>
                <a:ea typeface="Times New Roman"/>
                <a:cs typeface="Times New Roman"/>
                <a:sym typeface="Times New Roman"/>
              </a:rPr>
              <a:t>It is </a:t>
            </a:r>
            <a:r>
              <a:rPr b="1" lang="en-US" sz="3700">
                <a:solidFill>
                  <a:srgbClr val="002060"/>
                </a:solidFill>
                <a:latin typeface="Times New Roman"/>
                <a:ea typeface="Times New Roman"/>
                <a:cs typeface="Times New Roman"/>
                <a:sym typeface="Times New Roman"/>
              </a:rPr>
              <a:t>heavily</a:t>
            </a:r>
            <a:r>
              <a:rPr lang="en-US" sz="3700">
                <a:solidFill>
                  <a:srgbClr val="FF0000"/>
                </a:solidFill>
                <a:latin typeface="Times New Roman"/>
                <a:ea typeface="Times New Roman"/>
                <a:cs typeface="Times New Roman"/>
                <a:sym typeface="Times New Roman"/>
              </a:rPr>
              <a:t> pipelined</a:t>
            </a:r>
            <a:r>
              <a:rPr lang="en-US" sz="3700">
                <a:latin typeface="Times New Roman"/>
                <a:ea typeface="Times New Roman"/>
                <a:cs typeface="Times New Roman"/>
                <a:sym typeface="Times New Roman"/>
              </a:rPr>
              <a:t>.</a:t>
            </a:r>
            <a:endParaRPr/>
          </a:p>
          <a:p>
            <a:pPr indent="-342900" lvl="0" marL="457200" rtl="0" algn="just">
              <a:lnSpc>
                <a:spcPct val="90000"/>
              </a:lnSpc>
              <a:spcBef>
                <a:spcPts val="1000"/>
              </a:spcBef>
              <a:spcAft>
                <a:spcPts val="0"/>
              </a:spcAft>
              <a:buSzPts val="1800"/>
              <a:buChar char="•"/>
            </a:pPr>
            <a:r>
              <a:rPr lang="en-US">
                <a:latin typeface="Times New Roman"/>
                <a:ea typeface="Times New Roman"/>
                <a:cs typeface="Times New Roman"/>
                <a:sym typeface="Times New Roman"/>
              </a:rPr>
              <a:t>The Pentium processor FPU is implemented </a:t>
            </a:r>
            <a:r>
              <a:rPr lang="en-US" sz="3200">
                <a:latin typeface="Times New Roman"/>
                <a:ea typeface="Times New Roman"/>
                <a:cs typeface="Times New Roman"/>
                <a:sym typeface="Times New Roman"/>
              </a:rPr>
              <a:t>with </a:t>
            </a:r>
            <a:r>
              <a:rPr b="1" lang="en-US" sz="3300">
                <a:solidFill>
                  <a:srgbClr val="C00000"/>
                </a:solidFill>
                <a:latin typeface="Times New Roman"/>
                <a:ea typeface="Times New Roman"/>
                <a:cs typeface="Times New Roman"/>
                <a:sym typeface="Times New Roman"/>
              </a:rPr>
              <a:t>8</a:t>
            </a:r>
            <a:r>
              <a:rPr b="1" lang="en-US" sz="3300">
                <a:solidFill>
                  <a:srgbClr val="FF0000"/>
                </a:solidFill>
                <a:latin typeface="Times New Roman"/>
                <a:ea typeface="Times New Roman"/>
                <a:cs typeface="Times New Roman"/>
                <a:sym typeface="Times New Roman"/>
              </a:rPr>
              <a:t> pipeline stages.</a:t>
            </a:r>
            <a:r>
              <a:rPr b="1" lang="en-US" sz="3300">
                <a:latin typeface="Times New Roman"/>
                <a:ea typeface="Times New Roman"/>
                <a:cs typeface="Times New Roman"/>
                <a:sym typeface="Times New Roman"/>
              </a:rPr>
              <a:t> </a:t>
            </a:r>
            <a:endParaRPr/>
          </a:p>
          <a:p>
            <a:pPr indent="-342900" lvl="0" marL="457200" rtl="0" algn="just">
              <a:lnSpc>
                <a:spcPct val="90000"/>
              </a:lnSpc>
              <a:spcBef>
                <a:spcPts val="1000"/>
              </a:spcBef>
              <a:spcAft>
                <a:spcPts val="0"/>
              </a:spcAft>
              <a:buSzPts val="1800"/>
              <a:buChar char="•"/>
            </a:pPr>
            <a:r>
              <a:rPr lang="en-US" sz="3700">
                <a:latin typeface="Times New Roman"/>
                <a:ea typeface="Times New Roman"/>
                <a:cs typeface="Times New Roman"/>
                <a:sym typeface="Times New Roman"/>
              </a:rPr>
              <a:t>First </a:t>
            </a:r>
            <a:r>
              <a:rPr lang="en-US" sz="3700">
                <a:solidFill>
                  <a:srgbClr val="FF0000"/>
                </a:solidFill>
                <a:latin typeface="Times New Roman"/>
                <a:ea typeface="Times New Roman"/>
                <a:cs typeface="Times New Roman"/>
                <a:sym typeface="Times New Roman"/>
              </a:rPr>
              <a:t>5 stages </a:t>
            </a:r>
            <a:r>
              <a:rPr lang="en-US" sz="3700">
                <a:latin typeface="Times New Roman"/>
                <a:ea typeface="Times New Roman"/>
                <a:cs typeface="Times New Roman"/>
                <a:sym typeface="Times New Roman"/>
              </a:rPr>
              <a:t>are </a:t>
            </a:r>
            <a:r>
              <a:rPr b="1" lang="en-US" sz="3700">
                <a:solidFill>
                  <a:srgbClr val="FF0000"/>
                </a:solidFill>
                <a:latin typeface="Times New Roman"/>
                <a:ea typeface="Times New Roman"/>
                <a:cs typeface="Times New Roman"/>
                <a:sym typeface="Times New Roman"/>
              </a:rPr>
              <a:t>shared</a:t>
            </a:r>
            <a:r>
              <a:rPr lang="en-US" sz="3700">
                <a:solidFill>
                  <a:srgbClr val="FF0000"/>
                </a:solidFill>
                <a:latin typeface="Times New Roman"/>
                <a:ea typeface="Times New Roman"/>
                <a:cs typeface="Times New Roman"/>
                <a:sym typeface="Times New Roman"/>
              </a:rPr>
              <a:t> with Integer Unit.</a:t>
            </a:r>
            <a:r>
              <a:rPr lang="en-US" sz="3700">
                <a:latin typeface="Times New Roman"/>
                <a:ea typeface="Times New Roman"/>
                <a:cs typeface="Times New Roman"/>
                <a:sym typeface="Times New Roman"/>
              </a:rPr>
              <a:t> </a:t>
            </a:r>
            <a:endParaRPr/>
          </a:p>
          <a:p>
            <a:pPr indent="-342900" lvl="0" marL="457200" rtl="0" algn="just">
              <a:lnSpc>
                <a:spcPct val="90000"/>
              </a:lnSpc>
              <a:spcBef>
                <a:spcPts val="1000"/>
              </a:spcBef>
              <a:spcAft>
                <a:spcPts val="0"/>
              </a:spcAft>
              <a:buSzPts val="1800"/>
              <a:buChar char="•"/>
            </a:pPr>
            <a:r>
              <a:rPr lang="en-US" sz="3700">
                <a:latin typeface="Times New Roman"/>
                <a:ea typeface="Times New Roman"/>
                <a:cs typeface="Times New Roman"/>
                <a:sym typeface="Times New Roman"/>
              </a:rPr>
              <a:t>The </a:t>
            </a:r>
            <a:r>
              <a:rPr b="1" lang="en-US" sz="3700">
                <a:latin typeface="Times New Roman"/>
                <a:ea typeface="Times New Roman"/>
                <a:cs typeface="Times New Roman"/>
                <a:sym typeface="Times New Roman"/>
              </a:rPr>
              <a:t>integer instruction </a:t>
            </a:r>
            <a:r>
              <a:rPr lang="en-US" sz="3700">
                <a:latin typeface="Times New Roman"/>
                <a:ea typeface="Times New Roman"/>
                <a:cs typeface="Times New Roman"/>
                <a:sym typeface="Times New Roman"/>
              </a:rPr>
              <a:t>uses the </a:t>
            </a:r>
            <a:r>
              <a:rPr b="1" lang="en-US" sz="3700">
                <a:solidFill>
                  <a:srgbClr val="0070C0"/>
                </a:solidFill>
                <a:latin typeface="Times New Roman"/>
                <a:ea typeface="Times New Roman"/>
                <a:cs typeface="Times New Roman"/>
                <a:sym typeface="Times New Roman"/>
              </a:rPr>
              <a:t>fifth stage </a:t>
            </a:r>
            <a:r>
              <a:rPr lang="en-US" sz="3700">
                <a:solidFill>
                  <a:srgbClr val="0070C0"/>
                </a:solidFill>
                <a:latin typeface="Times New Roman"/>
                <a:ea typeface="Times New Roman"/>
                <a:cs typeface="Times New Roman"/>
                <a:sym typeface="Times New Roman"/>
              </a:rPr>
              <a:t>as writeback. </a:t>
            </a:r>
            <a:endParaRPr/>
          </a:p>
          <a:p>
            <a:pPr indent="-228600" lvl="0" marL="457200" rtl="0" algn="just">
              <a:lnSpc>
                <a:spcPct val="90000"/>
              </a:lnSpc>
              <a:spcBef>
                <a:spcPts val="1000"/>
              </a:spcBef>
              <a:spcAft>
                <a:spcPts val="0"/>
              </a:spcAft>
              <a:buSzPts val="1800"/>
              <a:buNone/>
            </a:pPr>
            <a:r>
              <a:t/>
            </a:r>
            <a:endParaRPr sz="3900">
              <a:latin typeface="Times New Roman"/>
              <a:ea typeface="Times New Roman"/>
              <a:cs typeface="Times New Roman"/>
              <a:sym typeface="Times New Roman"/>
            </a:endParaRPr>
          </a:p>
          <a:p>
            <a:pPr indent="-228600" lvl="0" marL="457200" rtl="0" algn="just">
              <a:lnSpc>
                <a:spcPct val="90000"/>
              </a:lnSpc>
              <a:spcBef>
                <a:spcPts val="1000"/>
              </a:spcBef>
              <a:spcAft>
                <a:spcPts val="0"/>
              </a:spcAft>
              <a:buSzPts val="1800"/>
              <a:buNone/>
            </a:pPr>
            <a:r>
              <a:t/>
            </a:r>
            <a:endParaRPr sz="3900">
              <a:latin typeface="Times New Roman"/>
              <a:ea typeface="Times New Roman"/>
              <a:cs typeface="Times New Roman"/>
              <a:sym typeface="Times New Roman"/>
            </a:endParaRPr>
          </a:p>
          <a:p>
            <a:pPr indent="-342900" lvl="0" marL="457200" rtl="0" algn="just">
              <a:lnSpc>
                <a:spcPct val="90000"/>
              </a:lnSpc>
              <a:spcBef>
                <a:spcPts val="1000"/>
              </a:spcBef>
              <a:spcAft>
                <a:spcPts val="0"/>
              </a:spcAft>
              <a:buSzPts val="1800"/>
              <a:buNone/>
            </a:pPr>
            <a:r>
              <a:t/>
            </a:r>
            <a:endParaRPr sz="3900">
              <a:latin typeface="Times New Roman"/>
              <a:ea typeface="Times New Roman"/>
              <a:cs typeface="Times New Roman"/>
              <a:sym typeface="Times New Roman"/>
            </a:endParaRPr>
          </a:p>
        </p:txBody>
      </p:sp>
      <p:pic>
        <p:nvPicPr>
          <p:cNvPr id="1577" name="Google Shape;1577;p227"/>
          <p:cNvPicPr preferRelativeResize="0"/>
          <p:nvPr/>
        </p:nvPicPr>
        <p:blipFill rotWithShape="1">
          <a:blip r:embed="rId3">
            <a:alphaModFix/>
          </a:blip>
          <a:srcRect b="0" l="0" r="0" t="0"/>
          <a:stretch/>
        </p:blipFill>
        <p:spPr>
          <a:xfrm>
            <a:off x="0" y="0"/>
            <a:ext cx="941860" cy="851206"/>
          </a:xfrm>
          <a:prstGeom prst="rect">
            <a:avLst/>
          </a:prstGeom>
          <a:noFill/>
          <a:ln>
            <a:noFill/>
          </a:ln>
        </p:spPr>
      </p:pic>
      <p:sp>
        <p:nvSpPr>
          <p:cNvPr id="1578" name="Google Shape;1578;p2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579" name="Google Shape;1579;p2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580" name="Google Shape;1580;p2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1581" name="Google Shape;1581;p227"/>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582" name="Google Shape;1582;p22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583" name="Google Shape;1583;p227"/>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584" name="Google Shape;1584;p22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6">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6">
                                            <p:txEl>
                                              <p:pRg end="7" st="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8" name="Shape 1588"/>
        <p:cNvGrpSpPr/>
        <p:nvPr/>
      </p:nvGrpSpPr>
      <p:grpSpPr>
        <a:xfrm>
          <a:off x="0" y="0"/>
          <a:ext cx="0" cy="0"/>
          <a:chOff x="0" y="0"/>
          <a:chExt cx="0" cy="0"/>
        </a:xfrm>
      </p:grpSpPr>
      <p:sp>
        <p:nvSpPr>
          <p:cNvPr id="1589" name="Google Shape;1589;p228"/>
          <p:cNvSpPr txBox="1"/>
          <p:nvPr>
            <p:ph type="title"/>
          </p:nvPr>
        </p:nvSpPr>
        <p:spPr>
          <a:xfrm>
            <a:off x="1201327" y="131723"/>
            <a:ext cx="9334995" cy="811557"/>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en-US" sz="4000">
                <a:latin typeface="Times New Roman"/>
                <a:ea typeface="Times New Roman"/>
                <a:cs typeface="Times New Roman"/>
                <a:sym typeface="Times New Roman"/>
              </a:rPr>
              <a:t>Floating Point instructions in the  pipeline </a:t>
            </a:r>
            <a:endParaRPr b="1" sz="4800">
              <a:latin typeface="Times New Roman"/>
              <a:ea typeface="Times New Roman"/>
              <a:cs typeface="Times New Roman"/>
              <a:sym typeface="Times New Roman"/>
            </a:endParaRPr>
          </a:p>
        </p:txBody>
      </p:sp>
      <p:sp>
        <p:nvSpPr>
          <p:cNvPr id="1590" name="Google Shape;1590;p228"/>
          <p:cNvSpPr txBox="1"/>
          <p:nvPr>
            <p:ph idx="1" type="body"/>
          </p:nvPr>
        </p:nvSpPr>
        <p:spPr>
          <a:xfrm>
            <a:off x="617538" y="838094"/>
            <a:ext cx="11085945" cy="5171424"/>
          </a:xfrm>
          <a:prstGeom prst="rect">
            <a:avLst/>
          </a:prstGeom>
          <a:noFill/>
          <a:ln>
            <a:noFill/>
          </a:ln>
        </p:spPr>
        <p:txBody>
          <a:bodyPr anchorCtr="0" anchor="t" bIns="45700" lIns="91425" spcFirstLastPara="1" rIns="91425" wrap="square" tIns="45700">
            <a:noAutofit/>
          </a:bodyPr>
          <a:lstStyle/>
          <a:p>
            <a:pPr indent="-342900" lvl="0" marL="457200" rtl="0" algn="just">
              <a:lnSpc>
                <a:spcPct val="90000"/>
              </a:lnSpc>
              <a:spcBef>
                <a:spcPts val="1000"/>
              </a:spcBef>
              <a:spcAft>
                <a:spcPts val="0"/>
              </a:spcAft>
              <a:buSzPts val="1800"/>
              <a:buChar char="•"/>
            </a:pPr>
            <a:r>
              <a:rPr lang="en-US" sz="3600">
                <a:solidFill>
                  <a:srgbClr val="FF0000"/>
                </a:solidFill>
                <a:latin typeface="Times New Roman"/>
                <a:ea typeface="Times New Roman"/>
                <a:cs typeface="Times New Roman"/>
                <a:sym typeface="Times New Roman"/>
              </a:rPr>
              <a:t>FP instruction </a:t>
            </a:r>
            <a:r>
              <a:rPr lang="en-US" sz="3600">
                <a:latin typeface="Times New Roman"/>
                <a:ea typeface="Times New Roman"/>
                <a:cs typeface="Times New Roman"/>
                <a:sym typeface="Times New Roman"/>
              </a:rPr>
              <a:t>does </a:t>
            </a:r>
            <a:r>
              <a:rPr lang="en-US" sz="3600">
                <a:solidFill>
                  <a:srgbClr val="FF0000"/>
                </a:solidFill>
                <a:latin typeface="Times New Roman"/>
                <a:ea typeface="Times New Roman"/>
                <a:cs typeface="Times New Roman"/>
                <a:sym typeface="Times New Roman"/>
              </a:rPr>
              <a:t>not</a:t>
            </a:r>
            <a:r>
              <a:rPr lang="en-US" sz="3600">
                <a:latin typeface="Times New Roman"/>
                <a:ea typeface="Times New Roman"/>
                <a:cs typeface="Times New Roman"/>
                <a:sym typeface="Times New Roman"/>
              </a:rPr>
              <a:t> get </a:t>
            </a:r>
            <a:r>
              <a:rPr lang="en-US" sz="3600">
                <a:solidFill>
                  <a:srgbClr val="FF0000"/>
                </a:solidFill>
                <a:latin typeface="Times New Roman"/>
                <a:ea typeface="Times New Roman"/>
                <a:cs typeface="Times New Roman"/>
                <a:sym typeface="Times New Roman"/>
              </a:rPr>
              <a:t>paired with integer</a:t>
            </a:r>
            <a:r>
              <a:rPr lang="en-US" sz="3600">
                <a:latin typeface="Times New Roman"/>
                <a:ea typeface="Times New Roman"/>
                <a:cs typeface="Times New Roman"/>
                <a:sym typeface="Times New Roman"/>
              </a:rPr>
              <a:t> instruction</a:t>
            </a:r>
            <a:endParaRPr/>
          </a:p>
          <a:p>
            <a:pPr indent="-342900" lvl="0" marL="457200" rtl="0" algn="just">
              <a:lnSpc>
                <a:spcPct val="90000"/>
              </a:lnSpc>
              <a:spcBef>
                <a:spcPts val="1000"/>
              </a:spcBef>
              <a:spcAft>
                <a:spcPts val="0"/>
              </a:spcAft>
              <a:buSzPts val="1800"/>
              <a:buChar char="•"/>
            </a:pPr>
            <a:r>
              <a:rPr b="1" lang="en-US" sz="3600">
                <a:solidFill>
                  <a:srgbClr val="0070C0"/>
                </a:solidFill>
                <a:latin typeface="Times New Roman"/>
                <a:ea typeface="Times New Roman"/>
                <a:cs typeface="Times New Roman"/>
                <a:sym typeface="Times New Roman"/>
              </a:rPr>
              <a:t>Two FP instructions can be paired only if</a:t>
            </a:r>
            <a:r>
              <a:rPr lang="en-US" sz="3600">
                <a:latin typeface="Times New Roman"/>
                <a:ea typeface="Times New Roman"/>
                <a:cs typeface="Times New Roman"/>
                <a:sym typeface="Times New Roman"/>
              </a:rPr>
              <a:t> </a:t>
            </a:r>
            <a:endParaRPr/>
          </a:p>
          <a:p>
            <a:pPr indent="0" lvl="1" marL="457200" rtl="0" algn="just">
              <a:lnSpc>
                <a:spcPct val="90000"/>
              </a:lnSpc>
              <a:spcBef>
                <a:spcPts val="500"/>
              </a:spcBef>
              <a:spcAft>
                <a:spcPts val="0"/>
              </a:spcAft>
              <a:buSzPts val="1800"/>
              <a:buNone/>
            </a:pPr>
            <a:r>
              <a:rPr b="1" lang="en-US" sz="3200">
                <a:solidFill>
                  <a:srgbClr val="C00000"/>
                </a:solidFill>
                <a:latin typeface="Times New Roman"/>
                <a:ea typeface="Times New Roman"/>
                <a:cs typeface="Times New Roman"/>
                <a:sym typeface="Times New Roman"/>
              </a:rPr>
              <a:t>a. FXCH</a:t>
            </a:r>
            <a:r>
              <a:rPr lang="en-US" sz="3200">
                <a:latin typeface="Times New Roman"/>
                <a:ea typeface="Times New Roman"/>
                <a:cs typeface="Times New Roman"/>
                <a:sym typeface="Times New Roman"/>
              </a:rPr>
              <a:t> instruction is the </a:t>
            </a:r>
            <a:r>
              <a:rPr b="1" lang="en-US" sz="3200">
                <a:latin typeface="Times New Roman"/>
                <a:ea typeface="Times New Roman"/>
                <a:cs typeface="Times New Roman"/>
                <a:sym typeface="Times New Roman"/>
              </a:rPr>
              <a:t>second instruction </a:t>
            </a:r>
            <a:r>
              <a:rPr lang="en-US" sz="3200">
                <a:latin typeface="Times New Roman"/>
                <a:ea typeface="Times New Roman"/>
                <a:cs typeface="Times New Roman"/>
                <a:sym typeface="Times New Roman"/>
              </a:rPr>
              <a:t>in the pair. </a:t>
            </a:r>
            <a:endParaRPr/>
          </a:p>
          <a:p>
            <a:pPr indent="-400050" lvl="1" marL="971550" rtl="0" algn="just">
              <a:lnSpc>
                <a:spcPct val="90000"/>
              </a:lnSpc>
              <a:spcBef>
                <a:spcPts val="500"/>
              </a:spcBef>
              <a:spcAft>
                <a:spcPts val="0"/>
              </a:spcAft>
              <a:buSzPts val="1800"/>
              <a:buNone/>
            </a:pPr>
            <a:r>
              <a:t/>
            </a:r>
            <a:endParaRPr sz="3200">
              <a:latin typeface="Times New Roman"/>
              <a:ea typeface="Times New Roman"/>
              <a:cs typeface="Times New Roman"/>
              <a:sym typeface="Times New Roman"/>
            </a:endParaRPr>
          </a:p>
          <a:p>
            <a:pPr indent="0" lvl="1" marL="457200" rtl="0" algn="just">
              <a:lnSpc>
                <a:spcPct val="90000"/>
              </a:lnSpc>
              <a:spcBef>
                <a:spcPts val="500"/>
              </a:spcBef>
              <a:spcAft>
                <a:spcPts val="0"/>
              </a:spcAft>
              <a:buSzPts val="1800"/>
              <a:buNone/>
            </a:pPr>
            <a:r>
              <a:rPr lang="en-US" sz="3200">
                <a:latin typeface="Times New Roman"/>
                <a:ea typeface="Times New Roman"/>
                <a:cs typeface="Times New Roman"/>
                <a:sym typeface="Times New Roman"/>
              </a:rPr>
              <a:t>b. The </a:t>
            </a:r>
            <a:r>
              <a:rPr b="1" lang="en-US" sz="3200">
                <a:latin typeface="Times New Roman"/>
                <a:ea typeface="Times New Roman"/>
                <a:cs typeface="Times New Roman"/>
                <a:sym typeface="Times New Roman"/>
              </a:rPr>
              <a:t>first inst</a:t>
            </a:r>
            <a:r>
              <a:rPr lang="en-US" sz="3200">
                <a:latin typeface="Times New Roman"/>
                <a:ea typeface="Times New Roman"/>
                <a:cs typeface="Times New Roman"/>
                <a:sym typeface="Times New Roman"/>
              </a:rPr>
              <a:t>ruction of the pair can be – </a:t>
            </a:r>
            <a:r>
              <a:rPr b="1" lang="en-US" sz="3200">
                <a:solidFill>
                  <a:srgbClr val="385623"/>
                </a:solidFill>
                <a:latin typeface="Times New Roman"/>
                <a:ea typeface="Times New Roman"/>
                <a:cs typeface="Times New Roman"/>
                <a:sym typeface="Times New Roman"/>
              </a:rPr>
              <a:t>FLD, FLD st(i), All forms of FADD, FMUL, FDIV, FCOM, FUCOM, FTST, FABS, FCHS</a:t>
            </a:r>
            <a:endParaRPr/>
          </a:p>
          <a:p>
            <a:pPr indent="0" lvl="1" marL="457200" rtl="0" algn="just">
              <a:lnSpc>
                <a:spcPct val="90000"/>
              </a:lnSpc>
              <a:spcBef>
                <a:spcPts val="500"/>
              </a:spcBef>
              <a:spcAft>
                <a:spcPts val="0"/>
              </a:spcAft>
              <a:buSzPts val="1800"/>
              <a:buNone/>
            </a:pPr>
            <a:r>
              <a:rPr lang="en-US" sz="3200">
                <a:latin typeface="Times New Roman"/>
                <a:ea typeface="Times New Roman"/>
                <a:cs typeface="Times New Roman"/>
                <a:sym typeface="Times New Roman"/>
              </a:rPr>
              <a:t>c. The instructions which </a:t>
            </a:r>
            <a:r>
              <a:rPr b="1" lang="en-US" sz="3200">
                <a:latin typeface="Times New Roman"/>
                <a:ea typeface="Times New Roman"/>
                <a:cs typeface="Times New Roman"/>
                <a:sym typeface="Times New Roman"/>
              </a:rPr>
              <a:t>do not</a:t>
            </a:r>
            <a:r>
              <a:rPr lang="en-US" sz="3200">
                <a:latin typeface="Times New Roman"/>
                <a:ea typeface="Times New Roman"/>
                <a:cs typeface="Times New Roman"/>
                <a:sym typeface="Times New Roman"/>
              </a:rPr>
              <a:t> follow </a:t>
            </a:r>
            <a:r>
              <a:rPr b="1" lang="en-US" sz="3200">
                <a:solidFill>
                  <a:srgbClr val="385623"/>
                </a:solidFill>
                <a:latin typeface="Times New Roman"/>
                <a:ea typeface="Times New Roman"/>
                <a:cs typeface="Times New Roman"/>
                <a:sym typeface="Times New Roman"/>
              </a:rPr>
              <a:t>a and b </a:t>
            </a:r>
            <a:r>
              <a:rPr lang="en-US" sz="3200">
                <a:latin typeface="Times New Roman"/>
                <a:ea typeface="Times New Roman"/>
                <a:cs typeface="Times New Roman"/>
                <a:sym typeface="Times New Roman"/>
              </a:rPr>
              <a:t>always are issued to </a:t>
            </a:r>
            <a:r>
              <a:rPr b="1" lang="en-US" sz="3200">
                <a:solidFill>
                  <a:srgbClr val="C00000"/>
                </a:solidFill>
                <a:latin typeface="Times New Roman"/>
                <a:ea typeface="Times New Roman"/>
                <a:cs typeface="Times New Roman"/>
                <a:sym typeface="Times New Roman"/>
              </a:rPr>
              <a:t>“u” pipe </a:t>
            </a:r>
            <a:r>
              <a:rPr lang="en-US" sz="3200">
                <a:latin typeface="Times New Roman"/>
                <a:ea typeface="Times New Roman"/>
                <a:cs typeface="Times New Roman"/>
                <a:sym typeface="Times New Roman"/>
              </a:rPr>
              <a:t>singly.</a:t>
            </a:r>
            <a:endParaRPr/>
          </a:p>
          <a:p>
            <a:pPr indent="-342900" lvl="1" marL="914400" rtl="0" algn="just">
              <a:lnSpc>
                <a:spcPct val="90000"/>
              </a:lnSpc>
              <a:spcBef>
                <a:spcPts val="500"/>
              </a:spcBef>
              <a:spcAft>
                <a:spcPts val="0"/>
              </a:spcAft>
              <a:buSzPts val="1800"/>
              <a:buNone/>
            </a:pPr>
            <a:r>
              <a:t/>
            </a:r>
            <a:endParaRPr>
              <a:latin typeface="Times New Roman"/>
              <a:ea typeface="Times New Roman"/>
              <a:cs typeface="Times New Roman"/>
              <a:sym typeface="Times New Roman"/>
            </a:endParaRPr>
          </a:p>
        </p:txBody>
      </p:sp>
      <p:pic>
        <p:nvPicPr>
          <p:cNvPr id="1591" name="Google Shape;1591;p228"/>
          <p:cNvPicPr preferRelativeResize="0"/>
          <p:nvPr/>
        </p:nvPicPr>
        <p:blipFill rotWithShape="1">
          <a:blip r:embed="rId3">
            <a:alphaModFix/>
          </a:blip>
          <a:srcRect b="0" l="0" r="0" t="0"/>
          <a:stretch/>
        </p:blipFill>
        <p:spPr>
          <a:xfrm>
            <a:off x="0" y="0"/>
            <a:ext cx="773905" cy="851206"/>
          </a:xfrm>
          <a:prstGeom prst="rect">
            <a:avLst/>
          </a:prstGeom>
          <a:noFill/>
          <a:ln>
            <a:noFill/>
          </a:ln>
        </p:spPr>
      </p:pic>
      <p:sp>
        <p:nvSpPr>
          <p:cNvPr id="1592" name="Google Shape;1592;p2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593" name="Google Shape;1593;p2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594" name="Google Shape;1594;p2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1595" name="Google Shape;1595;p228"/>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596" name="Google Shape;1596;p22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597" name="Google Shape;1597;p22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598" name="Google Shape;1598;p22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9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9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9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9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9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9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90">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7"/>
          <p:cNvSpPr txBox="1"/>
          <p:nvPr>
            <p:ph idx="10" type="dt"/>
          </p:nvPr>
        </p:nvSpPr>
        <p:spPr>
          <a:xfrm>
            <a:off x="762000" y="6459538"/>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rgbClr val="000000"/>
                </a:solidFill>
                <a:latin typeface="Times New Roman"/>
                <a:ea typeface="Times New Roman"/>
                <a:cs typeface="Times New Roman"/>
                <a:sym typeface="Times New Roman"/>
              </a:rPr>
              <a:t>11/15/2021</a:t>
            </a:r>
            <a:endParaRPr b="1" sz="1050">
              <a:solidFill>
                <a:srgbClr val="000000"/>
              </a:solidFill>
              <a:latin typeface="Times New Roman"/>
              <a:ea typeface="Times New Roman"/>
              <a:cs typeface="Times New Roman"/>
              <a:sym typeface="Times New Roman"/>
            </a:endParaRPr>
          </a:p>
        </p:txBody>
      </p:sp>
      <p:sp>
        <p:nvSpPr>
          <p:cNvPr id="219" name="Google Shape;219;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latin typeface="Times New Roman"/>
                <a:ea typeface="Times New Roman"/>
                <a:cs typeface="Times New Roman"/>
                <a:sym typeface="Times New Roman"/>
              </a:rPr>
              <a:t>Microprocessor Architecture and Internet of Things_CET3014B    Unit 2      2022-23     S4  </a:t>
            </a:r>
            <a:endParaRPr>
              <a:latin typeface="Times New Roman"/>
              <a:ea typeface="Times New Roman"/>
              <a:cs typeface="Times New Roman"/>
              <a:sym typeface="Times New Roman"/>
            </a:endParaRPr>
          </a:p>
        </p:txBody>
      </p:sp>
      <p:sp>
        <p:nvSpPr>
          <p:cNvPr id="220" name="Google Shape;220;p7"/>
          <p:cNvSpPr/>
          <p:nvPr/>
        </p:nvSpPr>
        <p:spPr>
          <a:xfrm>
            <a:off x="107950" y="13063"/>
            <a:ext cx="654050" cy="864123"/>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400"/>
              <a:buFont typeface="Arial"/>
              <a:buNone/>
            </a:pPr>
            <a:r>
              <a:t/>
            </a:r>
            <a:endParaRPr b="0" i="0" sz="4400" u="none" cap="none" strike="noStrike">
              <a:solidFill>
                <a:schemeClr val="dk1"/>
              </a:solidFill>
              <a:latin typeface="Times New Roman"/>
              <a:ea typeface="Times New Roman"/>
              <a:cs typeface="Times New Roman"/>
              <a:sym typeface="Times New Roman"/>
            </a:endParaRPr>
          </a:p>
        </p:txBody>
      </p:sp>
      <p:cxnSp>
        <p:nvCxnSpPr>
          <p:cNvPr id="221" name="Google Shape;221;p7"/>
          <p:cNvCxnSpPr/>
          <p:nvPr/>
        </p:nvCxnSpPr>
        <p:spPr>
          <a:xfrm flipH="1" rot="10800000">
            <a:off x="0" y="1001778"/>
            <a:ext cx="12192000" cy="27709"/>
          </a:xfrm>
          <a:prstGeom prst="straightConnector1">
            <a:avLst/>
          </a:prstGeom>
          <a:noFill/>
          <a:ln cap="flat" cmpd="sng" w="9525">
            <a:solidFill>
              <a:srgbClr val="00B050"/>
            </a:solidFill>
            <a:prstDash val="solid"/>
            <a:miter lim="800000"/>
            <a:headEnd len="sm" w="sm" type="none"/>
            <a:tailEnd len="sm" w="sm" type="none"/>
          </a:ln>
        </p:spPr>
      </p:cxnSp>
      <p:sp>
        <p:nvSpPr>
          <p:cNvPr id="222" name="Google Shape;222;p7"/>
          <p:cNvSpPr/>
          <p:nvPr/>
        </p:nvSpPr>
        <p:spPr>
          <a:xfrm>
            <a:off x="146051" y="6356350"/>
            <a:ext cx="471487" cy="457200"/>
          </a:xfrm>
          <a:prstGeom prst="rect">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223" name="Google Shape;223;p7"/>
          <p:cNvCxnSpPr/>
          <p:nvPr/>
        </p:nvCxnSpPr>
        <p:spPr>
          <a:xfrm flipH="1">
            <a:off x="773905" y="13063"/>
            <a:ext cx="14288" cy="6821487"/>
          </a:xfrm>
          <a:prstGeom prst="straightConnector1">
            <a:avLst/>
          </a:prstGeom>
          <a:noFill/>
          <a:ln cap="flat" cmpd="sng" w="15875">
            <a:solidFill>
              <a:srgbClr val="00B050"/>
            </a:solidFill>
            <a:prstDash val="solid"/>
            <a:miter lim="800000"/>
            <a:headEnd len="sm" w="sm" type="none"/>
            <a:tailEnd len="sm" w="sm" type="none"/>
          </a:ln>
        </p:spPr>
      </p:cxnSp>
      <p:cxnSp>
        <p:nvCxnSpPr>
          <p:cNvPr id="224" name="Google Shape;224;p7"/>
          <p:cNvCxnSpPr/>
          <p:nvPr/>
        </p:nvCxnSpPr>
        <p:spPr>
          <a:xfrm>
            <a:off x="-10316" y="6264275"/>
            <a:ext cx="12192000" cy="0"/>
          </a:xfrm>
          <a:prstGeom prst="straightConnector1">
            <a:avLst/>
          </a:prstGeom>
          <a:noFill/>
          <a:ln cap="flat" cmpd="sng" w="15875">
            <a:solidFill>
              <a:srgbClr val="00B050"/>
            </a:solidFill>
            <a:prstDash val="solid"/>
            <a:miter lim="800000"/>
            <a:headEnd len="sm" w="sm" type="none"/>
            <a:tailEnd len="sm" w="sm" type="none"/>
          </a:ln>
        </p:spPr>
      </p:cxnSp>
      <p:sp>
        <p:nvSpPr>
          <p:cNvPr id="225" name="Google Shape;225;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latin typeface="Times New Roman"/>
                <a:ea typeface="Times New Roman"/>
                <a:cs typeface="Times New Roman"/>
                <a:sym typeface="Times New Roman"/>
              </a:rPr>
              <a:t>‹#›</a:t>
            </a:fld>
            <a:endParaRPr>
              <a:latin typeface="Times New Roman"/>
              <a:ea typeface="Times New Roman"/>
              <a:cs typeface="Times New Roman"/>
              <a:sym typeface="Times New Roman"/>
            </a:endParaRPr>
          </a:p>
        </p:txBody>
      </p:sp>
      <p:sp>
        <p:nvSpPr>
          <p:cNvPr id="226" name="Google Shape;226;p7"/>
          <p:cNvSpPr/>
          <p:nvPr/>
        </p:nvSpPr>
        <p:spPr>
          <a:xfrm>
            <a:off x="1738331" y="318773"/>
            <a:ext cx="4057521" cy="590931"/>
          </a:xfrm>
          <a:prstGeom prst="rect">
            <a:avLst/>
          </a:prstGeom>
          <a:noFill/>
          <a:ln>
            <a:noFill/>
          </a:ln>
        </p:spPr>
        <p:txBody>
          <a:bodyPr anchorCtr="0" anchor="t" bIns="45700" lIns="91425" spcFirstLastPara="1" rIns="91425" wrap="square" tIns="45700">
            <a:spAutoFit/>
          </a:bodyPr>
          <a:lstStyle/>
          <a:p>
            <a:pPr indent="0" lvl="0" marL="0" marR="0" rtl="0" algn="just">
              <a:lnSpc>
                <a:spcPct val="90000"/>
              </a:lnSpc>
              <a:spcBef>
                <a:spcPts val="0"/>
              </a:spcBef>
              <a:spcAft>
                <a:spcPts val="0"/>
              </a:spcAft>
              <a:buNone/>
            </a:pPr>
            <a:r>
              <a:rPr b="1" i="0" lang="en-US" sz="3600" u="none" cap="none" strike="noStrike">
                <a:solidFill>
                  <a:srgbClr val="FF0000"/>
                </a:solidFill>
                <a:latin typeface="Times New Roman"/>
                <a:ea typeface="Times New Roman"/>
                <a:cs typeface="Times New Roman"/>
                <a:sym typeface="Times New Roman"/>
              </a:rPr>
              <a:t>Course Objectives: </a:t>
            </a:r>
            <a:endParaRPr b="0" i="0" sz="3600" u="none" cap="none" strike="noStrike">
              <a:solidFill>
                <a:srgbClr val="FF0000"/>
              </a:solidFill>
              <a:latin typeface="Times New Roman"/>
              <a:ea typeface="Times New Roman"/>
              <a:cs typeface="Times New Roman"/>
              <a:sym typeface="Times New Roman"/>
            </a:endParaRPr>
          </a:p>
        </p:txBody>
      </p:sp>
      <p:sp>
        <p:nvSpPr>
          <p:cNvPr id="227" name="Google Shape;227;p7"/>
          <p:cNvSpPr/>
          <p:nvPr/>
        </p:nvSpPr>
        <p:spPr>
          <a:xfrm>
            <a:off x="944560" y="1104966"/>
            <a:ext cx="11007436" cy="483209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200" u="none" cap="none" strike="noStrike">
                <a:solidFill>
                  <a:srgbClr val="000000"/>
                </a:solidFill>
                <a:latin typeface="Times New Roman"/>
                <a:ea typeface="Times New Roman"/>
                <a:cs typeface="Times New Roman"/>
                <a:sym typeface="Times New Roman"/>
              </a:rPr>
              <a:t>By participating in and understanding all facets of this Course a student will be able: </a:t>
            </a:r>
            <a:endParaRPr/>
          </a:p>
          <a:p>
            <a:pPr indent="0" lvl="0" marL="0" marR="0" rtl="0" algn="l">
              <a:lnSpc>
                <a:spcPct val="100000"/>
              </a:lnSpc>
              <a:spcBef>
                <a:spcPts val="0"/>
              </a:spcBef>
              <a:spcAft>
                <a:spcPts val="0"/>
              </a:spcAft>
              <a:buNone/>
            </a:pPr>
            <a:r>
              <a:rPr b="1" i="0" lang="en-US" sz="2200" u="none" cap="none" strike="noStrike">
                <a:solidFill>
                  <a:srgbClr val="000000"/>
                </a:solidFill>
                <a:latin typeface="Times New Roman"/>
                <a:ea typeface="Times New Roman"/>
                <a:cs typeface="Times New Roman"/>
                <a:sym typeface="Times New Roman"/>
              </a:rPr>
              <a:t>1. Knowledge: </a:t>
            </a:r>
            <a:endParaRPr b="0" i="0" sz="22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2200" u="none" cap="none" strike="noStrike">
                <a:solidFill>
                  <a:srgbClr val="000000"/>
                </a:solidFill>
                <a:latin typeface="Times New Roman"/>
                <a:ea typeface="Times New Roman"/>
                <a:cs typeface="Times New Roman"/>
                <a:sym typeface="Times New Roman"/>
              </a:rPr>
              <a:t>i. To understand the components and techniques used in IoT development environment </a:t>
            </a:r>
            <a:endParaRPr/>
          </a:p>
          <a:p>
            <a:pPr indent="0" lvl="0" marL="0" marR="0" rtl="0" algn="l">
              <a:lnSpc>
                <a:spcPct val="100000"/>
              </a:lnSpc>
              <a:spcBef>
                <a:spcPts val="0"/>
              </a:spcBef>
              <a:spcAft>
                <a:spcPts val="0"/>
              </a:spcAft>
              <a:buNone/>
            </a:pPr>
            <a:r>
              <a:rPr b="0" i="0" lang="en-US" sz="2200" u="none" cap="none" strike="noStrike">
                <a:solidFill>
                  <a:srgbClr val="000000"/>
                </a:solidFill>
                <a:latin typeface="Times New Roman"/>
                <a:ea typeface="Times New Roman"/>
                <a:cs typeface="Times New Roman"/>
                <a:sym typeface="Times New Roman"/>
              </a:rPr>
              <a:t>ii. To apply the knowledge of fundamentals in IoT for various applications. </a:t>
            </a:r>
            <a:endParaRPr/>
          </a:p>
          <a:p>
            <a:pPr indent="0" lvl="0" marL="0" marR="0" rtl="0" algn="l">
              <a:lnSpc>
                <a:spcPct val="100000"/>
              </a:lnSpc>
              <a:spcBef>
                <a:spcPts val="0"/>
              </a:spcBef>
              <a:spcAft>
                <a:spcPts val="0"/>
              </a:spcAft>
              <a:buNone/>
            </a:pPr>
            <a:r>
              <a:rPr b="0" i="0" lang="en-US" sz="2200" u="none" cap="none" strike="noStrike">
                <a:solidFill>
                  <a:srgbClr val="000000"/>
                </a:solidFill>
                <a:latin typeface="Times New Roman"/>
                <a:ea typeface="Times New Roman"/>
                <a:cs typeface="Times New Roman"/>
                <a:sym typeface="Times New Roman"/>
              </a:rPr>
              <a:t>iii. </a:t>
            </a:r>
            <a:r>
              <a:rPr b="1" i="0" lang="en-US" sz="2200" u="none" cap="none" strike="noStrike">
                <a:solidFill>
                  <a:srgbClr val="000000"/>
                </a:solidFill>
                <a:latin typeface="Times New Roman"/>
                <a:ea typeface="Times New Roman"/>
                <a:cs typeface="Times New Roman"/>
                <a:sym typeface="Times New Roman"/>
              </a:rPr>
              <a:t>To acquire the knowledge of the Pentium processor architectural features, programmer’s model, system registers. </a:t>
            </a:r>
            <a:endParaRPr/>
          </a:p>
          <a:p>
            <a:pPr indent="0" lvl="0" marL="0" marR="0" rtl="0" algn="l">
              <a:lnSpc>
                <a:spcPct val="100000"/>
              </a:lnSpc>
              <a:spcBef>
                <a:spcPts val="0"/>
              </a:spcBef>
              <a:spcAft>
                <a:spcPts val="0"/>
              </a:spcAft>
              <a:buNone/>
            </a:pPr>
            <a:r>
              <a:rPr b="1" i="0" lang="en-US" sz="2200" u="none" cap="none" strike="noStrike">
                <a:solidFill>
                  <a:srgbClr val="000000"/>
                </a:solidFill>
                <a:latin typeface="Times New Roman"/>
                <a:ea typeface="Times New Roman"/>
                <a:cs typeface="Times New Roman"/>
                <a:sym typeface="Times New Roman"/>
              </a:rPr>
              <a:t>2. Skill: </a:t>
            </a:r>
            <a:endParaRPr b="0" i="0" sz="22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2200" u="none" cap="none" strike="noStrike">
                <a:solidFill>
                  <a:srgbClr val="000000"/>
                </a:solidFill>
                <a:latin typeface="Times New Roman"/>
                <a:ea typeface="Times New Roman"/>
                <a:cs typeface="Times New Roman"/>
                <a:sym typeface="Times New Roman"/>
              </a:rPr>
              <a:t>i. To learn Pentium addressing modes and instruction set for the development of x86/64-bit assembly language programs. </a:t>
            </a:r>
            <a:endParaRPr/>
          </a:p>
          <a:p>
            <a:pPr indent="0" lvl="0" marL="0" marR="0" rtl="0" algn="l">
              <a:lnSpc>
                <a:spcPct val="100000"/>
              </a:lnSpc>
              <a:spcBef>
                <a:spcPts val="0"/>
              </a:spcBef>
              <a:spcAft>
                <a:spcPts val="0"/>
              </a:spcAft>
              <a:buNone/>
            </a:pPr>
            <a:r>
              <a:rPr b="1" i="0" lang="en-US" sz="2200" u="none" cap="none" strike="noStrike">
                <a:solidFill>
                  <a:srgbClr val="000000"/>
                </a:solidFill>
                <a:latin typeface="Times New Roman"/>
                <a:ea typeface="Times New Roman"/>
                <a:cs typeface="Times New Roman"/>
                <a:sym typeface="Times New Roman"/>
              </a:rPr>
              <a:t>3. Attitude: </a:t>
            </a:r>
            <a:endParaRPr b="0" i="0" sz="22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2200" u="none" cap="none" strike="noStrike">
                <a:solidFill>
                  <a:srgbClr val="000000"/>
                </a:solidFill>
                <a:latin typeface="Times New Roman"/>
                <a:ea typeface="Times New Roman"/>
                <a:cs typeface="Times New Roman"/>
                <a:sym typeface="Times New Roman"/>
              </a:rPr>
              <a:t>i. To describe the role of Memory Management Unit and Privilege levels in protected mode of Pentium processor. </a:t>
            </a:r>
            <a:endParaRPr/>
          </a:p>
          <a:p>
            <a:pPr indent="0" lvl="0" marL="0" marR="0" rtl="0" algn="l">
              <a:lnSpc>
                <a:spcPct val="100000"/>
              </a:lnSpc>
              <a:spcBef>
                <a:spcPts val="0"/>
              </a:spcBef>
              <a:spcAft>
                <a:spcPts val="0"/>
              </a:spcAft>
              <a:buNone/>
            </a:pPr>
            <a:r>
              <a:rPr b="0" i="0" lang="en-US" sz="2200" u="none" cap="none" strike="noStrike">
                <a:solidFill>
                  <a:srgbClr val="000000"/>
                </a:solidFill>
                <a:latin typeface="Times New Roman"/>
                <a:ea typeface="Times New Roman"/>
                <a:cs typeface="Times New Roman"/>
                <a:sym typeface="Times New Roman"/>
              </a:rPr>
              <a:t>ii. To learn the role of CPU in handling multitasking and processing of interrupts and exceptions in Pentium environment. 	</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2" name="Shape 1602"/>
        <p:cNvGrpSpPr/>
        <p:nvPr/>
      </p:nvGrpSpPr>
      <p:grpSpPr>
        <a:xfrm>
          <a:off x="0" y="0"/>
          <a:ext cx="0" cy="0"/>
          <a:chOff x="0" y="0"/>
          <a:chExt cx="0" cy="0"/>
        </a:xfrm>
      </p:grpSpPr>
      <p:sp>
        <p:nvSpPr>
          <p:cNvPr id="1603" name="Google Shape;1603;p229"/>
          <p:cNvSpPr txBox="1"/>
          <p:nvPr>
            <p:ph type="title"/>
          </p:nvPr>
        </p:nvSpPr>
        <p:spPr>
          <a:xfrm>
            <a:off x="773267" y="136562"/>
            <a:ext cx="10515600" cy="87439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b="1" lang="en-US">
                <a:solidFill>
                  <a:srgbClr val="7030A0"/>
                </a:solidFill>
                <a:latin typeface="Times New Roman"/>
                <a:ea typeface="Times New Roman"/>
                <a:cs typeface="Times New Roman"/>
                <a:sym typeface="Times New Roman"/>
              </a:rPr>
              <a:t>Floating Point Unit (FPU) – Key Points</a:t>
            </a:r>
            <a:endParaRPr b="1">
              <a:solidFill>
                <a:srgbClr val="7030A0"/>
              </a:solidFill>
              <a:latin typeface="Times New Roman"/>
              <a:ea typeface="Times New Roman"/>
              <a:cs typeface="Times New Roman"/>
              <a:sym typeface="Times New Roman"/>
            </a:endParaRPr>
          </a:p>
        </p:txBody>
      </p:sp>
      <p:sp>
        <p:nvSpPr>
          <p:cNvPr id="1604" name="Google Shape;1604;p229"/>
          <p:cNvSpPr txBox="1"/>
          <p:nvPr>
            <p:ph idx="1" type="body"/>
          </p:nvPr>
        </p:nvSpPr>
        <p:spPr>
          <a:xfrm>
            <a:off x="838200" y="1134456"/>
            <a:ext cx="11166566" cy="5042507"/>
          </a:xfrm>
          <a:prstGeom prst="rect">
            <a:avLst/>
          </a:prstGeom>
          <a:solidFill>
            <a:srgbClr val="F7CAAC"/>
          </a:solid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1800"/>
              <a:buChar char="•"/>
            </a:pPr>
            <a:r>
              <a:rPr lang="en-US">
                <a:solidFill>
                  <a:srgbClr val="1E4E79"/>
                </a:solidFill>
                <a:latin typeface="Times New Roman"/>
                <a:ea typeface="Times New Roman"/>
                <a:cs typeface="Times New Roman"/>
                <a:sym typeface="Times New Roman"/>
              </a:rPr>
              <a:t> </a:t>
            </a:r>
            <a:r>
              <a:rPr lang="en-US" sz="4000">
                <a:solidFill>
                  <a:srgbClr val="1E4E79"/>
                </a:solidFill>
                <a:latin typeface="Times New Roman"/>
                <a:ea typeface="Times New Roman"/>
                <a:cs typeface="Times New Roman"/>
                <a:sym typeface="Times New Roman"/>
              </a:rPr>
              <a:t>FPU of Pentium is </a:t>
            </a:r>
            <a:r>
              <a:rPr lang="en-US" sz="4000">
                <a:solidFill>
                  <a:srgbClr val="C00000"/>
                </a:solidFill>
                <a:latin typeface="Times New Roman"/>
                <a:ea typeface="Times New Roman"/>
                <a:cs typeface="Times New Roman"/>
                <a:sym typeface="Times New Roman"/>
              </a:rPr>
              <a:t>Integrated with </a:t>
            </a:r>
            <a:r>
              <a:rPr lang="en-US" sz="4000">
                <a:solidFill>
                  <a:srgbClr val="1E4E79"/>
                </a:solidFill>
                <a:latin typeface="Times New Roman"/>
                <a:ea typeface="Times New Roman"/>
                <a:cs typeface="Times New Roman"/>
                <a:sym typeface="Times New Roman"/>
              </a:rPr>
              <a:t>Integer Unit </a:t>
            </a:r>
            <a:endParaRPr/>
          </a:p>
          <a:p>
            <a:pPr indent="-342900" lvl="0" marL="457200" rtl="0" algn="l">
              <a:lnSpc>
                <a:spcPct val="90000"/>
              </a:lnSpc>
              <a:spcBef>
                <a:spcPts val="1000"/>
              </a:spcBef>
              <a:spcAft>
                <a:spcPts val="0"/>
              </a:spcAft>
              <a:buClr>
                <a:schemeClr val="dk1"/>
              </a:buClr>
              <a:buSzPts val="1800"/>
              <a:buChar char="•"/>
            </a:pPr>
            <a:r>
              <a:rPr lang="en-US" sz="4000">
                <a:solidFill>
                  <a:srgbClr val="1E4E79"/>
                </a:solidFill>
                <a:latin typeface="Times New Roman"/>
                <a:ea typeface="Times New Roman"/>
                <a:cs typeface="Times New Roman"/>
                <a:sym typeface="Times New Roman"/>
              </a:rPr>
              <a:t> FPU is </a:t>
            </a:r>
            <a:r>
              <a:rPr b="1" lang="en-US" sz="4000">
                <a:solidFill>
                  <a:srgbClr val="C00000"/>
                </a:solidFill>
                <a:latin typeface="Times New Roman"/>
                <a:ea typeface="Times New Roman"/>
                <a:cs typeface="Times New Roman"/>
                <a:sym typeface="Times New Roman"/>
              </a:rPr>
              <a:t>Heavily</a:t>
            </a:r>
            <a:r>
              <a:rPr lang="en-US" sz="4000">
                <a:solidFill>
                  <a:srgbClr val="1E4E79"/>
                </a:solidFill>
                <a:latin typeface="Times New Roman"/>
                <a:ea typeface="Times New Roman"/>
                <a:cs typeface="Times New Roman"/>
                <a:sym typeface="Times New Roman"/>
              </a:rPr>
              <a:t> Pipelined Unit </a:t>
            </a:r>
            <a:endParaRPr/>
          </a:p>
          <a:p>
            <a:pPr indent="-342900" lvl="0" marL="457200" rtl="0" algn="l">
              <a:lnSpc>
                <a:spcPct val="90000"/>
              </a:lnSpc>
              <a:spcBef>
                <a:spcPts val="1000"/>
              </a:spcBef>
              <a:spcAft>
                <a:spcPts val="0"/>
              </a:spcAft>
              <a:buClr>
                <a:schemeClr val="dk1"/>
              </a:buClr>
              <a:buSzPts val="1800"/>
              <a:buChar char="•"/>
            </a:pPr>
            <a:r>
              <a:rPr lang="en-US" sz="4000">
                <a:solidFill>
                  <a:srgbClr val="1E4E79"/>
                </a:solidFill>
                <a:latin typeface="Times New Roman"/>
                <a:ea typeface="Times New Roman"/>
                <a:cs typeface="Times New Roman"/>
                <a:sym typeface="Times New Roman"/>
              </a:rPr>
              <a:t> Able to </a:t>
            </a:r>
            <a:r>
              <a:rPr lang="en-US" sz="4000">
                <a:solidFill>
                  <a:srgbClr val="385623"/>
                </a:solidFill>
                <a:latin typeface="Times New Roman"/>
                <a:ea typeface="Times New Roman"/>
                <a:cs typeface="Times New Roman"/>
                <a:sym typeface="Times New Roman"/>
              </a:rPr>
              <a:t>accept one floating point instruction </a:t>
            </a:r>
            <a:r>
              <a:rPr lang="en-US" sz="4000">
                <a:solidFill>
                  <a:srgbClr val="1E4E79"/>
                </a:solidFill>
                <a:latin typeface="Times New Roman"/>
                <a:ea typeface="Times New Roman"/>
                <a:cs typeface="Times New Roman"/>
                <a:sym typeface="Times New Roman"/>
              </a:rPr>
              <a:t>/ clock </a:t>
            </a:r>
            <a:endParaRPr/>
          </a:p>
          <a:p>
            <a:pPr indent="0" lvl="0" marL="0" rtl="0" algn="l">
              <a:lnSpc>
                <a:spcPct val="90000"/>
              </a:lnSpc>
              <a:spcBef>
                <a:spcPts val="1000"/>
              </a:spcBef>
              <a:spcAft>
                <a:spcPts val="0"/>
              </a:spcAft>
              <a:buSzPts val="1800"/>
              <a:buNone/>
            </a:pPr>
            <a:r>
              <a:t/>
            </a:r>
            <a:endParaRPr sz="4000">
              <a:solidFill>
                <a:srgbClr val="1E4E79"/>
              </a:solidFill>
              <a:latin typeface="Times New Roman"/>
              <a:ea typeface="Times New Roman"/>
              <a:cs typeface="Times New Roman"/>
              <a:sym typeface="Times New Roman"/>
            </a:endParaRPr>
          </a:p>
        </p:txBody>
      </p:sp>
      <p:sp>
        <p:nvSpPr>
          <p:cNvPr id="1605" name="Google Shape;1605;p2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606" name="Google Shape;1606;p2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607" name="Google Shape;1607;p2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608" name="Google Shape;1608;p229"/>
          <p:cNvPicPr preferRelativeResize="0"/>
          <p:nvPr/>
        </p:nvPicPr>
        <p:blipFill rotWithShape="1">
          <a:blip r:embed="rId3">
            <a:alphaModFix/>
          </a:blip>
          <a:srcRect b="0" l="0" r="0" t="0"/>
          <a:stretch/>
        </p:blipFill>
        <p:spPr>
          <a:xfrm>
            <a:off x="113459" y="45143"/>
            <a:ext cx="659808" cy="774638"/>
          </a:xfrm>
          <a:prstGeom prst="rect">
            <a:avLst/>
          </a:prstGeom>
          <a:noFill/>
          <a:ln>
            <a:noFill/>
          </a:ln>
        </p:spPr>
      </p:pic>
      <p:sp>
        <p:nvSpPr>
          <p:cNvPr id="1609" name="Google Shape;1609;p229"/>
          <p:cNvSpPr/>
          <p:nvPr/>
        </p:nvSpPr>
        <p:spPr>
          <a:xfrm>
            <a:off x="1043577" y="3657600"/>
            <a:ext cx="9662160" cy="2235200"/>
          </a:xfrm>
          <a:prstGeom prst="ellipse">
            <a:avLst/>
          </a:prstGeom>
          <a:solidFill>
            <a:srgbClr val="A8D08C"/>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3200" u="none" cap="none" strike="noStrike">
                <a:solidFill>
                  <a:schemeClr val="dk1"/>
                </a:solidFill>
                <a:latin typeface="Times New Roman"/>
                <a:ea typeface="Times New Roman"/>
                <a:cs typeface="Times New Roman"/>
                <a:sym typeface="Times New Roman"/>
              </a:rPr>
              <a:t>Able to accept two floating point instruction every clock -  </a:t>
            </a:r>
            <a:r>
              <a:rPr b="1" i="0" lang="en-US" sz="3200" u="none" cap="none" strike="noStrike">
                <a:solidFill>
                  <a:schemeClr val="dk1"/>
                </a:solidFill>
                <a:latin typeface="Times New Roman"/>
                <a:ea typeface="Times New Roman"/>
                <a:cs typeface="Times New Roman"/>
                <a:sym typeface="Times New Roman"/>
              </a:rPr>
              <a:t>But</a:t>
            </a:r>
            <a:r>
              <a:rPr b="0" i="0" lang="en-US" sz="3200" u="none" cap="none" strike="noStrike">
                <a:solidFill>
                  <a:schemeClr val="dk1"/>
                </a:solidFill>
                <a:latin typeface="Times New Roman"/>
                <a:ea typeface="Times New Roman"/>
                <a:cs typeface="Times New Roman"/>
                <a:sym typeface="Times New Roman"/>
              </a:rPr>
              <a:t> – One instruction out of it must be </a:t>
            </a:r>
            <a:r>
              <a:rPr b="1" i="0" lang="en-US" sz="3200" u="none" cap="none" strike="noStrike">
                <a:solidFill>
                  <a:schemeClr val="dk1"/>
                </a:solidFill>
                <a:latin typeface="Times New Roman"/>
                <a:ea typeface="Times New Roman"/>
                <a:cs typeface="Times New Roman"/>
                <a:sym typeface="Times New Roman"/>
              </a:rPr>
              <a:t>EXCHANGE - </a:t>
            </a:r>
            <a:r>
              <a:rPr b="1" i="0" lang="en-US" sz="3200" u="none" cap="none" strike="noStrike">
                <a:solidFill>
                  <a:srgbClr val="C00000"/>
                </a:solidFill>
                <a:latin typeface="Times New Roman"/>
                <a:ea typeface="Times New Roman"/>
                <a:cs typeface="Times New Roman"/>
                <a:sym typeface="Times New Roman"/>
              </a:rPr>
              <a:t>FXCH</a:t>
            </a:r>
            <a:endParaRPr b="1" i="0" sz="3200" u="none" cap="none" strike="noStrike">
              <a:solidFill>
                <a:srgbClr val="757070"/>
              </a:solidFill>
              <a:latin typeface="Times New Roman"/>
              <a:ea typeface="Times New Roman"/>
              <a:cs typeface="Times New Roman"/>
              <a:sym typeface="Times New Roman"/>
            </a:endParaRPr>
          </a:p>
        </p:txBody>
      </p:sp>
      <p:cxnSp>
        <p:nvCxnSpPr>
          <p:cNvPr id="1610" name="Google Shape;1610;p229"/>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611" name="Google Shape;1611;p229"/>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612" name="Google Shape;1612;p229"/>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613" name="Google Shape;1613;p229"/>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7" name="Shape 1617"/>
        <p:cNvGrpSpPr/>
        <p:nvPr/>
      </p:nvGrpSpPr>
      <p:grpSpPr>
        <a:xfrm>
          <a:off x="0" y="0"/>
          <a:ext cx="0" cy="0"/>
          <a:chOff x="0" y="0"/>
          <a:chExt cx="0" cy="0"/>
        </a:xfrm>
      </p:grpSpPr>
      <p:sp>
        <p:nvSpPr>
          <p:cNvPr id="1618" name="Google Shape;1618;p230"/>
          <p:cNvSpPr txBox="1"/>
          <p:nvPr>
            <p:ph type="title"/>
          </p:nvPr>
        </p:nvSpPr>
        <p:spPr>
          <a:xfrm>
            <a:off x="758038" y="143665"/>
            <a:ext cx="10515600" cy="762635"/>
          </a:xfrm>
          <a:prstGeom prst="rect">
            <a:avLst/>
          </a:prstGeom>
          <a:noFill/>
          <a:ln cap="flat"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sz="5400">
                <a:solidFill>
                  <a:srgbClr val="7030A0"/>
                </a:solidFill>
                <a:latin typeface="Times New Roman"/>
                <a:ea typeface="Times New Roman"/>
                <a:cs typeface="Times New Roman"/>
                <a:sym typeface="Times New Roman"/>
              </a:rPr>
              <a:t>Floating Point Unit Pipeline </a:t>
            </a:r>
            <a:r>
              <a:rPr b="1" lang="en-US" sz="5400">
                <a:solidFill>
                  <a:srgbClr val="385623"/>
                </a:solidFill>
                <a:latin typeface="Times New Roman"/>
                <a:ea typeface="Times New Roman"/>
                <a:cs typeface="Times New Roman"/>
                <a:sym typeface="Times New Roman"/>
              </a:rPr>
              <a:t>Stages</a:t>
            </a:r>
            <a:endParaRPr sz="5400">
              <a:solidFill>
                <a:srgbClr val="385623"/>
              </a:solidFill>
              <a:latin typeface="Times New Roman"/>
              <a:ea typeface="Times New Roman"/>
              <a:cs typeface="Times New Roman"/>
              <a:sym typeface="Times New Roman"/>
            </a:endParaRPr>
          </a:p>
        </p:txBody>
      </p:sp>
      <p:sp>
        <p:nvSpPr>
          <p:cNvPr id="1619" name="Google Shape;1619;p230"/>
          <p:cNvSpPr txBox="1"/>
          <p:nvPr>
            <p:ph idx="1" type="body"/>
          </p:nvPr>
        </p:nvSpPr>
        <p:spPr>
          <a:xfrm>
            <a:off x="721583" y="906300"/>
            <a:ext cx="10515600" cy="4351338"/>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1800"/>
              <a:buChar char="•"/>
            </a:pPr>
            <a:r>
              <a:rPr b="1" lang="en-US">
                <a:solidFill>
                  <a:schemeClr val="accent2"/>
                </a:solidFill>
                <a:latin typeface="Times New Roman"/>
                <a:ea typeface="Times New Roman"/>
                <a:cs typeface="Times New Roman"/>
                <a:sym typeface="Times New Roman"/>
              </a:rPr>
              <a:t>FPU Works with </a:t>
            </a:r>
            <a:r>
              <a:rPr b="1" lang="en-US">
                <a:solidFill>
                  <a:srgbClr val="C00000"/>
                </a:solidFill>
                <a:latin typeface="Times New Roman"/>
                <a:ea typeface="Times New Roman"/>
                <a:cs typeface="Times New Roman"/>
                <a:sym typeface="Times New Roman"/>
              </a:rPr>
              <a:t>8 Pipeline stages </a:t>
            </a:r>
            <a:endParaRPr/>
          </a:p>
          <a:p>
            <a:pPr indent="-342900" lvl="0" marL="457200" rtl="0" algn="l">
              <a:lnSpc>
                <a:spcPct val="90000"/>
              </a:lnSpc>
              <a:spcBef>
                <a:spcPts val="1000"/>
              </a:spcBef>
              <a:spcAft>
                <a:spcPts val="0"/>
              </a:spcAft>
              <a:buClr>
                <a:schemeClr val="dk1"/>
              </a:buClr>
              <a:buSzPts val="1800"/>
              <a:buChar char="•"/>
            </a:pPr>
            <a:r>
              <a:rPr b="1" i="1" lang="en-US">
                <a:solidFill>
                  <a:srgbClr val="548135"/>
                </a:solidFill>
                <a:latin typeface="Times New Roman"/>
                <a:ea typeface="Times New Roman"/>
                <a:cs typeface="Times New Roman"/>
                <a:sym typeface="Times New Roman"/>
              </a:rPr>
              <a:t>It </a:t>
            </a:r>
            <a:r>
              <a:rPr b="1" i="1" lang="en-US">
                <a:solidFill>
                  <a:srgbClr val="C00000"/>
                </a:solidFill>
                <a:latin typeface="Times New Roman"/>
                <a:ea typeface="Times New Roman"/>
                <a:cs typeface="Times New Roman"/>
                <a:sym typeface="Times New Roman"/>
              </a:rPr>
              <a:t>shares</a:t>
            </a:r>
            <a:r>
              <a:rPr b="1" i="1" lang="en-US">
                <a:solidFill>
                  <a:srgbClr val="548135"/>
                </a:solidFill>
                <a:latin typeface="Times New Roman"/>
                <a:ea typeface="Times New Roman"/>
                <a:cs typeface="Times New Roman"/>
                <a:sym typeface="Times New Roman"/>
              </a:rPr>
              <a:t> first </a:t>
            </a:r>
            <a:r>
              <a:rPr b="1" i="1" lang="en-US">
                <a:solidFill>
                  <a:srgbClr val="1F3864"/>
                </a:solidFill>
                <a:latin typeface="Times New Roman"/>
                <a:ea typeface="Times New Roman"/>
                <a:cs typeface="Times New Roman"/>
                <a:sym typeface="Times New Roman"/>
              </a:rPr>
              <a:t>5 stages </a:t>
            </a:r>
            <a:r>
              <a:rPr b="1" i="1" lang="en-US">
                <a:solidFill>
                  <a:srgbClr val="548135"/>
                </a:solidFill>
                <a:latin typeface="Times New Roman"/>
                <a:ea typeface="Times New Roman"/>
                <a:cs typeface="Times New Roman"/>
                <a:sym typeface="Times New Roman"/>
              </a:rPr>
              <a:t>of Integer Unit  </a:t>
            </a:r>
            <a:endParaRPr/>
          </a:p>
          <a:p>
            <a:pPr indent="-228600" lvl="0" marL="457200" rtl="0" algn="l">
              <a:lnSpc>
                <a:spcPct val="90000"/>
              </a:lnSpc>
              <a:spcBef>
                <a:spcPts val="1000"/>
              </a:spcBef>
              <a:spcAft>
                <a:spcPts val="0"/>
              </a:spcAft>
              <a:buClr>
                <a:schemeClr val="dk1"/>
              </a:buClr>
              <a:buSzPts val="1800"/>
              <a:buNone/>
            </a:pPr>
            <a:r>
              <a:t/>
            </a:r>
            <a:endParaRPr b="1" i="1" sz="3600">
              <a:solidFill>
                <a:srgbClr val="548135"/>
              </a:solidFill>
              <a:latin typeface="Times New Roman"/>
              <a:ea typeface="Times New Roman"/>
              <a:cs typeface="Times New Roman"/>
              <a:sym typeface="Times New Roman"/>
            </a:endParaRPr>
          </a:p>
        </p:txBody>
      </p:sp>
      <p:sp>
        <p:nvSpPr>
          <p:cNvPr id="1620" name="Google Shape;1620;p2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621" name="Google Shape;1621;p2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622" name="Google Shape;1622;p2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623" name="Google Shape;1623;p230"/>
          <p:cNvPicPr preferRelativeResize="0"/>
          <p:nvPr/>
        </p:nvPicPr>
        <p:blipFill rotWithShape="1">
          <a:blip r:embed="rId3">
            <a:alphaModFix/>
          </a:blip>
          <a:srcRect b="0" l="0" r="0" t="0"/>
          <a:stretch/>
        </p:blipFill>
        <p:spPr>
          <a:xfrm>
            <a:off x="113459" y="45143"/>
            <a:ext cx="659808" cy="596302"/>
          </a:xfrm>
          <a:prstGeom prst="rect">
            <a:avLst/>
          </a:prstGeom>
          <a:noFill/>
          <a:ln>
            <a:noFill/>
          </a:ln>
        </p:spPr>
      </p:pic>
      <p:sp>
        <p:nvSpPr>
          <p:cNvPr id="1624" name="Google Shape;1624;p230"/>
          <p:cNvSpPr/>
          <p:nvPr/>
        </p:nvSpPr>
        <p:spPr>
          <a:xfrm>
            <a:off x="161710" y="2394065"/>
            <a:ext cx="1482845" cy="762635"/>
          </a:xfrm>
          <a:prstGeom prst="round2DiagRect">
            <a:avLst>
              <a:gd fmla="val 16667" name="adj1"/>
              <a:gd fmla="val 0" name="adj2"/>
            </a:avLst>
          </a:prstGeom>
          <a:gradFill>
            <a:gsLst>
              <a:gs pos="0">
                <a:srgbClr val="FFAF82"/>
              </a:gs>
              <a:gs pos="35000">
                <a:srgbClr val="FFC5A7"/>
              </a:gs>
              <a:gs pos="100000">
                <a:srgbClr val="FFE8DA"/>
              </a:gs>
            </a:gsLst>
            <a:lin ang="16200000" scaled="0"/>
          </a:gradFill>
          <a:ln cap="flat" cmpd="sng" w="9525">
            <a:solidFill>
              <a:srgbClr val="EB792A"/>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400" u="none" cap="none" strike="noStrike">
                <a:solidFill>
                  <a:schemeClr val="dk1"/>
                </a:solidFill>
                <a:latin typeface="Arial"/>
                <a:ea typeface="Arial"/>
                <a:cs typeface="Arial"/>
                <a:sym typeface="Arial"/>
              </a:rPr>
              <a:t>PF- Prefetch </a:t>
            </a:r>
            <a:endParaRPr b="1" i="0" sz="1400" u="none" cap="none" strike="noStrike">
              <a:solidFill>
                <a:schemeClr val="dk1"/>
              </a:solidFill>
              <a:latin typeface="Arial"/>
              <a:ea typeface="Arial"/>
              <a:cs typeface="Arial"/>
              <a:sym typeface="Arial"/>
            </a:endParaRPr>
          </a:p>
        </p:txBody>
      </p:sp>
      <p:sp>
        <p:nvSpPr>
          <p:cNvPr id="1625" name="Google Shape;1625;p230"/>
          <p:cNvSpPr/>
          <p:nvPr/>
        </p:nvSpPr>
        <p:spPr>
          <a:xfrm>
            <a:off x="1644555" y="2869895"/>
            <a:ext cx="1482845" cy="762635"/>
          </a:xfrm>
          <a:prstGeom prst="round2DiagRect">
            <a:avLst>
              <a:gd fmla="val 16667" name="adj1"/>
              <a:gd fmla="val 0" name="adj2"/>
            </a:avLst>
          </a:prstGeom>
          <a:gradFill>
            <a:gsLst>
              <a:gs pos="0">
                <a:srgbClr val="BABABA"/>
              </a:gs>
              <a:gs pos="35000">
                <a:srgbClr val="CFCFCF"/>
              </a:gs>
              <a:gs pos="100000">
                <a:srgbClr val="EDEDED"/>
              </a:gs>
            </a:gsLst>
            <a:lin ang="16200000" scaled="0"/>
          </a:gradFill>
          <a:ln cap="flat" cmpd="sng" w="9525">
            <a:solidFill>
              <a:schemeClr val="dk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dk1"/>
                </a:solidFill>
                <a:latin typeface="Arial"/>
                <a:ea typeface="Arial"/>
                <a:cs typeface="Arial"/>
                <a:sym typeface="Arial"/>
              </a:rPr>
              <a:t>D1- Instruction Decode </a:t>
            </a:r>
            <a:endParaRPr b="0" i="0" sz="1400" u="none" cap="none" strike="noStrike">
              <a:solidFill>
                <a:schemeClr val="dk1"/>
              </a:solidFill>
              <a:latin typeface="Arial"/>
              <a:ea typeface="Arial"/>
              <a:cs typeface="Arial"/>
              <a:sym typeface="Arial"/>
            </a:endParaRPr>
          </a:p>
        </p:txBody>
      </p:sp>
      <p:sp>
        <p:nvSpPr>
          <p:cNvPr id="1626" name="Google Shape;1626;p230"/>
          <p:cNvSpPr/>
          <p:nvPr/>
        </p:nvSpPr>
        <p:spPr>
          <a:xfrm>
            <a:off x="3127143" y="3251212"/>
            <a:ext cx="1482845" cy="762635"/>
          </a:xfrm>
          <a:prstGeom prst="round2DiagRect">
            <a:avLst>
              <a:gd fmla="val 16667" name="adj1"/>
              <a:gd fmla="val 0" name="adj2"/>
            </a:avLst>
          </a:prstGeom>
          <a:gradFill>
            <a:gsLst>
              <a:gs pos="0">
                <a:srgbClr val="9BCDFF"/>
              </a:gs>
              <a:gs pos="35000">
                <a:srgbClr val="B8DCFF"/>
              </a:gs>
              <a:gs pos="100000">
                <a:srgbClr val="E2F0FF"/>
              </a:gs>
            </a:gsLst>
            <a:lin ang="16200000" scaled="0"/>
          </a:gradFill>
          <a:ln cap="flat" cmpd="sng" w="9525">
            <a:solidFill>
              <a:srgbClr val="5597D3"/>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400" u="none" cap="none" strike="noStrike">
                <a:solidFill>
                  <a:schemeClr val="dk1"/>
                </a:solidFill>
                <a:latin typeface="Arial"/>
                <a:ea typeface="Arial"/>
                <a:cs typeface="Arial"/>
                <a:sym typeface="Arial"/>
              </a:rPr>
              <a:t>D2- Address Generation</a:t>
            </a:r>
            <a:endParaRPr b="1" i="0" sz="1400" u="none" cap="none" strike="noStrike">
              <a:solidFill>
                <a:schemeClr val="dk1"/>
              </a:solidFill>
              <a:latin typeface="Arial"/>
              <a:ea typeface="Arial"/>
              <a:cs typeface="Arial"/>
              <a:sym typeface="Arial"/>
            </a:endParaRPr>
          </a:p>
        </p:txBody>
      </p:sp>
      <p:sp>
        <p:nvSpPr>
          <p:cNvPr id="1627" name="Google Shape;1627;p230"/>
          <p:cNvSpPr/>
          <p:nvPr/>
        </p:nvSpPr>
        <p:spPr>
          <a:xfrm>
            <a:off x="4609731" y="3599315"/>
            <a:ext cx="1482845" cy="762635"/>
          </a:xfrm>
          <a:prstGeom prst="round2DiagRect">
            <a:avLst>
              <a:gd fmla="val 16667" name="adj1"/>
              <a:gd fmla="val 0" name="adj2"/>
            </a:avLst>
          </a:prstGeom>
          <a:solidFill>
            <a:srgbClr val="FF99CC"/>
          </a:solidFill>
          <a:ln cap="flat" cmpd="sng" w="9525">
            <a:solidFill>
              <a:srgbClr val="EB792A"/>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dk1"/>
                </a:solidFill>
                <a:latin typeface="Arial"/>
                <a:ea typeface="Arial"/>
                <a:cs typeface="Arial"/>
                <a:sym typeface="Arial"/>
              </a:rPr>
              <a:t>EX- Memory &amp; Register Read</a:t>
            </a:r>
            <a:endParaRPr b="0" i="0" sz="1400" u="none" cap="none" strike="noStrike">
              <a:solidFill>
                <a:schemeClr val="dk1"/>
              </a:solidFill>
              <a:latin typeface="Arial"/>
              <a:ea typeface="Arial"/>
              <a:cs typeface="Arial"/>
              <a:sym typeface="Arial"/>
            </a:endParaRPr>
          </a:p>
        </p:txBody>
      </p:sp>
      <p:sp>
        <p:nvSpPr>
          <p:cNvPr id="1628" name="Google Shape;1628;p230"/>
          <p:cNvSpPr/>
          <p:nvPr/>
        </p:nvSpPr>
        <p:spPr>
          <a:xfrm>
            <a:off x="6092319" y="4013847"/>
            <a:ext cx="1482845" cy="762635"/>
          </a:xfrm>
          <a:prstGeom prst="round2DiagRect">
            <a:avLst>
              <a:gd fmla="val 16667" name="adj1"/>
              <a:gd fmla="val 0" name="adj2"/>
            </a:avLst>
          </a:prstGeom>
          <a:solidFill>
            <a:schemeClr val="accent6"/>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400" u="none" cap="none" strike="noStrike">
                <a:solidFill>
                  <a:schemeClr val="dk1"/>
                </a:solidFill>
                <a:latin typeface="Arial"/>
                <a:ea typeface="Arial"/>
                <a:cs typeface="Arial"/>
                <a:sym typeface="Arial"/>
              </a:rPr>
              <a:t>X1- FP Execute Stage 1 </a:t>
            </a:r>
            <a:endParaRPr b="1" i="0" sz="1400" u="none" cap="none" strike="noStrike">
              <a:solidFill>
                <a:schemeClr val="dk1"/>
              </a:solidFill>
              <a:latin typeface="Arial"/>
              <a:ea typeface="Arial"/>
              <a:cs typeface="Arial"/>
              <a:sym typeface="Arial"/>
            </a:endParaRPr>
          </a:p>
        </p:txBody>
      </p:sp>
      <p:sp>
        <p:nvSpPr>
          <p:cNvPr id="1629" name="Google Shape;1629;p230"/>
          <p:cNvSpPr/>
          <p:nvPr/>
        </p:nvSpPr>
        <p:spPr>
          <a:xfrm>
            <a:off x="7599777" y="4382984"/>
            <a:ext cx="1482845" cy="762635"/>
          </a:xfrm>
          <a:prstGeom prst="round2DiagRect">
            <a:avLst>
              <a:gd fmla="val 16667" name="adj1"/>
              <a:gd fmla="val 0" name="adj2"/>
            </a:avLst>
          </a:prstGeom>
          <a:gradFill>
            <a:gsLst>
              <a:gs pos="0">
                <a:srgbClr val="D8D8D8"/>
              </a:gs>
              <a:gs pos="35000">
                <a:srgbClr val="E3E3E3"/>
              </a:gs>
              <a:gs pos="100000">
                <a:srgbClr val="F4F4F4"/>
              </a:gs>
            </a:gsLst>
            <a:lin ang="16200000" scaled="0"/>
          </a:gradFill>
          <a:ln cap="flat" cmpd="sng" w="9525">
            <a:solidFill>
              <a:srgbClr val="A1A1A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dk1"/>
                </a:solidFill>
                <a:latin typeface="Arial"/>
                <a:ea typeface="Arial"/>
                <a:cs typeface="Arial"/>
                <a:sym typeface="Arial"/>
              </a:rPr>
              <a:t>X2- Execute Stage 2</a:t>
            </a:r>
            <a:endParaRPr b="0" i="0" sz="1400" u="none" cap="none" strike="noStrike">
              <a:solidFill>
                <a:schemeClr val="dk1"/>
              </a:solidFill>
              <a:latin typeface="Arial"/>
              <a:ea typeface="Arial"/>
              <a:cs typeface="Arial"/>
              <a:sym typeface="Arial"/>
            </a:endParaRPr>
          </a:p>
        </p:txBody>
      </p:sp>
      <p:sp>
        <p:nvSpPr>
          <p:cNvPr id="1630" name="Google Shape;1630;p230"/>
          <p:cNvSpPr/>
          <p:nvPr/>
        </p:nvSpPr>
        <p:spPr>
          <a:xfrm>
            <a:off x="9057238" y="4723250"/>
            <a:ext cx="1482845" cy="762635"/>
          </a:xfrm>
          <a:prstGeom prst="round2DiagRect">
            <a:avLst>
              <a:gd fmla="val 16667" name="adj1"/>
              <a:gd fmla="val 0" name="adj2"/>
            </a:avLst>
          </a:prstGeom>
          <a:solidFill>
            <a:srgbClr val="9CC2E5"/>
          </a:solidFill>
          <a:ln cap="flat" cmpd="sng" w="9525">
            <a:solidFill>
              <a:srgbClr val="EB792A"/>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400" u="none" cap="none" strike="noStrike">
                <a:solidFill>
                  <a:schemeClr val="dk1"/>
                </a:solidFill>
                <a:latin typeface="Arial"/>
                <a:ea typeface="Arial"/>
                <a:cs typeface="Arial"/>
                <a:sym typeface="Arial"/>
              </a:rPr>
              <a:t>WF- Write Result</a:t>
            </a:r>
            <a:endParaRPr b="1" i="0" sz="1400" u="none" cap="none" strike="noStrike">
              <a:solidFill>
                <a:schemeClr val="dk1"/>
              </a:solidFill>
              <a:latin typeface="Arial"/>
              <a:ea typeface="Arial"/>
              <a:cs typeface="Arial"/>
              <a:sym typeface="Arial"/>
            </a:endParaRPr>
          </a:p>
        </p:txBody>
      </p:sp>
      <p:sp>
        <p:nvSpPr>
          <p:cNvPr id="1631" name="Google Shape;1631;p230"/>
          <p:cNvSpPr/>
          <p:nvPr/>
        </p:nvSpPr>
        <p:spPr>
          <a:xfrm>
            <a:off x="10532216" y="5051761"/>
            <a:ext cx="1482845" cy="762635"/>
          </a:xfrm>
          <a:prstGeom prst="round2DiagRect">
            <a:avLst>
              <a:gd fmla="val 16667" name="adj1"/>
              <a:gd fmla="val 0" name="adj2"/>
            </a:avLst>
          </a:prstGeom>
          <a:solidFill>
            <a:srgbClr val="FFD966"/>
          </a:solidFill>
          <a:ln cap="flat" cmpd="sng" w="9525">
            <a:solidFill>
              <a:srgbClr val="EB792A"/>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400" u="none" cap="none" strike="noStrike">
                <a:solidFill>
                  <a:schemeClr val="dk1"/>
                </a:solidFill>
                <a:latin typeface="Arial"/>
                <a:ea typeface="Arial"/>
                <a:cs typeface="Arial"/>
                <a:sym typeface="Arial"/>
              </a:rPr>
              <a:t>ER- Error Reporting</a:t>
            </a:r>
            <a:endParaRPr b="0" i="0" sz="1400" u="none" cap="none" strike="noStrike">
              <a:solidFill>
                <a:schemeClr val="dk1"/>
              </a:solidFill>
              <a:latin typeface="Arial"/>
              <a:ea typeface="Arial"/>
              <a:cs typeface="Arial"/>
              <a:sym typeface="Arial"/>
            </a:endParaRPr>
          </a:p>
        </p:txBody>
      </p:sp>
      <p:cxnSp>
        <p:nvCxnSpPr>
          <p:cNvPr id="1632" name="Google Shape;1632;p230"/>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633" name="Google Shape;1633;p230"/>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634" name="Google Shape;1634;p230"/>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635" name="Google Shape;1635;p230"/>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636" name="Google Shape;1636;p230"/>
          <p:cNvPicPr preferRelativeResize="0"/>
          <p:nvPr/>
        </p:nvPicPr>
        <p:blipFill rotWithShape="1">
          <a:blip r:embed="rId4">
            <a:alphaModFix/>
          </a:blip>
          <a:srcRect b="0" l="0" r="0" t="0"/>
          <a:stretch/>
        </p:blipFill>
        <p:spPr>
          <a:xfrm>
            <a:off x="6948938" y="959727"/>
            <a:ext cx="5196291" cy="301714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2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625"/>
                                        </p:tgtEl>
                                        <p:attrNameLst>
                                          <p:attrName>style.visibility</p:attrName>
                                        </p:attrNameLst>
                                      </p:cBhvr>
                                      <p:to>
                                        <p:strVal val="visible"/>
                                      </p:to>
                                    </p:set>
                                    <p:anim calcmode="lin" valueType="num">
                                      <p:cBhvr additive="base">
                                        <p:cTn dur="500"/>
                                        <p:tgtEl>
                                          <p:spTgt spid="1625"/>
                                        </p:tgtEl>
                                        <p:attrNameLst>
                                          <p:attrName>ppt_w</p:attrName>
                                        </p:attrNameLst>
                                      </p:cBhvr>
                                      <p:tavLst>
                                        <p:tav fmla="" tm="0">
                                          <p:val>
                                            <p:strVal val="0"/>
                                          </p:val>
                                        </p:tav>
                                        <p:tav fmla="" tm="100000">
                                          <p:val>
                                            <p:strVal val="#ppt_w"/>
                                          </p:val>
                                        </p:tav>
                                      </p:tavLst>
                                    </p:anim>
                                    <p:anim calcmode="lin" valueType="num">
                                      <p:cBhvr additive="base">
                                        <p:cTn dur="500"/>
                                        <p:tgtEl>
                                          <p:spTgt spid="1625"/>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626"/>
                                        </p:tgtEl>
                                        <p:attrNameLst>
                                          <p:attrName>style.visibility</p:attrName>
                                        </p:attrNameLst>
                                      </p:cBhvr>
                                      <p:to>
                                        <p:strVal val="visible"/>
                                      </p:to>
                                    </p:set>
                                    <p:anim calcmode="lin" valueType="num">
                                      <p:cBhvr additive="base">
                                        <p:cTn dur="500"/>
                                        <p:tgtEl>
                                          <p:spTgt spid="1626"/>
                                        </p:tgtEl>
                                        <p:attrNameLst>
                                          <p:attrName>ppt_w</p:attrName>
                                        </p:attrNameLst>
                                      </p:cBhvr>
                                      <p:tavLst>
                                        <p:tav fmla="" tm="0">
                                          <p:val>
                                            <p:strVal val="0"/>
                                          </p:val>
                                        </p:tav>
                                        <p:tav fmla="" tm="100000">
                                          <p:val>
                                            <p:strVal val="#ppt_w"/>
                                          </p:val>
                                        </p:tav>
                                      </p:tavLst>
                                    </p:anim>
                                    <p:anim calcmode="lin" valueType="num">
                                      <p:cBhvr additive="base">
                                        <p:cTn dur="500"/>
                                        <p:tgtEl>
                                          <p:spTgt spid="1626"/>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627"/>
                                        </p:tgtEl>
                                        <p:attrNameLst>
                                          <p:attrName>style.visibility</p:attrName>
                                        </p:attrNameLst>
                                      </p:cBhvr>
                                      <p:to>
                                        <p:strVal val="visible"/>
                                      </p:to>
                                    </p:set>
                                    <p:anim calcmode="lin" valueType="num">
                                      <p:cBhvr additive="base">
                                        <p:cTn dur="500"/>
                                        <p:tgtEl>
                                          <p:spTgt spid="1627"/>
                                        </p:tgtEl>
                                        <p:attrNameLst>
                                          <p:attrName>ppt_w</p:attrName>
                                        </p:attrNameLst>
                                      </p:cBhvr>
                                      <p:tavLst>
                                        <p:tav fmla="" tm="0">
                                          <p:val>
                                            <p:strVal val="0"/>
                                          </p:val>
                                        </p:tav>
                                        <p:tav fmla="" tm="100000">
                                          <p:val>
                                            <p:strVal val="#ppt_w"/>
                                          </p:val>
                                        </p:tav>
                                      </p:tavLst>
                                    </p:anim>
                                    <p:anim calcmode="lin" valueType="num">
                                      <p:cBhvr additive="base">
                                        <p:cTn dur="500"/>
                                        <p:tgtEl>
                                          <p:spTgt spid="1627"/>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628"/>
                                        </p:tgtEl>
                                        <p:attrNameLst>
                                          <p:attrName>style.visibility</p:attrName>
                                        </p:attrNameLst>
                                      </p:cBhvr>
                                      <p:to>
                                        <p:strVal val="visible"/>
                                      </p:to>
                                    </p:set>
                                    <p:anim calcmode="lin" valueType="num">
                                      <p:cBhvr additive="base">
                                        <p:cTn dur="500"/>
                                        <p:tgtEl>
                                          <p:spTgt spid="1628"/>
                                        </p:tgtEl>
                                        <p:attrNameLst>
                                          <p:attrName>ppt_w</p:attrName>
                                        </p:attrNameLst>
                                      </p:cBhvr>
                                      <p:tavLst>
                                        <p:tav fmla="" tm="0">
                                          <p:val>
                                            <p:strVal val="0"/>
                                          </p:val>
                                        </p:tav>
                                        <p:tav fmla="" tm="100000">
                                          <p:val>
                                            <p:strVal val="#ppt_w"/>
                                          </p:val>
                                        </p:tav>
                                      </p:tavLst>
                                    </p:anim>
                                    <p:anim calcmode="lin" valueType="num">
                                      <p:cBhvr additive="base">
                                        <p:cTn dur="500"/>
                                        <p:tgtEl>
                                          <p:spTgt spid="1628"/>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9"/>
                                        </p:tgtEl>
                                        <p:attrNameLst>
                                          <p:attrName>style.visibility</p:attrName>
                                        </p:attrNameLst>
                                      </p:cBhvr>
                                      <p:to>
                                        <p:strVal val="visible"/>
                                      </p:to>
                                    </p:set>
                                    <p:animEffect filter="fade" transition="in">
                                      <p:cBhvr>
                                        <p:cTn dur="1000"/>
                                        <p:tgtEl>
                                          <p:spTgt spid="16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0"/>
                                        </p:tgtEl>
                                        <p:attrNameLst>
                                          <p:attrName>style.visibility</p:attrName>
                                        </p:attrNameLst>
                                      </p:cBhvr>
                                      <p:to>
                                        <p:strVal val="visible"/>
                                      </p:to>
                                    </p:set>
                                    <p:animEffect filter="fade" transition="in">
                                      <p:cBhvr>
                                        <p:cTn dur="1000"/>
                                        <p:tgtEl>
                                          <p:spTgt spid="16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1"/>
                                        </p:tgtEl>
                                        <p:attrNameLst>
                                          <p:attrName>style.visibility</p:attrName>
                                        </p:attrNameLst>
                                      </p:cBhvr>
                                      <p:to>
                                        <p:strVal val="visible"/>
                                      </p:to>
                                    </p:set>
                                    <p:animEffect filter="fade" transition="in">
                                      <p:cBhvr>
                                        <p:cTn dur="1000"/>
                                        <p:tgtEl>
                                          <p:spTgt spid="16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0" name="Shape 1640"/>
        <p:cNvGrpSpPr/>
        <p:nvPr/>
      </p:nvGrpSpPr>
      <p:grpSpPr>
        <a:xfrm>
          <a:off x="0" y="0"/>
          <a:ext cx="0" cy="0"/>
          <a:chOff x="0" y="0"/>
          <a:chExt cx="0" cy="0"/>
        </a:xfrm>
      </p:grpSpPr>
      <p:sp>
        <p:nvSpPr>
          <p:cNvPr id="1641" name="Google Shape;1641;p231"/>
          <p:cNvSpPr txBox="1"/>
          <p:nvPr>
            <p:ph type="title"/>
          </p:nvPr>
        </p:nvSpPr>
        <p:spPr>
          <a:xfrm>
            <a:off x="892480" y="263310"/>
            <a:ext cx="5801436" cy="62547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3200">
                <a:solidFill>
                  <a:srgbClr val="0070C0"/>
                </a:solidFill>
                <a:latin typeface="Times New Roman"/>
                <a:ea typeface="Times New Roman"/>
                <a:cs typeface="Times New Roman"/>
                <a:sym typeface="Times New Roman"/>
              </a:rPr>
              <a:t>8 pipeline stages of FPU with Bypass 1 and Bypass 2</a:t>
            </a:r>
            <a:endParaRPr b="1" sz="3200">
              <a:solidFill>
                <a:srgbClr val="0070C0"/>
              </a:solidFill>
              <a:latin typeface="Times New Roman"/>
              <a:ea typeface="Times New Roman"/>
              <a:cs typeface="Times New Roman"/>
              <a:sym typeface="Times New Roman"/>
            </a:endParaRPr>
          </a:p>
        </p:txBody>
      </p:sp>
      <p:sp>
        <p:nvSpPr>
          <p:cNvPr id="1642" name="Google Shape;1642;p231"/>
          <p:cNvSpPr txBox="1"/>
          <p:nvPr>
            <p:ph idx="1" type="body"/>
          </p:nvPr>
        </p:nvSpPr>
        <p:spPr>
          <a:xfrm>
            <a:off x="892480" y="1348037"/>
            <a:ext cx="5377839" cy="3080494"/>
          </a:xfrm>
          <a:prstGeom prst="rect">
            <a:avLst/>
          </a:prstGeom>
          <a:noFill/>
          <a:ln>
            <a:noFill/>
          </a:ln>
        </p:spPr>
        <p:txBody>
          <a:bodyPr anchorCtr="0" anchor="t" bIns="45700" lIns="91425" spcFirstLastPara="1" rIns="91425" wrap="square" tIns="45700">
            <a:normAutofit fontScale="92500" lnSpcReduction="10000"/>
          </a:bodyPr>
          <a:lstStyle/>
          <a:p>
            <a:pPr indent="-514350" lvl="0" marL="514350" rtl="0" algn="l">
              <a:lnSpc>
                <a:spcPct val="90000"/>
              </a:lnSpc>
              <a:spcBef>
                <a:spcPts val="1000"/>
              </a:spcBef>
              <a:spcAft>
                <a:spcPts val="0"/>
              </a:spcAft>
              <a:buSzPct val="64864"/>
              <a:buFont typeface="Arial"/>
              <a:buAutoNum type="arabicPeriod"/>
            </a:pPr>
            <a:r>
              <a:rPr lang="en-US" sz="3000">
                <a:solidFill>
                  <a:srgbClr val="FF0000"/>
                </a:solidFill>
                <a:latin typeface="Times New Roman"/>
                <a:ea typeface="Times New Roman"/>
                <a:cs typeface="Times New Roman"/>
                <a:sym typeface="Times New Roman"/>
              </a:rPr>
              <a:t>PF - </a:t>
            </a:r>
            <a:r>
              <a:rPr lang="en-US" sz="3000">
                <a:latin typeface="Times New Roman"/>
                <a:ea typeface="Times New Roman"/>
                <a:cs typeface="Times New Roman"/>
                <a:sym typeface="Times New Roman"/>
              </a:rPr>
              <a:t>Prefetch</a:t>
            </a:r>
            <a:endParaRPr/>
          </a:p>
          <a:p>
            <a:pPr indent="-514350" lvl="0" marL="514350" rtl="0" algn="l">
              <a:lnSpc>
                <a:spcPct val="90000"/>
              </a:lnSpc>
              <a:spcBef>
                <a:spcPts val="1000"/>
              </a:spcBef>
              <a:spcAft>
                <a:spcPts val="0"/>
              </a:spcAft>
              <a:buSzPct val="64864"/>
              <a:buFont typeface="Arial"/>
              <a:buAutoNum type="arabicPeriod"/>
            </a:pPr>
            <a:r>
              <a:rPr lang="en-US" sz="3000">
                <a:solidFill>
                  <a:srgbClr val="FF0000"/>
                </a:solidFill>
                <a:latin typeface="Times New Roman"/>
                <a:ea typeface="Times New Roman"/>
                <a:cs typeface="Times New Roman"/>
                <a:sym typeface="Times New Roman"/>
              </a:rPr>
              <a:t>D1 -  </a:t>
            </a:r>
            <a:r>
              <a:rPr lang="en-US" sz="3000">
                <a:latin typeface="Times New Roman"/>
                <a:ea typeface="Times New Roman"/>
                <a:cs typeface="Times New Roman"/>
                <a:sym typeface="Times New Roman"/>
              </a:rPr>
              <a:t>Instruction Decode</a:t>
            </a:r>
            <a:endParaRPr/>
          </a:p>
          <a:p>
            <a:pPr indent="-514350" lvl="0" marL="514350" rtl="0" algn="l">
              <a:lnSpc>
                <a:spcPct val="90000"/>
              </a:lnSpc>
              <a:spcBef>
                <a:spcPts val="1000"/>
              </a:spcBef>
              <a:spcAft>
                <a:spcPts val="0"/>
              </a:spcAft>
              <a:buSzPct val="64864"/>
              <a:buFont typeface="Arial"/>
              <a:buAutoNum type="arabicPeriod"/>
            </a:pPr>
            <a:r>
              <a:rPr lang="en-US" sz="3000">
                <a:solidFill>
                  <a:srgbClr val="FF0000"/>
                </a:solidFill>
                <a:latin typeface="Times New Roman"/>
                <a:ea typeface="Times New Roman"/>
                <a:cs typeface="Times New Roman"/>
                <a:sym typeface="Times New Roman"/>
              </a:rPr>
              <a:t>D2</a:t>
            </a:r>
            <a:r>
              <a:rPr lang="en-US" sz="3000">
                <a:latin typeface="Times New Roman"/>
                <a:ea typeface="Times New Roman"/>
                <a:cs typeface="Times New Roman"/>
                <a:sym typeface="Times New Roman"/>
              </a:rPr>
              <a:t>  - Address generation</a:t>
            </a:r>
            <a:endParaRPr/>
          </a:p>
          <a:p>
            <a:pPr indent="-514350" lvl="0" marL="514350" rtl="0" algn="l">
              <a:lnSpc>
                <a:spcPct val="90000"/>
              </a:lnSpc>
              <a:spcBef>
                <a:spcPts val="1000"/>
              </a:spcBef>
              <a:spcAft>
                <a:spcPts val="0"/>
              </a:spcAft>
              <a:buSzPct val="64864"/>
              <a:buFont typeface="Arial"/>
              <a:buAutoNum type="arabicPeriod"/>
            </a:pPr>
            <a:r>
              <a:rPr lang="en-US" sz="3000">
                <a:solidFill>
                  <a:srgbClr val="FF0000"/>
                </a:solidFill>
                <a:latin typeface="Times New Roman"/>
                <a:ea typeface="Times New Roman"/>
                <a:cs typeface="Times New Roman"/>
                <a:sym typeface="Times New Roman"/>
              </a:rPr>
              <a:t> EX -  </a:t>
            </a:r>
            <a:r>
              <a:rPr lang="en-US" sz="3000">
                <a:latin typeface="Times New Roman"/>
                <a:ea typeface="Times New Roman"/>
                <a:cs typeface="Times New Roman"/>
                <a:sym typeface="Times New Roman"/>
              </a:rPr>
              <a:t>Memory and register read </a:t>
            </a:r>
            <a:r>
              <a:rPr b="1" lang="en-US" sz="3000">
                <a:latin typeface="Times New Roman"/>
                <a:ea typeface="Times New Roman"/>
                <a:cs typeface="Times New Roman"/>
                <a:sym typeface="Times New Roman"/>
              </a:rPr>
              <a:t>: conversion of FP data to external memory</a:t>
            </a:r>
            <a:r>
              <a:rPr lang="en-US" sz="3000">
                <a:latin typeface="Times New Roman"/>
                <a:ea typeface="Times New Roman"/>
                <a:cs typeface="Times New Roman"/>
                <a:sym typeface="Times New Roman"/>
              </a:rPr>
              <a:t> format and memory write</a:t>
            </a:r>
            <a:r>
              <a:rPr lang="en-US" sz="2200">
                <a:latin typeface="Times New Roman"/>
                <a:ea typeface="Times New Roman"/>
                <a:cs typeface="Times New Roman"/>
                <a:sym typeface="Times New Roman"/>
              </a:rPr>
              <a:t>.</a:t>
            </a:r>
            <a:endParaRPr sz="2200">
              <a:latin typeface="Times New Roman"/>
              <a:ea typeface="Times New Roman"/>
              <a:cs typeface="Times New Roman"/>
              <a:sym typeface="Times New Roman"/>
            </a:endParaRPr>
          </a:p>
          <a:p>
            <a:pPr indent="-228600" lvl="0" marL="457200" rtl="0" algn="l">
              <a:lnSpc>
                <a:spcPct val="90000"/>
              </a:lnSpc>
              <a:spcBef>
                <a:spcPts val="1000"/>
              </a:spcBef>
              <a:spcAft>
                <a:spcPts val="0"/>
              </a:spcAft>
              <a:buClr>
                <a:schemeClr val="dk1"/>
              </a:buClr>
              <a:buSzPct val="69498"/>
              <a:buNone/>
            </a:pPr>
            <a:r>
              <a:t/>
            </a:r>
            <a:endParaRPr>
              <a:latin typeface="Times New Roman"/>
              <a:ea typeface="Times New Roman"/>
              <a:cs typeface="Times New Roman"/>
              <a:sym typeface="Times New Roman"/>
            </a:endParaRPr>
          </a:p>
        </p:txBody>
      </p:sp>
      <p:sp>
        <p:nvSpPr>
          <p:cNvPr id="1643" name="Google Shape;1643;p2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644" name="Google Shape;1644;p2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645" name="Google Shape;1645;p2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646" name="Google Shape;1646;p231"/>
          <p:cNvSpPr txBox="1"/>
          <p:nvPr/>
        </p:nvSpPr>
        <p:spPr>
          <a:xfrm>
            <a:off x="6401664" y="337219"/>
            <a:ext cx="5586758" cy="39703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100" u="none" cap="none" strike="noStrike">
                <a:solidFill>
                  <a:srgbClr val="FF0000"/>
                </a:solidFill>
                <a:latin typeface="Times New Roman"/>
                <a:ea typeface="Times New Roman"/>
                <a:cs typeface="Times New Roman"/>
                <a:sym typeface="Times New Roman"/>
              </a:rPr>
              <a:t>5. X1</a:t>
            </a:r>
            <a:r>
              <a:rPr b="0" i="0" lang="en-US" sz="2100" u="none" cap="none" strike="noStrike">
                <a:solidFill>
                  <a:srgbClr val="000000"/>
                </a:solidFill>
                <a:latin typeface="Times New Roman"/>
                <a:ea typeface="Times New Roman"/>
                <a:cs typeface="Times New Roman"/>
                <a:sym typeface="Times New Roman"/>
              </a:rPr>
              <a:t>  - Floating-Point Execute stage one : conversion of external memory format to internal FP data format and write operand to </a:t>
            </a:r>
            <a:r>
              <a:rPr b="1" i="0" lang="en-US" sz="2100" u="none" cap="none" strike="noStrike">
                <a:solidFill>
                  <a:srgbClr val="000000"/>
                </a:solidFill>
                <a:latin typeface="Times New Roman"/>
                <a:ea typeface="Times New Roman"/>
                <a:cs typeface="Times New Roman"/>
                <a:sym typeface="Times New Roman"/>
              </a:rPr>
              <a:t>FP register file</a:t>
            </a:r>
            <a:r>
              <a:rPr b="0" i="0" lang="en-US" sz="2100" u="none" cap="none" strike="noStrike">
                <a:solidFill>
                  <a:srgbClr val="000000"/>
                </a:solidFill>
                <a:latin typeface="Times New Roman"/>
                <a:ea typeface="Times New Roman"/>
                <a:cs typeface="Times New Roman"/>
                <a:sym typeface="Times New Roman"/>
              </a:rPr>
              <a:t>; </a:t>
            </a:r>
            <a:r>
              <a:rPr b="1" i="0" lang="en-US" sz="2100" u="none" cap="none" strike="noStrike">
                <a:solidFill>
                  <a:srgbClr val="C00000"/>
                </a:solidFill>
                <a:latin typeface="Times New Roman"/>
                <a:ea typeface="Times New Roman"/>
                <a:cs typeface="Times New Roman"/>
                <a:sym typeface="Times New Roman"/>
              </a:rPr>
              <a:t>bypass 1</a:t>
            </a:r>
            <a:r>
              <a:rPr b="0" i="0" lang="en-US" sz="2100" u="none" cap="none" strike="noStrike">
                <a:solidFill>
                  <a:srgbClr val="0070C0"/>
                </a:solidFill>
                <a:latin typeface="Times New Roman"/>
                <a:ea typeface="Times New Roman"/>
                <a:cs typeface="Times New Roman"/>
                <a:sym typeface="Times New Roman"/>
              </a:rPr>
              <a:t> (send data back to EX stage</a:t>
            </a:r>
            <a:r>
              <a:rPr b="0" i="0" lang="en-US" sz="2100" u="none" cap="none" strike="noStrike">
                <a:solidFill>
                  <a:srgbClr val="000000"/>
                </a:solidFill>
                <a:latin typeface="Times New Roman"/>
                <a:ea typeface="Times New Roman"/>
                <a:cs typeface="Times New Roman"/>
                <a:sym typeface="Times New Roman"/>
              </a:rPr>
              <a:t>)</a:t>
            </a:r>
            <a:endParaRPr/>
          </a:p>
          <a:p>
            <a:pPr indent="0" lvl="0" marL="0" marR="0" rtl="0" algn="l">
              <a:lnSpc>
                <a:spcPct val="100000"/>
              </a:lnSpc>
              <a:spcBef>
                <a:spcPts val="0"/>
              </a:spcBef>
              <a:spcAft>
                <a:spcPts val="0"/>
              </a:spcAft>
              <a:buNone/>
            </a:pPr>
            <a:r>
              <a:t/>
            </a:r>
            <a:endParaRPr b="0" i="0" sz="21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2100" u="none" cap="none" strike="noStrike">
                <a:solidFill>
                  <a:srgbClr val="FF0000"/>
                </a:solidFill>
                <a:latin typeface="Times New Roman"/>
                <a:ea typeface="Times New Roman"/>
                <a:cs typeface="Times New Roman"/>
                <a:sym typeface="Times New Roman"/>
              </a:rPr>
              <a:t>6. X2 - </a:t>
            </a:r>
            <a:r>
              <a:rPr b="0" i="0" lang="en-US" sz="2100" u="none" cap="none" strike="noStrike">
                <a:solidFill>
                  <a:srgbClr val="000000"/>
                </a:solidFill>
                <a:latin typeface="Times New Roman"/>
                <a:ea typeface="Times New Roman"/>
                <a:cs typeface="Times New Roman"/>
                <a:sym typeface="Times New Roman"/>
              </a:rPr>
              <a:t> Floating-Point Execute stage two</a:t>
            </a:r>
            <a:endParaRPr/>
          </a:p>
          <a:p>
            <a:pPr indent="0" lvl="0" marL="0" marR="0" rtl="0" algn="l">
              <a:lnSpc>
                <a:spcPct val="100000"/>
              </a:lnSpc>
              <a:spcBef>
                <a:spcPts val="0"/>
              </a:spcBef>
              <a:spcAft>
                <a:spcPts val="0"/>
              </a:spcAft>
              <a:buNone/>
            </a:pPr>
            <a:r>
              <a:t/>
            </a:r>
            <a:endParaRPr b="0" i="0" sz="21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2100" u="none" cap="none" strike="noStrike">
                <a:solidFill>
                  <a:srgbClr val="FF0000"/>
                </a:solidFill>
                <a:latin typeface="Times New Roman"/>
                <a:ea typeface="Times New Roman"/>
                <a:cs typeface="Times New Roman"/>
                <a:sym typeface="Times New Roman"/>
              </a:rPr>
              <a:t>7. WF</a:t>
            </a:r>
            <a:r>
              <a:rPr b="0" i="0" lang="en-US" sz="2100" u="none" cap="none" strike="noStrike">
                <a:solidFill>
                  <a:srgbClr val="000000"/>
                </a:solidFill>
                <a:latin typeface="Times New Roman"/>
                <a:ea typeface="Times New Roman"/>
                <a:cs typeface="Times New Roman"/>
                <a:sym typeface="Times New Roman"/>
              </a:rPr>
              <a:t> - Perform </a:t>
            </a:r>
            <a:r>
              <a:rPr b="1" i="0" lang="en-US" sz="2100" u="none" cap="none" strike="noStrike">
                <a:solidFill>
                  <a:srgbClr val="000000"/>
                </a:solidFill>
                <a:latin typeface="Times New Roman"/>
                <a:ea typeface="Times New Roman"/>
                <a:cs typeface="Times New Roman"/>
                <a:sym typeface="Times New Roman"/>
              </a:rPr>
              <a:t>rounding and write floating-point result to register file</a:t>
            </a:r>
            <a:r>
              <a:rPr b="0" i="0" lang="en-US" sz="2100" u="none" cap="none" strike="noStrike">
                <a:solidFill>
                  <a:srgbClr val="000000"/>
                </a:solidFill>
                <a:latin typeface="Times New Roman"/>
                <a:ea typeface="Times New Roman"/>
                <a:cs typeface="Times New Roman"/>
                <a:sym typeface="Times New Roman"/>
              </a:rPr>
              <a:t>; </a:t>
            </a:r>
            <a:r>
              <a:rPr b="1" i="0" lang="en-US" sz="2100" u="none" cap="none" strike="noStrike">
                <a:solidFill>
                  <a:srgbClr val="C00000"/>
                </a:solidFill>
                <a:latin typeface="Times New Roman"/>
                <a:ea typeface="Times New Roman"/>
                <a:cs typeface="Times New Roman"/>
                <a:sym typeface="Times New Roman"/>
              </a:rPr>
              <a:t>bypass 2</a:t>
            </a:r>
            <a:r>
              <a:rPr b="0" i="0" lang="en-US" sz="2100" u="none" cap="none" strike="noStrike">
                <a:solidFill>
                  <a:srgbClr val="000000"/>
                </a:solidFill>
                <a:latin typeface="Times New Roman"/>
                <a:ea typeface="Times New Roman"/>
                <a:cs typeface="Times New Roman"/>
                <a:sym typeface="Times New Roman"/>
              </a:rPr>
              <a:t>  (</a:t>
            </a:r>
            <a:r>
              <a:rPr b="0" i="0" lang="en-US" sz="2100" u="none" cap="none" strike="noStrike">
                <a:solidFill>
                  <a:srgbClr val="0070C0"/>
                </a:solidFill>
                <a:latin typeface="Times New Roman"/>
                <a:ea typeface="Times New Roman"/>
                <a:cs typeface="Times New Roman"/>
                <a:sym typeface="Times New Roman"/>
              </a:rPr>
              <a:t>send data back to EX stage</a:t>
            </a:r>
            <a:r>
              <a:rPr b="0" i="0" lang="en-US" sz="2100" u="none" cap="none" strike="noStrike">
                <a:solidFill>
                  <a:srgbClr val="000000"/>
                </a:solidFill>
                <a:latin typeface="Times New Roman"/>
                <a:ea typeface="Times New Roman"/>
                <a:cs typeface="Times New Roman"/>
                <a:sym typeface="Times New Roman"/>
              </a:rPr>
              <a:t>)</a:t>
            </a:r>
            <a:endParaRPr/>
          </a:p>
          <a:p>
            <a:pPr indent="0" lvl="0" marL="0" marR="0" rtl="0" algn="l">
              <a:lnSpc>
                <a:spcPct val="100000"/>
              </a:lnSpc>
              <a:spcBef>
                <a:spcPts val="0"/>
              </a:spcBef>
              <a:spcAft>
                <a:spcPts val="0"/>
              </a:spcAft>
              <a:buNone/>
            </a:pPr>
            <a:r>
              <a:t/>
            </a:r>
            <a:endParaRPr b="0" i="0" sz="21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2100" u="none" cap="none" strike="noStrike">
                <a:solidFill>
                  <a:srgbClr val="FF0000"/>
                </a:solidFill>
                <a:latin typeface="Times New Roman"/>
                <a:ea typeface="Times New Roman"/>
                <a:cs typeface="Times New Roman"/>
                <a:sym typeface="Times New Roman"/>
              </a:rPr>
              <a:t>8. ER- </a:t>
            </a:r>
            <a:r>
              <a:rPr b="0" i="0" lang="en-US" sz="2100" u="none" cap="none" strike="noStrike">
                <a:solidFill>
                  <a:srgbClr val="000000"/>
                </a:solidFill>
                <a:latin typeface="Times New Roman"/>
                <a:ea typeface="Times New Roman"/>
                <a:cs typeface="Times New Roman"/>
                <a:sym typeface="Times New Roman"/>
              </a:rPr>
              <a:t>Error Reporting/Update Status Word</a:t>
            </a:r>
            <a:endParaRPr/>
          </a:p>
        </p:txBody>
      </p:sp>
      <p:sp>
        <p:nvSpPr>
          <p:cNvPr id="1647" name="Google Shape;1647;p231"/>
          <p:cNvSpPr/>
          <p:nvPr/>
        </p:nvSpPr>
        <p:spPr>
          <a:xfrm>
            <a:off x="832513" y="1268558"/>
            <a:ext cx="5437806" cy="3080494"/>
          </a:xfrm>
          <a:prstGeom prst="rect">
            <a:avLst/>
          </a:prstGeom>
          <a:noFill/>
          <a:ln cap="flat" cmpd="sng" w="7620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648" name="Google Shape;1648;p231"/>
          <p:cNvSpPr/>
          <p:nvPr/>
        </p:nvSpPr>
        <p:spPr>
          <a:xfrm>
            <a:off x="6330286" y="338568"/>
            <a:ext cx="5714864" cy="4092079"/>
          </a:xfrm>
          <a:prstGeom prst="rect">
            <a:avLst/>
          </a:prstGeom>
          <a:noFill/>
          <a:ln cap="flat" cmpd="sng" w="7620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649" name="Google Shape;1649;p231"/>
          <p:cNvPicPr preferRelativeResize="0"/>
          <p:nvPr/>
        </p:nvPicPr>
        <p:blipFill rotWithShape="1">
          <a:blip r:embed="rId3">
            <a:alphaModFix/>
          </a:blip>
          <a:srcRect b="0" l="0" r="0" t="0"/>
          <a:stretch/>
        </p:blipFill>
        <p:spPr>
          <a:xfrm>
            <a:off x="807720" y="4620036"/>
            <a:ext cx="10576559" cy="1644240"/>
          </a:xfrm>
          <a:prstGeom prst="rect">
            <a:avLst/>
          </a:prstGeom>
          <a:noFill/>
          <a:ln>
            <a:noFill/>
          </a:ln>
        </p:spPr>
      </p:pic>
      <p:sp>
        <p:nvSpPr>
          <p:cNvPr id="1650" name="Google Shape;1650;p231"/>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651" name="Google Shape;1651;p231"/>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652" name="Google Shape;1652;p231"/>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653" name="Google Shape;1653;p231"/>
          <p:cNvPicPr preferRelativeResize="0"/>
          <p:nvPr/>
        </p:nvPicPr>
        <p:blipFill rotWithShape="1">
          <a:blip r:embed="rId4">
            <a:alphaModFix/>
          </a:blip>
          <a:srcRect b="0" l="0" r="0" t="0"/>
          <a:stretch/>
        </p:blipFill>
        <p:spPr>
          <a:xfrm>
            <a:off x="51890" y="150812"/>
            <a:ext cx="659808" cy="77463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6">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7" name="Shape 1657"/>
        <p:cNvGrpSpPr/>
        <p:nvPr/>
      </p:nvGrpSpPr>
      <p:grpSpPr>
        <a:xfrm>
          <a:off x="0" y="0"/>
          <a:ext cx="0" cy="0"/>
          <a:chOff x="0" y="0"/>
          <a:chExt cx="0" cy="0"/>
        </a:xfrm>
      </p:grpSpPr>
      <p:sp>
        <p:nvSpPr>
          <p:cNvPr id="1658" name="Google Shape;1658;p232"/>
          <p:cNvSpPr txBox="1"/>
          <p:nvPr>
            <p:ph type="title"/>
          </p:nvPr>
        </p:nvSpPr>
        <p:spPr>
          <a:xfrm>
            <a:off x="2090056" y="365125"/>
            <a:ext cx="9263743" cy="396875"/>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0816"/>
              <a:buNone/>
            </a:pPr>
            <a:r>
              <a:rPr b="1" lang="en-US" sz="4900">
                <a:latin typeface="Times New Roman"/>
                <a:ea typeface="Times New Roman"/>
                <a:cs typeface="Times New Roman"/>
                <a:sym typeface="Times New Roman"/>
              </a:rPr>
              <a:t>Floating Point Pipeline with Bypass</a:t>
            </a:r>
            <a:endParaRPr b="1">
              <a:latin typeface="Times New Roman"/>
              <a:ea typeface="Times New Roman"/>
              <a:cs typeface="Times New Roman"/>
              <a:sym typeface="Times New Roman"/>
            </a:endParaRPr>
          </a:p>
        </p:txBody>
      </p:sp>
      <p:pic>
        <p:nvPicPr>
          <p:cNvPr id="1659" name="Google Shape;1659;p232"/>
          <p:cNvPicPr preferRelativeResize="0"/>
          <p:nvPr/>
        </p:nvPicPr>
        <p:blipFill rotWithShape="1">
          <a:blip r:embed="rId3">
            <a:alphaModFix/>
          </a:blip>
          <a:srcRect b="0" l="0" r="0" t="0"/>
          <a:stretch/>
        </p:blipFill>
        <p:spPr>
          <a:xfrm>
            <a:off x="0" y="13063"/>
            <a:ext cx="843154" cy="762000"/>
          </a:xfrm>
          <a:prstGeom prst="rect">
            <a:avLst/>
          </a:prstGeom>
          <a:noFill/>
          <a:ln>
            <a:noFill/>
          </a:ln>
        </p:spPr>
      </p:pic>
      <p:sp>
        <p:nvSpPr>
          <p:cNvPr id="1660" name="Google Shape;1660;p2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661" name="Google Shape;1661;p2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662" name="Google Shape;1662;p2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1663" name="Google Shape;1663;p232"/>
          <p:cNvPicPr preferRelativeResize="0"/>
          <p:nvPr>
            <p:ph idx="1" type="body"/>
          </p:nvPr>
        </p:nvPicPr>
        <p:blipFill rotWithShape="1">
          <a:blip r:embed="rId4">
            <a:alphaModFix/>
          </a:blip>
          <a:srcRect b="0" l="0" r="0" t="0"/>
          <a:stretch/>
        </p:blipFill>
        <p:spPr>
          <a:xfrm>
            <a:off x="904008" y="1033811"/>
            <a:ext cx="7335982" cy="4939138"/>
          </a:xfrm>
          <a:prstGeom prst="rect">
            <a:avLst/>
          </a:prstGeom>
          <a:noFill/>
          <a:ln>
            <a:noFill/>
          </a:ln>
        </p:spPr>
      </p:pic>
      <p:cxnSp>
        <p:nvCxnSpPr>
          <p:cNvPr id="1664" name="Google Shape;1664;p232"/>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665" name="Google Shape;1665;p232"/>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666" name="Google Shape;1666;p232"/>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667" name="Google Shape;1667;p232"/>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668" name="Google Shape;1668;p232"/>
          <p:cNvPicPr preferRelativeResize="0"/>
          <p:nvPr/>
        </p:nvPicPr>
        <p:blipFill rotWithShape="1">
          <a:blip r:embed="rId5">
            <a:alphaModFix/>
          </a:blip>
          <a:srcRect b="0" l="0" r="0" t="0"/>
          <a:stretch/>
        </p:blipFill>
        <p:spPr>
          <a:xfrm>
            <a:off x="8302335" y="1063063"/>
            <a:ext cx="3780775" cy="4118109"/>
          </a:xfrm>
          <a:prstGeom prst="rect">
            <a:avLst/>
          </a:prstGeom>
          <a:noFill/>
          <a:ln>
            <a:noFill/>
          </a:ln>
        </p:spPr>
      </p:pic>
      <p:sp>
        <p:nvSpPr>
          <p:cNvPr id="1669" name="Google Shape;1669;p232"/>
          <p:cNvSpPr/>
          <p:nvPr/>
        </p:nvSpPr>
        <p:spPr>
          <a:xfrm>
            <a:off x="5391133" y="5025874"/>
            <a:ext cx="1369886" cy="566309"/>
          </a:xfrm>
          <a:prstGeom prst="rect">
            <a:avLst/>
          </a:prstGeom>
          <a:noFill/>
          <a:ln>
            <a:noFill/>
          </a:ln>
        </p:spPr>
        <p:txBody>
          <a:bodyPr anchorCtr="0" anchor="t" bIns="45700" lIns="91425" spcFirstLastPara="1" rIns="91425" wrap="square" tIns="45700">
            <a:spAutoFit/>
          </a:bodyPr>
          <a:lstStyle/>
          <a:p>
            <a:pPr indent="0" lvl="0" marL="0" marR="0" rtl="0" algn="l">
              <a:lnSpc>
                <a:spcPct val="110000"/>
              </a:lnSpc>
              <a:spcBef>
                <a:spcPts val="0"/>
              </a:spcBef>
              <a:spcAft>
                <a:spcPts val="0"/>
              </a:spcAft>
              <a:buNone/>
            </a:pPr>
            <a:r>
              <a:rPr b="1" i="0" lang="en-US" sz="1400" u="none" cap="none" strike="noStrike">
                <a:solidFill>
                  <a:srgbClr val="C00000"/>
                </a:solidFill>
                <a:latin typeface="Times New Roman"/>
                <a:ea typeface="Times New Roman"/>
                <a:cs typeface="Times New Roman"/>
                <a:sym typeface="Times New Roman"/>
              </a:rPr>
              <a:t>FADD</a:t>
            </a:r>
            <a:r>
              <a:rPr b="0" i="0" lang="en-US" sz="1400" u="none" cap="none" strike="noStrike">
                <a:solidFill>
                  <a:srgbClr val="000000"/>
                </a:solidFill>
                <a:latin typeface="Times New Roman"/>
                <a:ea typeface="Times New Roman"/>
                <a:cs typeface="Times New Roman"/>
                <a:sym typeface="Times New Roman"/>
              </a:rPr>
              <a:t> NUM</a:t>
            </a:r>
            <a:endParaRPr/>
          </a:p>
          <a:p>
            <a:pPr indent="0" lvl="0" marL="0" marR="0" rtl="0" algn="l">
              <a:lnSpc>
                <a:spcPct val="110000"/>
              </a:lnSpc>
              <a:spcBef>
                <a:spcPts val="0"/>
              </a:spcBef>
              <a:spcAft>
                <a:spcPts val="0"/>
              </a:spcAft>
              <a:buNone/>
            </a:pPr>
            <a:r>
              <a:rPr b="1" i="0" lang="en-US" sz="1400" u="none" cap="none" strike="noStrike">
                <a:solidFill>
                  <a:srgbClr val="1F3864"/>
                </a:solidFill>
                <a:latin typeface="Times New Roman"/>
                <a:ea typeface="Times New Roman"/>
                <a:cs typeface="Times New Roman"/>
                <a:sym typeface="Times New Roman"/>
              </a:rPr>
              <a:t>FMUL</a:t>
            </a:r>
            <a:r>
              <a:rPr b="0" i="0" lang="en-US" sz="1400" u="none" cap="none" strike="noStrike">
                <a:solidFill>
                  <a:srgbClr val="000000"/>
                </a:solidFill>
                <a:latin typeface="Times New Roman"/>
                <a:ea typeface="Times New Roman"/>
                <a:cs typeface="Times New Roman"/>
                <a:sym typeface="Times New Roman"/>
              </a:rPr>
              <a:t>  NUM1</a:t>
            </a:r>
            <a:endParaRPr/>
          </a:p>
        </p:txBody>
      </p:sp>
      <p:sp>
        <p:nvSpPr>
          <p:cNvPr id="1670" name="Google Shape;1670;p232"/>
          <p:cNvSpPr/>
          <p:nvPr/>
        </p:nvSpPr>
        <p:spPr>
          <a:xfrm>
            <a:off x="3380508" y="4159377"/>
            <a:ext cx="1191491" cy="646331"/>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US" sz="1800" u="none" cap="none" strike="noStrike">
                <a:solidFill>
                  <a:srgbClr val="385623"/>
                </a:solidFill>
                <a:latin typeface="Times New Roman"/>
                <a:ea typeface="Times New Roman"/>
                <a:cs typeface="Times New Roman"/>
                <a:sym typeface="Times New Roman"/>
              </a:rPr>
              <a:t>FLD</a:t>
            </a:r>
            <a:r>
              <a:rPr b="0" i="0" lang="en-US" sz="1800" u="none" cap="none" strike="noStrike">
                <a:solidFill>
                  <a:srgbClr val="000000"/>
                </a:solidFill>
                <a:latin typeface="Times New Roman"/>
                <a:ea typeface="Times New Roman"/>
                <a:cs typeface="Times New Roman"/>
                <a:sym typeface="Times New Roman"/>
              </a:rPr>
              <a:t> ST</a:t>
            </a:r>
            <a:endParaRPr/>
          </a:p>
          <a:p>
            <a:pPr indent="0" lvl="0" marL="0" marR="0" rtl="0" algn="just">
              <a:lnSpc>
                <a:spcPct val="100000"/>
              </a:lnSpc>
              <a:spcBef>
                <a:spcPts val="0"/>
              </a:spcBef>
              <a:spcAft>
                <a:spcPts val="0"/>
              </a:spcAft>
              <a:buNone/>
            </a:pPr>
            <a:r>
              <a:rPr b="0" i="0" lang="en-US" sz="1800" u="none" cap="none" strike="noStrike">
                <a:solidFill>
                  <a:srgbClr val="385623"/>
                </a:solidFill>
                <a:latin typeface="Times New Roman"/>
                <a:ea typeface="Times New Roman"/>
                <a:cs typeface="Times New Roman"/>
                <a:sym typeface="Times New Roman"/>
              </a:rPr>
              <a:t>FMUL</a:t>
            </a:r>
            <a:r>
              <a:rPr b="0" i="0" lang="en-US" sz="1800" u="none" cap="none" strike="noStrike">
                <a:solidFill>
                  <a:srgbClr val="000000"/>
                </a:solidFill>
                <a:latin typeface="Times New Roman"/>
                <a:ea typeface="Times New Roman"/>
                <a:cs typeface="Times New Roman"/>
                <a:sym typeface="Times New Roman"/>
              </a:rPr>
              <a:t> ST</a:t>
            </a:r>
            <a:endParaRPr b="0" i="0" sz="1800" u="none" cap="none" strike="noStrike">
              <a:solidFill>
                <a:srgbClr val="000000"/>
              </a:solidFill>
              <a:latin typeface="Times New Roman"/>
              <a:ea typeface="Times New Roman"/>
              <a:cs typeface="Times New Roman"/>
              <a:sym typeface="Times New Roman"/>
            </a:endParaRPr>
          </a:p>
        </p:txBody>
      </p:sp>
      <p:sp>
        <p:nvSpPr>
          <p:cNvPr id="1671" name="Google Shape;1671;p232"/>
          <p:cNvSpPr/>
          <p:nvPr/>
        </p:nvSpPr>
        <p:spPr>
          <a:xfrm>
            <a:off x="8610600" y="5309028"/>
            <a:ext cx="963725"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Times New Roman"/>
                <a:ea typeface="Times New Roman"/>
                <a:cs typeface="Times New Roman"/>
                <a:sym typeface="Times New Roman"/>
              </a:rPr>
              <a:t>Bypass 1: </a:t>
            </a:r>
            <a:endParaRPr b="0" i="0" sz="1400" u="none" cap="none" strike="noStrike">
              <a:solidFill>
                <a:srgbClr val="000000"/>
              </a:solidFill>
              <a:latin typeface="Arial"/>
              <a:ea typeface="Arial"/>
              <a:cs typeface="Arial"/>
              <a:sym typeface="Arial"/>
            </a:endParaRPr>
          </a:p>
        </p:txBody>
      </p:sp>
      <p:sp>
        <p:nvSpPr>
          <p:cNvPr id="1672" name="Google Shape;1672;p232"/>
          <p:cNvSpPr/>
          <p:nvPr/>
        </p:nvSpPr>
        <p:spPr>
          <a:xfrm>
            <a:off x="8492561" y="5889147"/>
            <a:ext cx="963725"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Times New Roman"/>
                <a:ea typeface="Times New Roman"/>
                <a:cs typeface="Times New Roman"/>
                <a:sym typeface="Times New Roman"/>
              </a:rPr>
              <a:t>Bypass 2: </a:t>
            </a:r>
            <a:endParaRPr b="0" i="0" sz="1400" u="none" cap="none" strike="noStrike">
              <a:solidFill>
                <a:srgbClr val="000000"/>
              </a:solidFill>
              <a:latin typeface="Arial"/>
              <a:ea typeface="Arial"/>
              <a:cs typeface="Arial"/>
              <a:sym typeface="Arial"/>
            </a:endParaRPr>
          </a:p>
        </p:txBody>
      </p:sp>
      <p:sp>
        <p:nvSpPr>
          <p:cNvPr id="1673" name="Google Shape;1673;p232"/>
          <p:cNvSpPr/>
          <p:nvPr/>
        </p:nvSpPr>
        <p:spPr>
          <a:xfrm>
            <a:off x="9456286" y="5831177"/>
            <a:ext cx="1369886" cy="566309"/>
          </a:xfrm>
          <a:prstGeom prst="rect">
            <a:avLst/>
          </a:prstGeom>
          <a:noFill/>
          <a:ln>
            <a:noFill/>
          </a:ln>
        </p:spPr>
        <p:txBody>
          <a:bodyPr anchorCtr="0" anchor="t" bIns="45700" lIns="91425" spcFirstLastPara="1" rIns="91425" wrap="square" tIns="45700">
            <a:spAutoFit/>
          </a:bodyPr>
          <a:lstStyle/>
          <a:p>
            <a:pPr indent="0" lvl="0" marL="0" marR="0" rtl="0" algn="l">
              <a:lnSpc>
                <a:spcPct val="110000"/>
              </a:lnSpc>
              <a:spcBef>
                <a:spcPts val="0"/>
              </a:spcBef>
              <a:spcAft>
                <a:spcPts val="0"/>
              </a:spcAft>
              <a:buNone/>
            </a:pPr>
            <a:r>
              <a:rPr b="1" i="0" lang="en-US" sz="1400" u="none" cap="none" strike="noStrike">
                <a:solidFill>
                  <a:srgbClr val="C00000"/>
                </a:solidFill>
                <a:latin typeface="Times New Roman"/>
                <a:ea typeface="Times New Roman"/>
                <a:cs typeface="Times New Roman"/>
                <a:sym typeface="Times New Roman"/>
              </a:rPr>
              <a:t>FADD</a:t>
            </a:r>
            <a:r>
              <a:rPr b="0" i="0" lang="en-US" sz="1400" u="none" cap="none" strike="noStrike">
                <a:solidFill>
                  <a:srgbClr val="000000"/>
                </a:solidFill>
                <a:latin typeface="Times New Roman"/>
                <a:ea typeface="Times New Roman"/>
                <a:cs typeface="Times New Roman"/>
                <a:sym typeface="Times New Roman"/>
              </a:rPr>
              <a:t> NUM</a:t>
            </a:r>
            <a:endParaRPr/>
          </a:p>
          <a:p>
            <a:pPr indent="0" lvl="0" marL="0" marR="0" rtl="0" algn="l">
              <a:lnSpc>
                <a:spcPct val="110000"/>
              </a:lnSpc>
              <a:spcBef>
                <a:spcPts val="0"/>
              </a:spcBef>
              <a:spcAft>
                <a:spcPts val="0"/>
              </a:spcAft>
              <a:buNone/>
            </a:pPr>
            <a:r>
              <a:rPr b="1" i="0" lang="en-US" sz="1400" u="none" cap="none" strike="noStrike">
                <a:solidFill>
                  <a:srgbClr val="1F3864"/>
                </a:solidFill>
                <a:latin typeface="Times New Roman"/>
                <a:ea typeface="Times New Roman"/>
                <a:cs typeface="Times New Roman"/>
                <a:sym typeface="Times New Roman"/>
              </a:rPr>
              <a:t>FMUL</a:t>
            </a:r>
            <a:r>
              <a:rPr b="0" i="0" lang="en-US" sz="1400" u="none" cap="none" strike="noStrike">
                <a:solidFill>
                  <a:srgbClr val="000000"/>
                </a:solidFill>
                <a:latin typeface="Times New Roman"/>
                <a:ea typeface="Times New Roman"/>
                <a:cs typeface="Times New Roman"/>
                <a:sym typeface="Times New Roman"/>
              </a:rPr>
              <a:t>  NUM1</a:t>
            </a:r>
            <a:endParaRPr/>
          </a:p>
        </p:txBody>
      </p:sp>
      <p:sp>
        <p:nvSpPr>
          <p:cNvPr id="1674" name="Google Shape;1674;p232"/>
          <p:cNvSpPr/>
          <p:nvPr/>
        </p:nvSpPr>
        <p:spPr>
          <a:xfrm>
            <a:off x="9542876" y="5149332"/>
            <a:ext cx="1191491" cy="646331"/>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US" sz="1800" u="none" cap="none" strike="noStrike">
                <a:solidFill>
                  <a:srgbClr val="385623"/>
                </a:solidFill>
                <a:latin typeface="Times New Roman"/>
                <a:ea typeface="Times New Roman"/>
                <a:cs typeface="Times New Roman"/>
                <a:sym typeface="Times New Roman"/>
              </a:rPr>
              <a:t>FLD</a:t>
            </a:r>
            <a:r>
              <a:rPr b="0" i="0" lang="en-US" sz="1800" u="none" cap="none" strike="noStrike">
                <a:solidFill>
                  <a:srgbClr val="000000"/>
                </a:solidFill>
                <a:latin typeface="Times New Roman"/>
                <a:ea typeface="Times New Roman"/>
                <a:cs typeface="Times New Roman"/>
                <a:sym typeface="Times New Roman"/>
              </a:rPr>
              <a:t> ST</a:t>
            </a:r>
            <a:endParaRPr/>
          </a:p>
          <a:p>
            <a:pPr indent="0" lvl="0" marL="0" marR="0" rtl="0" algn="just">
              <a:lnSpc>
                <a:spcPct val="100000"/>
              </a:lnSpc>
              <a:spcBef>
                <a:spcPts val="0"/>
              </a:spcBef>
              <a:spcAft>
                <a:spcPts val="0"/>
              </a:spcAft>
              <a:buNone/>
            </a:pPr>
            <a:r>
              <a:rPr b="0" i="0" lang="en-US" sz="1800" u="none" cap="none" strike="noStrike">
                <a:solidFill>
                  <a:srgbClr val="385623"/>
                </a:solidFill>
                <a:latin typeface="Times New Roman"/>
                <a:ea typeface="Times New Roman"/>
                <a:cs typeface="Times New Roman"/>
                <a:sym typeface="Times New Roman"/>
              </a:rPr>
              <a:t>FMUL</a:t>
            </a:r>
            <a:r>
              <a:rPr b="0" i="0" lang="en-US" sz="1800" u="none" cap="none" strike="noStrike">
                <a:solidFill>
                  <a:srgbClr val="000000"/>
                </a:solidFill>
                <a:latin typeface="Times New Roman"/>
                <a:ea typeface="Times New Roman"/>
                <a:cs typeface="Times New Roman"/>
                <a:sym typeface="Times New Roman"/>
              </a:rPr>
              <a:t> ST</a:t>
            </a:r>
            <a:endParaRPr b="0" i="0" sz="1800" u="none" cap="none" strike="noStrike">
              <a:solidFill>
                <a:srgbClr val="000000"/>
              </a:solidFill>
              <a:latin typeface="Times New Roman"/>
              <a:ea typeface="Times New Roman"/>
              <a:cs typeface="Times New Roman"/>
              <a:sym typeface="Times New Roman"/>
            </a:endParaRPr>
          </a:p>
        </p:txBody>
      </p:sp>
      <p:cxnSp>
        <p:nvCxnSpPr>
          <p:cNvPr id="1675" name="Google Shape;1675;p232"/>
          <p:cNvCxnSpPr/>
          <p:nvPr/>
        </p:nvCxnSpPr>
        <p:spPr>
          <a:xfrm>
            <a:off x="8492561" y="5795663"/>
            <a:ext cx="3590549" cy="0"/>
          </a:xfrm>
          <a:prstGeom prst="straightConnector1">
            <a:avLst/>
          </a:prstGeom>
          <a:noFill/>
          <a:ln cap="flat" cmpd="sng" w="57150">
            <a:solidFill>
              <a:srgbClr val="5597D3"/>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6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9" name="Shape 1679"/>
        <p:cNvGrpSpPr/>
        <p:nvPr/>
      </p:nvGrpSpPr>
      <p:grpSpPr>
        <a:xfrm>
          <a:off x="0" y="0"/>
          <a:ext cx="0" cy="0"/>
          <a:chOff x="0" y="0"/>
          <a:chExt cx="0" cy="0"/>
        </a:xfrm>
      </p:grpSpPr>
      <p:sp>
        <p:nvSpPr>
          <p:cNvPr id="1680" name="Google Shape;1680;p233"/>
          <p:cNvSpPr txBox="1"/>
          <p:nvPr>
            <p:ph type="title"/>
          </p:nvPr>
        </p:nvSpPr>
        <p:spPr>
          <a:xfrm>
            <a:off x="1948543" y="66840"/>
            <a:ext cx="8294914" cy="83883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7200">
                <a:latin typeface="Times New Roman"/>
                <a:ea typeface="Times New Roman"/>
                <a:cs typeface="Times New Roman"/>
                <a:sym typeface="Times New Roman"/>
              </a:rPr>
              <a:t>FPU </a:t>
            </a:r>
            <a:r>
              <a:rPr b="1" lang="en-US" sz="7200">
                <a:solidFill>
                  <a:srgbClr val="C00000"/>
                </a:solidFill>
                <a:latin typeface="Times New Roman"/>
                <a:ea typeface="Times New Roman"/>
                <a:cs typeface="Times New Roman"/>
                <a:sym typeface="Times New Roman"/>
              </a:rPr>
              <a:t>Register File</a:t>
            </a:r>
            <a:endParaRPr b="1" sz="7200">
              <a:solidFill>
                <a:srgbClr val="C00000"/>
              </a:solidFill>
              <a:latin typeface="Times New Roman"/>
              <a:ea typeface="Times New Roman"/>
              <a:cs typeface="Times New Roman"/>
              <a:sym typeface="Times New Roman"/>
            </a:endParaRPr>
          </a:p>
        </p:txBody>
      </p:sp>
      <p:sp>
        <p:nvSpPr>
          <p:cNvPr id="1681" name="Google Shape;1681;p2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682" name="Google Shape;1682;p2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sp>
        <p:nvSpPr>
          <p:cNvPr id="1683" name="Google Shape;1683;p2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684" name="Google Shape;1684;p233"/>
          <p:cNvPicPr preferRelativeResize="0"/>
          <p:nvPr>
            <p:ph idx="1" type="body"/>
          </p:nvPr>
        </p:nvPicPr>
        <p:blipFill rotWithShape="1">
          <a:blip r:embed="rId3">
            <a:alphaModFix/>
          </a:blip>
          <a:srcRect b="0" l="0" r="0" t="0"/>
          <a:stretch/>
        </p:blipFill>
        <p:spPr>
          <a:xfrm>
            <a:off x="0" y="160812"/>
            <a:ext cx="838200" cy="668656"/>
          </a:xfrm>
          <a:prstGeom prst="rect">
            <a:avLst/>
          </a:prstGeom>
          <a:noFill/>
          <a:ln>
            <a:noFill/>
          </a:ln>
        </p:spPr>
      </p:pic>
      <p:pic>
        <p:nvPicPr>
          <p:cNvPr id="1685" name="Google Shape;1685;p233"/>
          <p:cNvPicPr preferRelativeResize="0"/>
          <p:nvPr/>
        </p:nvPicPr>
        <p:blipFill rotWithShape="1">
          <a:blip r:embed="rId4">
            <a:alphaModFix/>
          </a:blip>
          <a:srcRect b="0" l="0" r="0" t="0"/>
          <a:stretch/>
        </p:blipFill>
        <p:spPr>
          <a:xfrm>
            <a:off x="873989" y="1067514"/>
            <a:ext cx="5872021" cy="3726556"/>
          </a:xfrm>
          <a:prstGeom prst="rect">
            <a:avLst/>
          </a:prstGeom>
          <a:noFill/>
          <a:ln>
            <a:noFill/>
          </a:ln>
        </p:spPr>
      </p:pic>
      <p:pic>
        <p:nvPicPr>
          <p:cNvPr id="1686" name="Google Shape;1686;p233"/>
          <p:cNvPicPr preferRelativeResize="0"/>
          <p:nvPr/>
        </p:nvPicPr>
        <p:blipFill rotWithShape="1">
          <a:blip r:embed="rId5">
            <a:alphaModFix/>
          </a:blip>
          <a:srcRect b="0" l="0" r="0" t="0"/>
          <a:stretch/>
        </p:blipFill>
        <p:spPr>
          <a:xfrm>
            <a:off x="6938821" y="1067515"/>
            <a:ext cx="5130349" cy="3726556"/>
          </a:xfrm>
          <a:prstGeom prst="rect">
            <a:avLst/>
          </a:prstGeom>
          <a:noFill/>
          <a:ln>
            <a:noFill/>
          </a:ln>
        </p:spPr>
      </p:pic>
      <p:cxnSp>
        <p:nvCxnSpPr>
          <p:cNvPr id="1687" name="Google Shape;1687;p233"/>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688" name="Google Shape;1688;p233"/>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689" name="Google Shape;1689;p233"/>
          <p:cNvCxnSpPr/>
          <p:nvPr/>
        </p:nvCxnSpPr>
        <p:spPr>
          <a:xfrm flipH="1">
            <a:off x="734651" y="0"/>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690" name="Google Shape;1690;p233"/>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691" name="Google Shape;1691;p233"/>
          <p:cNvPicPr preferRelativeResize="0"/>
          <p:nvPr/>
        </p:nvPicPr>
        <p:blipFill rotWithShape="1">
          <a:blip r:embed="rId6">
            <a:alphaModFix/>
          </a:blip>
          <a:srcRect b="0" l="0" r="0" t="0"/>
          <a:stretch/>
        </p:blipFill>
        <p:spPr>
          <a:xfrm>
            <a:off x="807720" y="4886144"/>
            <a:ext cx="10576559" cy="123661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234"/>
          <p:cNvSpPr txBox="1"/>
          <p:nvPr>
            <p:ph type="title"/>
          </p:nvPr>
        </p:nvSpPr>
        <p:spPr>
          <a:xfrm>
            <a:off x="1192698" y="315392"/>
            <a:ext cx="10462261" cy="39687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6600">
                <a:latin typeface="Times New Roman"/>
                <a:ea typeface="Times New Roman"/>
                <a:cs typeface="Times New Roman"/>
                <a:sym typeface="Times New Roman"/>
              </a:rPr>
              <a:t>Impact of </a:t>
            </a:r>
            <a:r>
              <a:rPr b="1" lang="en-US" sz="6600">
                <a:solidFill>
                  <a:srgbClr val="C00000"/>
                </a:solidFill>
                <a:latin typeface="Times New Roman"/>
                <a:ea typeface="Times New Roman"/>
                <a:cs typeface="Times New Roman"/>
                <a:sym typeface="Times New Roman"/>
              </a:rPr>
              <a:t>Bypass</a:t>
            </a:r>
            <a:r>
              <a:rPr b="1" lang="en-US" sz="6600">
                <a:latin typeface="Times New Roman"/>
                <a:ea typeface="Times New Roman"/>
                <a:cs typeface="Times New Roman"/>
                <a:sym typeface="Times New Roman"/>
              </a:rPr>
              <a:t> Technique</a:t>
            </a:r>
            <a:endParaRPr b="1" sz="6000">
              <a:latin typeface="Times New Roman"/>
              <a:ea typeface="Times New Roman"/>
              <a:cs typeface="Times New Roman"/>
              <a:sym typeface="Times New Roman"/>
            </a:endParaRPr>
          </a:p>
        </p:txBody>
      </p:sp>
      <p:sp>
        <p:nvSpPr>
          <p:cNvPr id="1697" name="Google Shape;1697;p234"/>
          <p:cNvSpPr txBox="1"/>
          <p:nvPr>
            <p:ph idx="1" type="body"/>
          </p:nvPr>
        </p:nvSpPr>
        <p:spPr>
          <a:xfrm>
            <a:off x="941859" y="1063063"/>
            <a:ext cx="10984529" cy="5156762"/>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1000"/>
              </a:spcBef>
              <a:spcAft>
                <a:spcPts val="0"/>
              </a:spcAft>
              <a:buSzPts val="1800"/>
              <a:buNone/>
            </a:pPr>
            <a:r>
              <a:rPr lang="en-US" sz="4800">
                <a:latin typeface="Times New Roman"/>
                <a:ea typeface="Times New Roman"/>
                <a:cs typeface="Times New Roman"/>
                <a:sym typeface="Times New Roman"/>
              </a:rPr>
              <a:t>With bypass technique, the </a:t>
            </a:r>
            <a:r>
              <a:rPr lang="en-US" sz="4800">
                <a:solidFill>
                  <a:srgbClr val="FF0000"/>
                </a:solidFill>
                <a:latin typeface="Times New Roman"/>
                <a:ea typeface="Times New Roman"/>
                <a:cs typeface="Times New Roman"/>
                <a:sym typeface="Times New Roman"/>
              </a:rPr>
              <a:t>result from the previous instruction </a:t>
            </a:r>
            <a:r>
              <a:rPr lang="en-US" sz="4800">
                <a:latin typeface="Times New Roman"/>
                <a:ea typeface="Times New Roman"/>
                <a:cs typeface="Times New Roman"/>
                <a:sym typeface="Times New Roman"/>
              </a:rPr>
              <a:t>is about to be </a:t>
            </a:r>
            <a:r>
              <a:rPr b="1" lang="en-US" sz="4800">
                <a:latin typeface="Times New Roman"/>
                <a:ea typeface="Times New Roman"/>
                <a:cs typeface="Times New Roman"/>
                <a:sym typeface="Times New Roman"/>
              </a:rPr>
              <a:t>written</a:t>
            </a:r>
            <a:r>
              <a:rPr lang="en-US" sz="4800">
                <a:latin typeface="Times New Roman"/>
                <a:ea typeface="Times New Roman"/>
                <a:cs typeface="Times New Roman"/>
                <a:sym typeface="Times New Roman"/>
              </a:rPr>
              <a:t> to the register file, is made </a:t>
            </a:r>
            <a:r>
              <a:rPr lang="en-US" sz="4800">
                <a:solidFill>
                  <a:srgbClr val="FF0000"/>
                </a:solidFill>
                <a:latin typeface="Times New Roman"/>
                <a:ea typeface="Times New Roman"/>
                <a:cs typeface="Times New Roman"/>
                <a:sym typeface="Times New Roman"/>
              </a:rPr>
              <a:t>directly available as </a:t>
            </a:r>
            <a:r>
              <a:rPr lang="en-US" sz="4800">
                <a:solidFill>
                  <a:srgbClr val="002060"/>
                </a:solidFill>
                <a:latin typeface="Times New Roman"/>
                <a:ea typeface="Times New Roman"/>
                <a:cs typeface="Times New Roman"/>
                <a:sym typeface="Times New Roman"/>
              </a:rPr>
              <a:t>an operand </a:t>
            </a:r>
            <a:r>
              <a:rPr lang="en-US" sz="4800">
                <a:solidFill>
                  <a:srgbClr val="FF0000"/>
                </a:solidFill>
                <a:latin typeface="Times New Roman"/>
                <a:ea typeface="Times New Roman"/>
                <a:cs typeface="Times New Roman"/>
                <a:sym typeface="Times New Roman"/>
              </a:rPr>
              <a:t>to </a:t>
            </a:r>
            <a:r>
              <a:rPr lang="en-US" sz="4800">
                <a:solidFill>
                  <a:srgbClr val="002060"/>
                </a:solidFill>
                <a:latin typeface="Times New Roman"/>
                <a:ea typeface="Times New Roman"/>
                <a:cs typeface="Times New Roman"/>
                <a:sym typeface="Times New Roman"/>
              </a:rPr>
              <a:t>any succeeding instruction </a:t>
            </a:r>
            <a:r>
              <a:rPr lang="en-US" sz="4800">
                <a:solidFill>
                  <a:srgbClr val="FF0000"/>
                </a:solidFill>
                <a:latin typeface="Times New Roman"/>
                <a:ea typeface="Times New Roman"/>
                <a:cs typeface="Times New Roman"/>
                <a:sym typeface="Times New Roman"/>
              </a:rPr>
              <a:t>that needs it. </a:t>
            </a:r>
            <a:endParaRPr/>
          </a:p>
          <a:p>
            <a:pPr indent="-228600" lvl="0" marL="457200" rtl="0" algn="just">
              <a:lnSpc>
                <a:spcPct val="90000"/>
              </a:lnSpc>
              <a:spcBef>
                <a:spcPts val="1000"/>
              </a:spcBef>
              <a:spcAft>
                <a:spcPts val="0"/>
              </a:spcAft>
              <a:buSzPts val="1800"/>
              <a:buNone/>
            </a:pPr>
            <a:r>
              <a:t/>
            </a:r>
            <a:endParaRPr b="1" sz="4800">
              <a:solidFill>
                <a:srgbClr val="FF0000"/>
              </a:solidFill>
              <a:latin typeface="Times New Roman"/>
              <a:ea typeface="Times New Roman"/>
              <a:cs typeface="Times New Roman"/>
              <a:sym typeface="Times New Roman"/>
            </a:endParaRPr>
          </a:p>
          <a:p>
            <a:pPr indent="0" lvl="0" marL="0" rtl="0" algn="just">
              <a:lnSpc>
                <a:spcPct val="90000"/>
              </a:lnSpc>
              <a:spcBef>
                <a:spcPts val="1000"/>
              </a:spcBef>
              <a:spcAft>
                <a:spcPts val="0"/>
              </a:spcAft>
              <a:buSzPts val="1800"/>
              <a:buNone/>
            </a:pPr>
            <a:r>
              <a:rPr b="1" lang="en-US" sz="4800">
                <a:solidFill>
                  <a:srgbClr val="FF0000"/>
                </a:solidFill>
                <a:latin typeface="Times New Roman"/>
                <a:ea typeface="Times New Roman"/>
                <a:cs typeface="Times New Roman"/>
                <a:sym typeface="Times New Roman"/>
              </a:rPr>
              <a:t>Two Types: </a:t>
            </a:r>
            <a:r>
              <a:rPr b="1" lang="en-US" sz="4800">
                <a:solidFill>
                  <a:srgbClr val="2501BF"/>
                </a:solidFill>
                <a:latin typeface="Times New Roman"/>
                <a:ea typeface="Times New Roman"/>
                <a:cs typeface="Times New Roman"/>
                <a:sym typeface="Times New Roman"/>
              </a:rPr>
              <a:t>Bypass 1 </a:t>
            </a:r>
            <a:r>
              <a:rPr lang="en-US" sz="4800">
                <a:latin typeface="Times New Roman"/>
                <a:ea typeface="Times New Roman"/>
                <a:cs typeface="Times New Roman"/>
                <a:sym typeface="Times New Roman"/>
              </a:rPr>
              <a:t>and</a:t>
            </a:r>
            <a:r>
              <a:rPr lang="en-US" sz="4800">
                <a:solidFill>
                  <a:srgbClr val="FF0000"/>
                </a:solidFill>
                <a:latin typeface="Times New Roman"/>
                <a:ea typeface="Times New Roman"/>
                <a:cs typeface="Times New Roman"/>
                <a:sym typeface="Times New Roman"/>
              </a:rPr>
              <a:t> </a:t>
            </a:r>
            <a:r>
              <a:rPr b="1" lang="en-US" sz="4800">
                <a:solidFill>
                  <a:srgbClr val="2501BF"/>
                </a:solidFill>
                <a:latin typeface="Times New Roman"/>
                <a:ea typeface="Times New Roman"/>
                <a:cs typeface="Times New Roman"/>
                <a:sym typeface="Times New Roman"/>
              </a:rPr>
              <a:t>Bypass 2</a:t>
            </a:r>
            <a:endParaRPr b="1" sz="3600">
              <a:solidFill>
                <a:srgbClr val="2501BF"/>
              </a:solidFill>
              <a:latin typeface="Times New Roman"/>
              <a:ea typeface="Times New Roman"/>
              <a:cs typeface="Times New Roman"/>
              <a:sym typeface="Times New Roman"/>
            </a:endParaRPr>
          </a:p>
        </p:txBody>
      </p:sp>
      <p:pic>
        <p:nvPicPr>
          <p:cNvPr id="1698" name="Google Shape;1698;p234"/>
          <p:cNvPicPr preferRelativeResize="0"/>
          <p:nvPr/>
        </p:nvPicPr>
        <p:blipFill rotWithShape="1">
          <a:blip r:embed="rId3">
            <a:alphaModFix/>
          </a:blip>
          <a:srcRect b="0" l="0" r="0" t="0"/>
          <a:stretch/>
        </p:blipFill>
        <p:spPr>
          <a:xfrm>
            <a:off x="0" y="0"/>
            <a:ext cx="941860" cy="851206"/>
          </a:xfrm>
          <a:prstGeom prst="rect">
            <a:avLst/>
          </a:prstGeom>
          <a:noFill/>
          <a:ln>
            <a:noFill/>
          </a:ln>
        </p:spPr>
      </p:pic>
      <p:sp>
        <p:nvSpPr>
          <p:cNvPr id="1699" name="Google Shape;1699;p2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700" name="Google Shape;1700;p2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701" name="Google Shape;1701;p234"/>
          <p:cNvSpPr txBox="1"/>
          <p:nvPr>
            <p:ph idx="11" type="ftr"/>
          </p:nvPr>
        </p:nvSpPr>
        <p:spPr>
          <a:xfrm>
            <a:off x="2756263" y="6356350"/>
            <a:ext cx="5397137"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1702" name="Google Shape;1702;p234"/>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703" name="Google Shape;1703;p234"/>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704" name="Google Shape;1704;p234"/>
          <p:cNvCxnSpPr/>
          <p:nvPr/>
        </p:nvCxnSpPr>
        <p:spPr>
          <a:xfrm flipH="1">
            <a:off x="868376" y="3651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705" name="Google Shape;1705;p234"/>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9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9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97">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9" name="Shape 1709"/>
        <p:cNvGrpSpPr/>
        <p:nvPr/>
      </p:nvGrpSpPr>
      <p:grpSpPr>
        <a:xfrm>
          <a:off x="0" y="0"/>
          <a:ext cx="0" cy="0"/>
          <a:chOff x="0" y="0"/>
          <a:chExt cx="0" cy="0"/>
        </a:xfrm>
      </p:grpSpPr>
      <p:sp>
        <p:nvSpPr>
          <p:cNvPr id="1710" name="Google Shape;1710;p235"/>
          <p:cNvSpPr txBox="1"/>
          <p:nvPr>
            <p:ph type="title"/>
          </p:nvPr>
        </p:nvSpPr>
        <p:spPr>
          <a:xfrm>
            <a:off x="3010641" y="301931"/>
            <a:ext cx="4341125" cy="396875"/>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40816"/>
              <a:buNone/>
            </a:pPr>
            <a:r>
              <a:rPr b="1" lang="en-US" sz="4900">
                <a:latin typeface="Times New Roman"/>
                <a:ea typeface="Times New Roman"/>
                <a:cs typeface="Times New Roman"/>
                <a:sym typeface="Times New Roman"/>
              </a:rPr>
              <a:t>Bypass 1 Details</a:t>
            </a:r>
            <a:endParaRPr b="1">
              <a:latin typeface="Times New Roman"/>
              <a:ea typeface="Times New Roman"/>
              <a:cs typeface="Times New Roman"/>
              <a:sym typeface="Times New Roman"/>
            </a:endParaRPr>
          </a:p>
        </p:txBody>
      </p:sp>
      <p:sp>
        <p:nvSpPr>
          <p:cNvPr id="1711" name="Google Shape;1711;p235"/>
          <p:cNvSpPr txBox="1"/>
          <p:nvPr>
            <p:ph idx="1" type="body"/>
          </p:nvPr>
        </p:nvSpPr>
        <p:spPr>
          <a:xfrm>
            <a:off x="746760" y="1028127"/>
            <a:ext cx="11258006" cy="2784143"/>
          </a:xfrm>
          <a:prstGeom prst="rect">
            <a:avLst/>
          </a:prstGeom>
          <a:noFill/>
          <a:ln>
            <a:noFill/>
          </a:ln>
        </p:spPr>
        <p:txBody>
          <a:bodyPr anchorCtr="0" anchor="t" bIns="45700" lIns="91425" spcFirstLastPara="1" rIns="91425" wrap="square" tIns="45700">
            <a:normAutofit lnSpcReduction="10000"/>
          </a:bodyPr>
          <a:lstStyle/>
          <a:p>
            <a:pPr indent="-342900" lvl="0" marL="457200" rtl="0" algn="just">
              <a:lnSpc>
                <a:spcPct val="120000"/>
              </a:lnSpc>
              <a:spcBef>
                <a:spcPts val="1000"/>
              </a:spcBef>
              <a:spcAft>
                <a:spcPts val="0"/>
              </a:spcAft>
              <a:buSzPts val="1800"/>
              <a:buChar char="•"/>
            </a:pPr>
            <a:r>
              <a:rPr b="1" lang="en-US">
                <a:latin typeface="Times New Roman"/>
                <a:ea typeface="Times New Roman"/>
                <a:cs typeface="Times New Roman"/>
                <a:sym typeface="Times New Roman"/>
              </a:rPr>
              <a:t>Bypass 1</a:t>
            </a:r>
            <a:r>
              <a:rPr lang="en-US">
                <a:latin typeface="Times New Roman"/>
                <a:ea typeface="Times New Roman"/>
                <a:cs typeface="Times New Roman"/>
                <a:sym typeface="Times New Roman"/>
              </a:rPr>
              <a:t>,  the </a:t>
            </a:r>
            <a:r>
              <a:rPr lang="en-US">
                <a:solidFill>
                  <a:srgbClr val="385623"/>
                </a:solidFill>
                <a:latin typeface="Times New Roman"/>
                <a:ea typeface="Times New Roman"/>
                <a:cs typeface="Times New Roman"/>
                <a:sym typeface="Times New Roman"/>
              </a:rPr>
              <a:t>X1 stage register file </a:t>
            </a:r>
            <a:r>
              <a:rPr b="1" lang="en-US">
                <a:solidFill>
                  <a:srgbClr val="C00000"/>
                </a:solidFill>
                <a:latin typeface="Times New Roman"/>
                <a:ea typeface="Times New Roman"/>
                <a:cs typeface="Times New Roman"/>
                <a:sym typeface="Times New Roman"/>
              </a:rPr>
              <a:t>write port</a:t>
            </a:r>
            <a:r>
              <a:rPr b="1" lang="en-US">
                <a:latin typeface="Times New Roman"/>
                <a:ea typeface="Times New Roman"/>
                <a:cs typeface="Times New Roman"/>
                <a:sym typeface="Times New Roman"/>
              </a:rPr>
              <a:t> </a:t>
            </a:r>
            <a:r>
              <a:rPr lang="en-US">
                <a:latin typeface="Times New Roman"/>
                <a:ea typeface="Times New Roman"/>
                <a:cs typeface="Times New Roman"/>
                <a:sym typeface="Times New Roman"/>
              </a:rPr>
              <a:t>and the </a:t>
            </a:r>
            <a:r>
              <a:rPr b="1" lang="en-US">
                <a:latin typeface="Times New Roman"/>
                <a:ea typeface="Times New Roman"/>
                <a:cs typeface="Times New Roman"/>
                <a:sym typeface="Times New Roman"/>
              </a:rPr>
              <a:t>EX stage</a:t>
            </a:r>
            <a:r>
              <a:rPr lang="en-US">
                <a:latin typeface="Times New Roman"/>
                <a:ea typeface="Times New Roman"/>
                <a:cs typeface="Times New Roman"/>
                <a:sym typeface="Times New Roman"/>
              </a:rPr>
              <a:t> register file </a:t>
            </a:r>
            <a:r>
              <a:rPr b="1" lang="en-US">
                <a:solidFill>
                  <a:srgbClr val="C00000"/>
                </a:solidFill>
                <a:latin typeface="Times New Roman"/>
                <a:ea typeface="Times New Roman"/>
                <a:cs typeface="Times New Roman"/>
                <a:sym typeface="Times New Roman"/>
              </a:rPr>
              <a:t>read port.</a:t>
            </a:r>
            <a:endParaRPr/>
          </a:p>
          <a:p>
            <a:pPr indent="-342900" lvl="0" marL="457200" rtl="0" algn="just">
              <a:lnSpc>
                <a:spcPct val="120000"/>
              </a:lnSpc>
              <a:spcBef>
                <a:spcPts val="1000"/>
              </a:spcBef>
              <a:spcAft>
                <a:spcPts val="0"/>
              </a:spcAft>
              <a:buSzPts val="1800"/>
              <a:buChar char="•"/>
            </a:pPr>
            <a:r>
              <a:rPr b="1" lang="en-US">
                <a:solidFill>
                  <a:srgbClr val="FF0000"/>
                </a:solidFill>
                <a:latin typeface="Times New Roman"/>
                <a:ea typeface="Times New Roman"/>
                <a:cs typeface="Times New Roman"/>
                <a:sym typeface="Times New Roman"/>
              </a:rPr>
              <a:t>With bypass 1, </a:t>
            </a:r>
            <a:r>
              <a:rPr lang="en-US">
                <a:latin typeface="Times New Roman"/>
                <a:ea typeface="Times New Roman"/>
                <a:cs typeface="Times New Roman"/>
                <a:sym typeface="Times New Roman"/>
              </a:rPr>
              <a:t>the result of a </a:t>
            </a:r>
            <a:r>
              <a:rPr b="1" lang="en-US">
                <a:latin typeface="Times New Roman"/>
                <a:ea typeface="Times New Roman"/>
                <a:cs typeface="Times New Roman"/>
                <a:sym typeface="Times New Roman"/>
              </a:rPr>
              <a:t>floating-point load </a:t>
            </a:r>
            <a:r>
              <a:rPr lang="en-US">
                <a:latin typeface="Times New Roman"/>
                <a:ea typeface="Times New Roman"/>
                <a:cs typeface="Times New Roman"/>
                <a:sym typeface="Times New Roman"/>
              </a:rPr>
              <a:t>(that writes to the register file in the X1 stage) can </a:t>
            </a:r>
            <a:r>
              <a:rPr b="1" lang="en-US">
                <a:solidFill>
                  <a:srgbClr val="C00000"/>
                </a:solidFill>
                <a:latin typeface="Times New Roman"/>
                <a:ea typeface="Times New Roman"/>
                <a:cs typeface="Times New Roman"/>
                <a:sym typeface="Times New Roman"/>
              </a:rPr>
              <a:t>bypass the X1 stage write </a:t>
            </a:r>
            <a:r>
              <a:rPr lang="en-US">
                <a:latin typeface="Times New Roman"/>
                <a:ea typeface="Times New Roman"/>
                <a:cs typeface="Times New Roman"/>
                <a:sym typeface="Times New Roman"/>
              </a:rPr>
              <a:t>and be sent </a:t>
            </a:r>
            <a:r>
              <a:rPr b="1" lang="en-US">
                <a:latin typeface="Times New Roman"/>
                <a:ea typeface="Times New Roman"/>
                <a:cs typeface="Times New Roman"/>
                <a:sym typeface="Times New Roman"/>
              </a:rPr>
              <a:t>directly to the operand fetch stage</a:t>
            </a:r>
            <a:r>
              <a:rPr lang="en-US">
                <a:latin typeface="Times New Roman"/>
                <a:ea typeface="Times New Roman"/>
                <a:cs typeface="Times New Roman"/>
                <a:sym typeface="Times New Roman"/>
              </a:rPr>
              <a:t> </a:t>
            </a:r>
            <a:r>
              <a:rPr b="1" lang="en-US">
                <a:solidFill>
                  <a:srgbClr val="002060"/>
                </a:solidFill>
                <a:latin typeface="Times New Roman"/>
                <a:ea typeface="Times New Roman"/>
                <a:cs typeface="Times New Roman"/>
                <a:sym typeface="Times New Roman"/>
              </a:rPr>
              <a:t>or</a:t>
            </a:r>
            <a:r>
              <a:rPr lang="en-US">
                <a:latin typeface="Times New Roman"/>
                <a:ea typeface="Times New Roman"/>
                <a:cs typeface="Times New Roman"/>
                <a:sym typeface="Times New Roman"/>
              </a:rPr>
              <a:t> </a:t>
            </a:r>
            <a:r>
              <a:rPr lang="en-US">
                <a:solidFill>
                  <a:srgbClr val="FF0000"/>
                </a:solidFill>
                <a:latin typeface="Times New Roman"/>
                <a:ea typeface="Times New Roman"/>
                <a:cs typeface="Times New Roman"/>
                <a:sym typeface="Times New Roman"/>
              </a:rPr>
              <a:t>EX stage </a:t>
            </a:r>
            <a:r>
              <a:rPr lang="en-US">
                <a:latin typeface="Times New Roman"/>
                <a:ea typeface="Times New Roman"/>
                <a:cs typeface="Times New Roman"/>
                <a:sym typeface="Times New Roman"/>
              </a:rPr>
              <a:t>of the </a:t>
            </a:r>
            <a:r>
              <a:rPr b="1" lang="en-US">
                <a:latin typeface="Times New Roman"/>
                <a:ea typeface="Times New Roman"/>
                <a:cs typeface="Times New Roman"/>
                <a:sym typeface="Times New Roman"/>
              </a:rPr>
              <a:t>next instruction</a:t>
            </a:r>
            <a:r>
              <a:rPr lang="en-US">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pic>
        <p:nvPicPr>
          <p:cNvPr id="1712" name="Google Shape;1712;p235"/>
          <p:cNvPicPr preferRelativeResize="0"/>
          <p:nvPr/>
        </p:nvPicPr>
        <p:blipFill rotWithShape="1">
          <a:blip r:embed="rId3">
            <a:alphaModFix/>
          </a:blip>
          <a:srcRect b="0" l="0" r="0" t="0"/>
          <a:stretch/>
        </p:blipFill>
        <p:spPr>
          <a:xfrm>
            <a:off x="0" y="0"/>
            <a:ext cx="838200" cy="851206"/>
          </a:xfrm>
          <a:prstGeom prst="rect">
            <a:avLst/>
          </a:prstGeom>
          <a:noFill/>
          <a:ln>
            <a:noFill/>
          </a:ln>
        </p:spPr>
      </p:pic>
      <p:sp>
        <p:nvSpPr>
          <p:cNvPr id="1713" name="Google Shape;1713;p2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714" name="Google Shape;1714;p2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715" name="Google Shape;1715;p2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1716" name="Google Shape;1716;p235"/>
          <p:cNvPicPr preferRelativeResize="0"/>
          <p:nvPr/>
        </p:nvPicPr>
        <p:blipFill rotWithShape="1">
          <a:blip r:embed="rId4">
            <a:alphaModFix/>
          </a:blip>
          <a:srcRect b="0" l="0" r="0" t="0"/>
          <a:stretch/>
        </p:blipFill>
        <p:spPr>
          <a:xfrm>
            <a:off x="1064300" y="3828465"/>
            <a:ext cx="10576559" cy="2272085"/>
          </a:xfrm>
          <a:prstGeom prst="rect">
            <a:avLst/>
          </a:prstGeom>
          <a:noFill/>
          <a:ln>
            <a:noFill/>
          </a:ln>
        </p:spPr>
      </p:pic>
      <p:sp>
        <p:nvSpPr>
          <p:cNvPr id="1717" name="Google Shape;1717;p235"/>
          <p:cNvSpPr/>
          <p:nvPr/>
        </p:nvSpPr>
        <p:spPr>
          <a:xfrm>
            <a:off x="1064300" y="3869408"/>
            <a:ext cx="10576559" cy="2272085"/>
          </a:xfrm>
          <a:prstGeom prst="rect">
            <a:avLst/>
          </a:prstGeom>
          <a:noFill/>
          <a:ln cap="flat" cmpd="sng" w="7620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718" name="Google Shape;1718;p235"/>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719" name="Google Shape;1719;p235"/>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720" name="Google Shape;1720;p235"/>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721" name="Google Shape;1721;p235"/>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1">
                                            <p:txEl>
                                              <p:pRg end="1" st="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5" name="Shape 1725"/>
        <p:cNvGrpSpPr/>
        <p:nvPr/>
      </p:nvGrpSpPr>
      <p:grpSpPr>
        <a:xfrm>
          <a:off x="0" y="0"/>
          <a:ext cx="0" cy="0"/>
          <a:chOff x="0" y="0"/>
          <a:chExt cx="0" cy="0"/>
        </a:xfrm>
      </p:grpSpPr>
      <p:sp>
        <p:nvSpPr>
          <p:cNvPr id="1726" name="Google Shape;1726;p236"/>
          <p:cNvSpPr txBox="1"/>
          <p:nvPr>
            <p:ph type="title"/>
          </p:nvPr>
        </p:nvSpPr>
        <p:spPr>
          <a:xfrm>
            <a:off x="2209800" y="277519"/>
            <a:ext cx="8477795" cy="53403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6600">
                <a:solidFill>
                  <a:srgbClr val="C00000"/>
                </a:solidFill>
                <a:latin typeface="Times New Roman"/>
                <a:ea typeface="Times New Roman"/>
                <a:cs typeface="Times New Roman"/>
                <a:sym typeface="Times New Roman"/>
              </a:rPr>
              <a:t>BYPASS 1</a:t>
            </a:r>
            <a:r>
              <a:rPr b="1" lang="en-US" sz="6600">
                <a:solidFill>
                  <a:srgbClr val="2501BF"/>
                </a:solidFill>
                <a:latin typeface="Times New Roman"/>
                <a:ea typeface="Times New Roman"/>
                <a:cs typeface="Times New Roman"/>
                <a:sym typeface="Times New Roman"/>
              </a:rPr>
              <a:t>    Example </a:t>
            </a:r>
            <a:endParaRPr b="1" sz="6600">
              <a:solidFill>
                <a:srgbClr val="2501BF"/>
              </a:solidFill>
              <a:latin typeface="Times New Roman"/>
              <a:ea typeface="Times New Roman"/>
              <a:cs typeface="Times New Roman"/>
              <a:sym typeface="Times New Roman"/>
            </a:endParaRPr>
          </a:p>
        </p:txBody>
      </p:sp>
      <p:sp>
        <p:nvSpPr>
          <p:cNvPr id="1727" name="Google Shape;1727;p236"/>
          <p:cNvSpPr txBox="1"/>
          <p:nvPr>
            <p:ph idx="1" type="body"/>
          </p:nvPr>
        </p:nvSpPr>
        <p:spPr>
          <a:xfrm>
            <a:off x="738119" y="903628"/>
            <a:ext cx="11343484" cy="5095108"/>
          </a:xfrm>
          <a:prstGeom prst="rect">
            <a:avLst/>
          </a:prstGeom>
          <a:noFill/>
          <a:ln>
            <a:noFill/>
          </a:ln>
        </p:spPr>
        <p:txBody>
          <a:bodyPr anchorCtr="0" anchor="t" bIns="45700" lIns="91425" spcFirstLastPara="1" rIns="91425" wrap="square" tIns="45700">
            <a:noAutofit/>
          </a:bodyPr>
          <a:lstStyle/>
          <a:p>
            <a:pPr indent="-342900" lvl="0" marL="457200" rtl="0" algn="just">
              <a:lnSpc>
                <a:spcPct val="100000"/>
              </a:lnSpc>
              <a:spcBef>
                <a:spcPts val="1000"/>
              </a:spcBef>
              <a:spcAft>
                <a:spcPts val="0"/>
              </a:spcAft>
              <a:buSzPts val="1800"/>
              <a:buChar char="•"/>
            </a:pPr>
            <a:r>
              <a:rPr b="1" lang="en-US" sz="3000">
                <a:latin typeface="Times New Roman"/>
                <a:ea typeface="Times New Roman"/>
                <a:cs typeface="Times New Roman"/>
                <a:sym typeface="Times New Roman"/>
              </a:rPr>
              <a:t>Bypass connects the </a:t>
            </a:r>
            <a:r>
              <a:rPr b="1" lang="en-US" sz="3000">
                <a:solidFill>
                  <a:srgbClr val="C00000"/>
                </a:solidFill>
                <a:latin typeface="Times New Roman"/>
                <a:ea typeface="Times New Roman"/>
                <a:cs typeface="Times New Roman"/>
                <a:sym typeface="Times New Roman"/>
              </a:rPr>
              <a:t>output of X1 stage to the input of EX stage</a:t>
            </a:r>
            <a:endParaRPr sz="3000">
              <a:solidFill>
                <a:srgbClr val="C00000"/>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800"/>
              <a:buNone/>
            </a:pPr>
            <a:r>
              <a:rPr lang="en-US" sz="3000">
                <a:latin typeface="Times New Roman"/>
                <a:ea typeface="Times New Roman"/>
                <a:cs typeface="Times New Roman"/>
                <a:sym typeface="Times New Roman"/>
              </a:rPr>
              <a:t>   e.g -  </a:t>
            </a:r>
            <a:r>
              <a:rPr lang="en-US" sz="3000">
                <a:solidFill>
                  <a:srgbClr val="385623"/>
                </a:solidFill>
                <a:latin typeface="Times New Roman"/>
                <a:ea typeface="Times New Roman"/>
                <a:cs typeface="Times New Roman"/>
                <a:sym typeface="Times New Roman"/>
              </a:rPr>
              <a:t>FLD</a:t>
            </a:r>
            <a:r>
              <a:rPr lang="en-US" sz="3000">
                <a:latin typeface="Times New Roman"/>
                <a:ea typeface="Times New Roman"/>
                <a:cs typeface="Times New Roman"/>
                <a:sym typeface="Times New Roman"/>
              </a:rPr>
              <a:t> ST</a:t>
            </a:r>
            <a:endParaRPr/>
          </a:p>
          <a:p>
            <a:pPr indent="0" lvl="3" marL="457200" rtl="0" algn="just">
              <a:lnSpc>
                <a:spcPct val="100000"/>
              </a:lnSpc>
              <a:spcBef>
                <a:spcPts val="1000"/>
              </a:spcBef>
              <a:spcAft>
                <a:spcPts val="0"/>
              </a:spcAft>
              <a:buSzPts val="1800"/>
              <a:buNone/>
            </a:pPr>
            <a:r>
              <a:rPr lang="en-US" sz="3000">
                <a:latin typeface="Times New Roman"/>
                <a:ea typeface="Times New Roman"/>
                <a:cs typeface="Times New Roman"/>
                <a:sym typeface="Times New Roman"/>
              </a:rPr>
              <a:t>	  </a:t>
            </a:r>
            <a:r>
              <a:rPr lang="en-US" sz="3000">
                <a:solidFill>
                  <a:srgbClr val="385623"/>
                </a:solidFill>
                <a:latin typeface="Times New Roman"/>
                <a:ea typeface="Times New Roman"/>
                <a:cs typeface="Times New Roman"/>
                <a:sym typeface="Times New Roman"/>
              </a:rPr>
              <a:t>FMUL</a:t>
            </a:r>
            <a:r>
              <a:rPr lang="en-US" sz="3000">
                <a:latin typeface="Times New Roman"/>
                <a:ea typeface="Times New Roman"/>
                <a:cs typeface="Times New Roman"/>
                <a:sym typeface="Times New Roman"/>
              </a:rPr>
              <a:t> ST</a:t>
            </a:r>
            <a:endParaRPr/>
          </a:p>
          <a:p>
            <a:pPr indent="-342900" lvl="0" marL="457200" rtl="0" algn="just">
              <a:lnSpc>
                <a:spcPct val="100000"/>
              </a:lnSpc>
              <a:spcBef>
                <a:spcPts val="1000"/>
              </a:spcBef>
              <a:spcAft>
                <a:spcPts val="0"/>
              </a:spcAft>
              <a:buSzPts val="1800"/>
              <a:buChar char="•"/>
            </a:pPr>
            <a:r>
              <a:rPr lang="en-US">
                <a:latin typeface="Times New Roman"/>
                <a:ea typeface="Times New Roman"/>
                <a:cs typeface="Times New Roman"/>
                <a:sym typeface="Times New Roman"/>
              </a:rPr>
              <a:t>The above instructions use </a:t>
            </a:r>
            <a:r>
              <a:rPr b="1" lang="en-US">
                <a:latin typeface="Times New Roman"/>
                <a:ea typeface="Times New Roman"/>
                <a:cs typeface="Times New Roman"/>
                <a:sym typeface="Times New Roman"/>
              </a:rPr>
              <a:t>S</a:t>
            </a:r>
            <a:r>
              <a:rPr lang="en-US">
                <a:latin typeface="Times New Roman"/>
                <a:ea typeface="Times New Roman"/>
                <a:cs typeface="Times New Roman"/>
                <a:sym typeface="Times New Roman"/>
              </a:rPr>
              <a:t>T as </a:t>
            </a:r>
            <a:r>
              <a:rPr b="1" lang="en-US">
                <a:solidFill>
                  <a:srgbClr val="C00000"/>
                </a:solidFill>
                <a:latin typeface="Times New Roman"/>
                <a:ea typeface="Times New Roman"/>
                <a:cs typeface="Times New Roman"/>
                <a:sym typeface="Times New Roman"/>
              </a:rPr>
              <a:t>an operand</a:t>
            </a:r>
            <a:r>
              <a:rPr lang="en-US">
                <a:latin typeface="Times New Roman"/>
                <a:ea typeface="Times New Roman"/>
                <a:cs typeface="Times New Roman"/>
                <a:sym typeface="Times New Roman"/>
              </a:rPr>
              <a:t>.</a:t>
            </a:r>
            <a:endParaRPr/>
          </a:p>
          <a:p>
            <a:pPr indent="-342900" lvl="0" marL="457200" rtl="0" algn="just">
              <a:lnSpc>
                <a:spcPct val="100000"/>
              </a:lnSpc>
              <a:spcBef>
                <a:spcPts val="1000"/>
              </a:spcBef>
              <a:spcAft>
                <a:spcPts val="0"/>
              </a:spcAft>
              <a:buSzPts val="1800"/>
              <a:buChar char="•"/>
            </a:pPr>
            <a:r>
              <a:rPr b="1" lang="en-US">
                <a:solidFill>
                  <a:srgbClr val="C00000"/>
                </a:solidFill>
                <a:latin typeface="Times New Roman"/>
                <a:ea typeface="Times New Roman"/>
                <a:cs typeface="Times New Roman"/>
                <a:sym typeface="Times New Roman"/>
              </a:rPr>
              <a:t>With byapss1, </a:t>
            </a:r>
            <a:r>
              <a:rPr lang="en-US">
                <a:latin typeface="Times New Roman"/>
                <a:ea typeface="Times New Roman"/>
                <a:cs typeface="Times New Roman"/>
                <a:sym typeface="Times New Roman"/>
              </a:rPr>
              <a:t>the data from </a:t>
            </a:r>
            <a:r>
              <a:rPr b="1" lang="en-US">
                <a:solidFill>
                  <a:srgbClr val="C00000"/>
                </a:solidFill>
                <a:latin typeface="Times New Roman"/>
                <a:ea typeface="Times New Roman"/>
                <a:cs typeface="Times New Roman"/>
                <a:sym typeface="Times New Roman"/>
              </a:rPr>
              <a:t>FLD</a:t>
            </a:r>
            <a:r>
              <a:rPr lang="en-US">
                <a:latin typeface="Times New Roman"/>
                <a:ea typeface="Times New Roman"/>
                <a:cs typeface="Times New Roman"/>
                <a:sym typeface="Times New Roman"/>
              </a:rPr>
              <a:t> is made available as </a:t>
            </a:r>
            <a:r>
              <a:rPr b="1" lang="en-US">
                <a:latin typeface="Times New Roman"/>
                <a:ea typeface="Times New Roman"/>
                <a:cs typeface="Times New Roman"/>
                <a:sym typeface="Times New Roman"/>
              </a:rPr>
              <a:t>an input operand</a:t>
            </a:r>
            <a:r>
              <a:rPr lang="en-US">
                <a:latin typeface="Times New Roman"/>
                <a:ea typeface="Times New Roman"/>
                <a:cs typeface="Times New Roman"/>
                <a:sym typeface="Times New Roman"/>
              </a:rPr>
              <a:t> to </a:t>
            </a:r>
            <a:r>
              <a:rPr b="1" lang="en-US">
                <a:solidFill>
                  <a:srgbClr val="7F6000"/>
                </a:solidFill>
                <a:latin typeface="Times New Roman"/>
                <a:ea typeface="Times New Roman"/>
                <a:cs typeface="Times New Roman"/>
                <a:sym typeface="Times New Roman"/>
              </a:rPr>
              <a:t>FMUL</a:t>
            </a:r>
            <a:r>
              <a:rPr lang="en-US">
                <a:latin typeface="Times New Roman"/>
                <a:ea typeface="Times New Roman"/>
                <a:cs typeface="Times New Roman"/>
                <a:sym typeface="Times New Roman"/>
              </a:rPr>
              <a:t> </a:t>
            </a:r>
            <a:r>
              <a:rPr b="1" lang="en-US">
                <a:latin typeface="Times New Roman"/>
                <a:ea typeface="Times New Roman"/>
                <a:cs typeface="Times New Roman"/>
                <a:sym typeface="Times New Roman"/>
              </a:rPr>
              <a:t>before</a:t>
            </a:r>
            <a:r>
              <a:rPr lang="en-US">
                <a:latin typeface="Times New Roman"/>
                <a:ea typeface="Times New Roman"/>
                <a:cs typeface="Times New Roman"/>
                <a:sym typeface="Times New Roman"/>
              </a:rPr>
              <a:t> it is written into the </a:t>
            </a:r>
            <a:r>
              <a:rPr b="1" lang="en-US">
                <a:latin typeface="Times New Roman"/>
                <a:ea typeface="Times New Roman"/>
                <a:cs typeface="Times New Roman"/>
                <a:sym typeface="Times New Roman"/>
              </a:rPr>
              <a:t>floating point register file</a:t>
            </a:r>
            <a:r>
              <a:rPr lang="en-US">
                <a:latin typeface="Times New Roman"/>
                <a:ea typeface="Times New Roman"/>
                <a:cs typeface="Times New Roman"/>
                <a:sym typeface="Times New Roman"/>
              </a:rPr>
              <a:t>.</a:t>
            </a:r>
            <a:endParaRPr/>
          </a:p>
          <a:p>
            <a:pPr indent="-342900" lvl="0" marL="457200" rtl="0" algn="just">
              <a:lnSpc>
                <a:spcPct val="100000"/>
              </a:lnSpc>
              <a:spcBef>
                <a:spcPts val="1000"/>
              </a:spcBef>
              <a:spcAft>
                <a:spcPts val="0"/>
              </a:spcAft>
              <a:buSzPts val="1800"/>
              <a:buChar char="•"/>
            </a:pPr>
            <a:r>
              <a:rPr lang="en-US">
                <a:latin typeface="Times New Roman"/>
                <a:ea typeface="Times New Roman"/>
                <a:cs typeface="Times New Roman"/>
                <a:sym typeface="Times New Roman"/>
              </a:rPr>
              <a:t>This </a:t>
            </a:r>
            <a:r>
              <a:rPr b="1" lang="en-US">
                <a:latin typeface="Times New Roman"/>
                <a:ea typeface="Times New Roman"/>
                <a:cs typeface="Times New Roman"/>
                <a:sym typeface="Times New Roman"/>
              </a:rPr>
              <a:t>prevents </a:t>
            </a:r>
            <a:r>
              <a:rPr lang="en-US">
                <a:latin typeface="Times New Roman"/>
                <a:ea typeface="Times New Roman"/>
                <a:cs typeface="Times New Roman"/>
                <a:sym typeface="Times New Roman"/>
              </a:rPr>
              <a:t>the pipeline from </a:t>
            </a:r>
            <a:r>
              <a:rPr b="1" lang="en-US" sz="3200">
                <a:solidFill>
                  <a:srgbClr val="C00000"/>
                </a:solidFill>
                <a:latin typeface="Times New Roman"/>
                <a:ea typeface="Times New Roman"/>
                <a:cs typeface="Times New Roman"/>
                <a:sym typeface="Times New Roman"/>
              </a:rPr>
              <a:t>stalling</a:t>
            </a:r>
            <a:r>
              <a:rPr lang="en-US">
                <a:latin typeface="Times New Roman"/>
                <a:ea typeface="Times New Roman"/>
                <a:cs typeface="Times New Roman"/>
                <a:sym typeface="Times New Roman"/>
              </a:rPr>
              <a:t> and </a:t>
            </a:r>
            <a:r>
              <a:rPr b="1" lang="en-US">
                <a:latin typeface="Times New Roman"/>
                <a:ea typeface="Times New Roman"/>
                <a:cs typeface="Times New Roman"/>
                <a:sym typeface="Times New Roman"/>
              </a:rPr>
              <a:t>decreases number of clk cycles.</a:t>
            </a:r>
            <a:endParaRPr/>
          </a:p>
          <a:p>
            <a:pPr indent="-342900" lvl="0" marL="457200" rtl="0" algn="just">
              <a:lnSpc>
                <a:spcPct val="100000"/>
              </a:lnSpc>
              <a:spcBef>
                <a:spcPts val="1000"/>
              </a:spcBef>
              <a:spcAft>
                <a:spcPts val="0"/>
              </a:spcAft>
              <a:buSzPts val="1800"/>
              <a:buChar char="•"/>
            </a:pPr>
            <a:r>
              <a:rPr lang="en-US">
                <a:solidFill>
                  <a:srgbClr val="0070C0"/>
                </a:solidFill>
                <a:latin typeface="Times New Roman"/>
                <a:ea typeface="Times New Roman"/>
                <a:cs typeface="Times New Roman"/>
                <a:sym typeface="Times New Roman"/>
              </a:rPr>
              <a:t>No of clk cycles taken by </a:t>
            </a:r>
            <a:r>
              <a:rPr b="1" lang="en-US">
                <a:latin typeface="Times New Roman"/>
                <a:ea typeface="Times New Roman"/>
                <a:cs typeface="Times New Roman"/>
                <a:sym typeface="Times New Roman"/>
              </a:rPr>
              <a:t>8087 </a:t>
            </a:r>
            <a:r>
              <a:rPr lang="en-US">
                <a:solidFill>
                  <a:srgbClr val="0070C0"/>
                </a:solidFill>
                <a:latin typeface="Times New Roman"/>
                <a:ea typeface="Times New Roman"/>
                <a:cs typeface="Times New Roman"/>
                <a:sym typeface="Times New Roman"/>
              </a:rPr>
              <a:t>to execute </a:t>
            </a:r>
            <a:r>
              <a:rPr b="1" lang="en-US">
                <a:solidFill>
                  <a:srgbClr val="C00000"/>
                </a:solidFill>
                <a:latin typeface="Times New Roman"/>
                <a:ea typeface="Times New Roman"/>
                <a:cs typeface="Times New Roman"/>
                <a:sym typeface="Times New Roman"/>
              </a:rPr>
              <a:t>FMUL</a:t>
            </a:r>
            <a:r>
              <a:rPr lang="en-US">
                <a:solidFill>
                  <a:srgbClr val="0070C0"/>
                </a:solidFill>
                <a:latin typeface="Times New Roman"/>
                <a:ea typeface="Times New Roman"/>
                <a:cs typeface="Times New Roman"/>
                <a:sym typeface="Times New Roman"/>
              </a:rPr>
              <a:t> instruction are </a:t>
            </a:r>
            <a:r>
              <a:rPr lang="en-US">
                <a:solidFill>
                  <a:srgbClr val="FF0000"/>
                </a:solidFill>
                <a:latin typeface="Times New Roman"/>
                <a:ea typeface="Times New Roman"/>
                <a:cs typeface="Times New Roman"/>
                <a:sym typeface="Times New Roman"/>
              </a:rPr>
              <a:t>130 </a:t>
            </a:r>
            <a:r>
              <a:rPr lang="en-US">
                <a:solidFill>
                  <a:srgbClr val="0070C0"/>
                </a:solidFill>
                <a:latin typeface="Times New Roman"/>
                <a:ea typeface="Times New Roman"/>
                <a:cs typeface="Times New Roman"/>
                <a:sym typeface="Times New Roman"/>
              </a:rPr>
              <a:t>whereas, </a:t>
            </a:r>
            <a:r>
              <a:rPr b="1" lang="en-US">
                <a:solidFill>
                  <a:srgbClr val="C00000"/>
                </a:solidFill>
                <a:latin typeface="Times New Roman"/>
                <a:ea typeface="Times New Roman"/>
                <a:cs typeface="Times New Roman"/>
                <a:sym typeface="Times New Roman"/>
              </a:rPr>
              <a:t>Pentium</a:t>
            </a:r>
            <a:r>
              <a:rPr lang="en-US">
                <a:solidFill>
                  <a:srgbClr val="0070C0"/>
                </a:solidFill>
                <a:latin typeface="Times New Roman"/>
                <a:ea typeface="Times New Roman"/>
                <a:cs typeface="Times New Roman"/>
                <a:sym typeface="Times New Roman"/>
              </a:rPr>
              <a:t> takes only </a:t>
            </a:r>
            <a:r>
              <a:rPr lang="en-US">
                <a:solidFill>
                  <a:srgbClr val="FF0000"/>
                </a:solidFill>
                <a:latin typeface="Times New Roman"/>
                <a:ea typeface="Times New Roman"/>
                <a:cs typeface="Times New Roman"/>
                <a:sym typeface="Times New Roman"/>
              </a:rPr>
              <a:t>1 clk </a:t>
            </a:r>
            <a:r>
              <a:rPr lang="en-US">
                <a:solidFill>
                  <a:srgbClr val="0070C0"/>
                </a:solidFill>
                <a:latin typeface="Times New Roman"/>
                <a:ea typeface="Times New Roman"/>
                <a:cs typeface="Times New Roman"/>
                <a:sym typeface="Times New Roman"/>
              </a:rPr>
              <a:t>cycle to perform the same operation</a:t>
            </a:r>
            <a:r>
              <a:rPr lang="en-US">
                <a:latin typeface="Times New Roman"/>
                <a:ea typeface="Times New Roman"/>
                <a:cs typeface="Times New Roman"/>
                <a:sym typeface="Times New Roman"/>
              </a:rPr>
              <a:t>!</a:t>
            </a:r>
            <a:endParaRPr/>
          </a:p>
          <a:p>
            <a:pPr indent="-228600" lvl="0" marL="457200" rtl="0" algn="just">
              <a:lnSpc>
                <a:spcPct val="100000"/>
              </a:lnSpc>
              <a:spcBef>
                <a:spcPts val="1000"/>
              </a:spcBef>
              <a:spcAft>
                <a:spcPts val="0"/>
              </a:spcAft>
              <a:buSzPts val="1800"/>
              <a:buNone/>
            </a:pPr>
            <a:r>
              <a:t/>
            </a:r>
            <a:endParaRPr sz="3000">
              <a:latin typeface="Times New Roman"/>
              <a:ea typeface="Times New Roman"/>
              <a:cs typeface="Times New Roman"/>
              <a:sym typeface="Times New Roman"/>
            </a:endParaRPr>
          </a:p>
          <a:p>
            <a:pPr indent="-228600" lvl="0" marL="457200" rtl="0" algn="just">
              <a:lnSpc>
                <a:spcPct val="100000"/>
              </a:lnSpc>
              <a:spcBef>
                <a:spcPts val="1000"/>
              </a:spcBef>
              <a:spcAft>
                <a:spcPts val="0"/>
              </a:spcAft>
              <a:buSzPts val="1800"/>
              <a:buNone/>
            </a:pPr>
            <a:r>
              <a:t/>
            </a:r>
            <a:endParaRPr sz="3000">
              <a:latin typeface="Times New Roman"/>
              <a:ea typeface="Times New Roman"/>
              <a:cs typeface="Times New Roman"/>
              <a:sym typeface="Times New Roman"/>
            </a:endParaRPr>
          </a:p>
        </p:txBody>
      </p:sp>
      <p:pic>
        <p:nvPicPr>
          <p:cNvPr id="1728" name="Google Shape;1728;p236"/>
          <p:cNvPicPr preferRelativeResize="0"/>
          <p:nvPr/>
        </p:nvPicPr>
        <p:blipFill rotWithShape="1">
          <a:blip r:embed="rId3">
            <a:alphaModFix/>
          </a:blip>
          <a:srcRect b="0" l="0" r="0" t="0"/>
          <a:stretch/>
        </p:blipFill>
        <p:spPr>
          <a:xfrm>
            <a:off x="0" y="0"/>
            <a:ext cx="773905" cy="851206"/>
          </a:xfrm>
          <a:prstGeom prst="rect">
            <a:avLst/>
          </a:prstGeom>
          <a:noFill/>
          <a:ln>
            <a:noFill/>
          </a:ln>
        </p:spPr>
      </p:pic>
      <p:sp>
        <p:nvSpPr>
          <p:cNvPr id="1729" name="Google Shape;1729;p2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730" name="Google Shape;1730;p2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731" name="Google Shape;1731;p2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1732" name="Google Shape;1732;p236"/>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733" name="Google Shape;1733;p236"/>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734" name="Google Shape;1734;p236"/>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735" name="Google Shape;1735;p236"/>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736" name="Google Shape;1736;p236"/>
          <p:cNvPicPr preferRelativeResize="0"/>
          <p:nvPr/>
        </p:nvPicPr>
        <p:blipFill rotWithShape="1">
          <a:blip r:embed="rId4">
            <a:alphaModFix/>
          </a:blip>
          <a:srcRect b="0" l="0" r="0" t="0"/>
          <a:stretch/>
        </p:blipFill>
        <p:spPr>
          <a:xfrm>
            <a:off x="6054143" y="1612903"/>
            <a:ext cx="5780806" cy="1159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7">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0" name="Shape 1740"/>
        <p:cNvGrpSpPr/>
        <p:nvPr/>
      </p:nvGrpSpPr>
      <p:grpSpPr>
        <a:xfrm>
          <a:off x="0" y="0"/>
          <a:ext cx="0" cy="0"/>
          <a:chOff x="0" y="0"/>
          <a:chExt cx="0" cy="0"/>
        </a:xfrm>
      </p:grpSpPr>
      <p:sp>
        <p:nvSpPr>
          <p:cNvPr id="1741" name="Google Shape;1741;p237"/>
          <p:cNvSpPr txBox="1"/>
          <p:nvPr>
            <p:ph type="title"/>
          </p:nvPr>
        </p:nvSpPr>
        <p:spPr>
          <a:xfrm>
            <a:off x="1623237" y="284246"/>
            <a:ext cx="9205872" cy="39687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7200">
                <a:solidFill>
                  <a:srgbClr val="C00000"/>
                </a:solidFill>
                <a:latin typeface="Times New Roman"/>
                <a:ea typeface="Times New Roman"/>
                <a:cs typeface="Times New Roman"/>
                <a:sym typeface="Times New Roman"/>
              </a:rPr>
              <a:t>Bypass 2   </a:t>
            </a:r>
            <a:r>
              <a:rPr b="1" lang="en-US" sz="7200">
                <a:latin typeface="Times New Roman"/>
                <a:ea typeface="Times New Roman"/>
                <a:cs typeface="Times New Roman"/>
                <a:sym typeface="Times New Roman"/>
              </a:rPr>
              <a:t>Details</a:t>
            </a:r>
            <a:endParaRPr b="1" sz="6600">
              <a:latin typeface="Times New Roman"/>
              <a:ea typeface="Times New Roman"/>
              <a:cs typeface="Times New Roman"/>
              <a:sym typeface="Times New Roman"/>
            </a:endParaRPr>
          </a:p>
        </p:txBody>
      </p:sp>
      <p:sp>
        <p:nvSpPr>
          <p:cNvPr id="1742" name="Google Shape;1742;p237"/>
          <p:cNvSpPr txBox="1"/>
          <p:nvPr>
            <p:ph idx="1" type="body"/>
          </p:nvPr>
        </p:nvSpPr>
        <p:spPr>
          <a:xfrm>
            <a:off x="922652" y="1002897"/>
            <a:ext cx="11160491" cy="2597998"/>
          </a:xfrm>
          <a:prstGeom prst="rect">
            <a:avLst/>
          </a:prstGeom>
          <a:noFill/>
          <a:ln>
            <a:noFill/>
          </a:ln>
        </p:spPr>
        <p:txBody>
          <a:bodyPr anchorCtr="0" anchor="t" bIns="45700" lIns="91425" spcFirstLastPara="1" rIns="91425" wrap="square" tIns="45700">
            <a:noAutofit/>
          </a:bodyPr>
          <a:lstStyle/>
          <a:p>
            <a:pPr indent="-342900" lvl="0" marL="457200" rtl="0" algn="just">
              <a:lnSpc>
                <a:spcPct val="100000"/>
              </a:lnSpc>
              <a:spcBef>
                <a:spcPts val="0"/>
              </a:spcBef>
              <a:spcAft>
                <a:spcPts val="0"/>
              </a:spcAft>
              <a:buSzPts val="1800"/>
              <a:buChar char="•"/>
            </a:pPr>
            <a:r>
              <a:rPr lang="en-US" sz="3200">
                <a:latin typeface="Times New Roman"/>
                <a:ea typeface="Times New Roman"/>
                <a:cs typeface="Times New Roman"/>
                <a:sym typeface="Times New Roman"/>
              </a:rPr>
              <a:t>Bypass the </a:t>
            </a:r>
            <a:r>
              <a:rPr b="1" lang="en-US" sz="3200">
                <a:latin typeface="Times New Roman"/>
                <a:ea typeface="Times New Roman"/>
                <a:cs typeface="Times New Roman"/>
                <a:sym typeface="Times New Roman"/>
              </a:rPr>
              <a:t>WF stage </a:t>
            </a:r>
            <a:r>
              <a:rPr lang="en-US" sz="3200">
                <a:latin typeface="Times New Roman"/>
                <a:ea typeface="Times New Roman"/>
                <a:cs typeface="Times New Roman"/>
                <a:sym typeface="Times New Roman"/>
              </a:rPr>
              <a:t>register file </a:t>
            </a:r>
            <a:r>
              <a:rPr b="1" lang="en-US" sz="3200">
                <a:latin typeface="Times New Roman"/>
                <a:ea typeface="Times New Roman"/>
                <a:cs typeface="Times New Roman"/>
                <a:sym typeface="Times New Roman"/>
              </a:rPr>
              <a:t>write port </a:t>
            </a:r>
            <a:r>
              <a:rPr lang="en-US" sz="3200">
                <a:latin typeface="Times New Roman"/>
                <a:ea typeface="Times New Roman"/>
                <a:cs typeface="Times New Roman"/>
                <a:sym typeface="Times New Roman"/>
              </a:rPr>
              <a:t>and the </a:t>
            </a:r>
            <a:r>
              <a:rPr b="1" lang="en-US" sz="3200">
                <a:solidFill>
                  <a:srgbClr val="385623"/>
                </a:solidFill>
                <a:latin typeface="Times New Roman"/>
                <a:ea typeface="Times New Roman"/>
                <a:cs typeface="Times New Roman"/>
                <a:sym typeface="Times New Roman"/>
              </a:rPr>
              <a:t>EX stage register file read port.</a:t>
            </a:r>
            <a:endParaRPr/>
          </a:p>
          <a:p>
            <a:pPr indent="-114300" lvl="0" marL="0" rtl="0" algn="just">
              <a:lnSpc>
                <a:spcPct val="100000"/>
              </a:lnSpc>
              <a:spcBef>
                <a:spcPts val="0"/>
              </a:spcBef>
              <a:spcAft>
                <a:spcPts val="0"/>
              </a:spcAft>
              <a:buSzPts val="1800"/>
              <a:buChar char="•"/>
            </a:pPr>
            <a:r>
              <a:rPr lang="en-US" sz="3200">
                <a:solidFill>
                  <a:srgbClr val="FF0000"/>
                </a:solidFill>
                <a:latin typeface="Times New Roman"/>
                <a:ea typeface="Times New Roman"/>
                <a:cs typeface="Times New Roman"/>
                <a:sym typeface="Times New Roman"/>
              </a:rPr>
              <a:t> With bypass 2</a:t>
            </a:r>
            <a:r>
              <a:rPr lang="en-US" sz="3200">
                <a:latin typeface="Times New Roman"/>
                <a:ea typeface="Times New Roman"/>
                <a:cs typeface="Times New Roman"/>
                <a:sym typeface="Times New Roman"/>
              </a:rPr>
              <a:t>, the result of </a:t>
            </a:r>
            <a:r>
              <a:rPr b="1" lang="en-US" sz="3200">
                <a:latin typeface="Times New Roman"/>
                <a:ea typeface="Times New Roman"/>
                <a:cs typeface="Times New Roman"/>
                <a:sym typeface="Times New Roman"/>
              </a:rPr>
              <a:t>any arithmetic operation </a:t>
            </a:r>
            <a:r>
              <a:rPr lang="en-US" sz="3200">
                <a:latin typeface="Times New Roman"/>
                <a:ea typeface="Times New Roman"/>
                <a:cs typeface="Times New Roman"/>
                <a:sym typeface="Times New Roman"/>
              </a:rPr>
              <a:t>can </a:t>
            </a:r>
            <a:r>
              <a:rPr b="1" lang="en-US" sz="3200">
                <a:solidFill>
                  <a:srgbClr val="385623"/>
                </a:solidFill>
                <a:latin typeface="Times New Roman"/>
                <a:ea typeface="Times New Roman"/>
                <a:cs typeface="Times New Roman"/>
                <a:sym typeface="Times New Roman"/>
              </a:rPr>
              <a:t>bypass</a:t>
            </a:r>
            <a:r>
              <a:rPr lang="en-US" sz="3200">
                <a:latin typeface="Times New Roman"/>
                <a:ea typeface="Times New Roman"/>
                <a:cs typeface="Times New Roman"/>
                <a:sym typeface="Times New Roman"/>
              </a:rPr>
              <a:t> the </a:t>
            </a:r>
            <a:r>
              <a:rPr b="1" lang="en-US" sz="3200">
                <a:latin typeface="Times New Roman"/>
                <a:ea typeface="Times New Roman"/>
                <a:cs typeface="Times New Roman"/>
                <a:sym typeface="Times New Roman"/>
              </a:rPr>
              <a:t>WF stage </a:t>
            </a:r>
            <a:r>
              <a:rPr lang="en-US" sz="3200">
                <a:solidFill>
                  <a:srgbClr val="385623"/>
                </a:solidFill>
                <a:latin typeface="Times New Roman"/>
                <a:ea typeface="Times New Roman"/>
                <a:cs typeface="Times New Roman"/>
                <a:sym typeface="Times New Roman"/>
              </a:rPr>
              <a:t>write to the register file</a:t>
            </a:r>
            <a:r>
              <a:rPr lang="en-US" sz="3200">
                <a:latin typeface="Times New Roman"/>
                <a:ea typeface="Times New Roman"/>
                <a:cs typeface="Times New Roman"/>
                <a:sym typeface="Times New Roman"/>
              </a:rPr>
              <a:t>, and be sent directly to the desired execution unit as an operand for the next instruction.</a:t>
            </a:r>
            <a:endParaRPr sz="3200">
              <a:latin typeface="Times New Roman"/>
              <a:ea typeface="Times New Roman"/>
              <a:cs typeface="Times New Roman"/>
              <a:sym typeface="Times New Roman"/>
            </a:endParaRPr>
          </a:p>
          <a:p>
            <a:pPr indent="0" lvl="0" marL="457200" rtl="0" algn="just">
              <a:lnSpc>
                <a:spcPct val="100000"/>
              </a:lnSpc>
              <a:spcBef>
                <a:spcPts val="1000"/>
              </a:spcBef>
              <a:spcAft>
                <a:spcPts val="0"/>
              </a:spcAft>
              <a:buSzPts val="1800"/>
              <a:buNone/>
            </a:pPr>
            <a:r>
              <a:t/>
            </a:r>
            <a:endParaRPr sz="3200"/>
          </a:p>
        </p:txBody>
      </p:sp>
      <p:pic>
        <p:nvPicPr>
          <p:cNvPr id="1743" name="Google Shape;1743;p237"/>
          <p:cNvPicPr preferRelativeResize="0"/>
          <p:nvPr/>
        </p:nvPicPr>
        <p:blipFill rotWithShape="1">
          <a:blip r:embed="rId3">
            <a:alphaModFix/>
          </a:blip>
          <a:srcRect b="0" l="0" r="0" t="0"/>
          <a:stretch/>
        </p:blipFill>
        <p:spPr>
          <a:xfrm>
            <a:off x="6490" y="105260"/>
            <a:ext cx="835240" cy="754848"/>
          </a:xfrm>
          <a:prstGeom prst="rect">
            <a:avLst/>
          </a:prstGeom>
          <a:noFill/>
          <a:ln>
            <a:noFill/>
          </a:ln>
        </p:spPr>
      </p:pic>
      <p:sp>
        <p:nvSpPr>
          <p:cNvPr id="1744" name="Google Shape;1744;p2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745" name="Google Shape;1745;p2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746" name="Google Shape;1746;p2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pic>
        <p:nvPicPr>
          <p:cNvPr id="1747" name="Google Shape;1747;p237"/>
          <p:cNvPicPr preferRelativeResize="0"/>
          <p:nvPr/>
        </p:nvPicPr>
        <p:blipFill rotWithShape="1">
          <a:blip r:embed="rId4">
            <a:alphaModFix/>
          </a:blip>
          <a:srcRect b="0" l="0" r="0" t="0"/>
          <a:stretch/>
        </p:blipFill>
        <p:spPr>
          <a:xfrm>
            <a:off x="1182390" y="3890763"/>
            <a:ext cx="10576559" cy="2272085"/>
          </a:xfrm>
          <a:prstGeom prst="rect">
            <a:avLst/>
          </a:prstGeom>
          <a:noFill/>
          <a:ln>
            <a:noFill/>
          </a:ln>
        </p:spPr>
      </p:pic>
      <p:sp>
        <p:nvSpPr>
          <p:cNvPr id="1748" name="Google Shape;1748;p237"/>
          <p:cNvSpPr/>
          <p:nvPr/>
        </p:nvSpPr>
        <p:spPr>
          <a:xfrm>
            <a:off x="1212871" y="3890763"/>
            <a:ext cx="10576559" cy="2272085"/>
          </a:xfrm>
          <a:prstGeom prst="rect">
            <a:avLst/>
          </a:prstGeom>
          <a:noFill/>
          <a:ln cap="flat" cmpd="sng" w="7620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749" name="Google Shape;1749;p237"/>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750" name="Google Shape;1750;p237"/>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751" name="Google Shape;1751;p237"/>
          <p:cNvCxnSpPr/>
          <p:nvPr/>
        </p:nvCxnSpPr>
        <p:spPr>
          <a:xfrm flipH="1">
            <a:off x="807719" y="63108"/>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752" name="Google Shape;1752;p237"/>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4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4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42">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6" name="Shape 1756"/>
        <p:cNvGrpSpPr/>
        <p:nvPr/>
      </p:nvGrpSpPr>
      <p:grpSpPr>
        <a:xfrm>
          <a:off x="0" y="0"/>
          <a:ext cx="0" cy="0"/>
          <a:chOff x="0" y="0"/>
          <a:chExt cx="0" cy="0"/>
        </a:xfrm>
      </p:grpSpPr>
      <p:sp>
        <p:nvSpPr>
          <p:cNvPr id="1757" name="Google Shape;1757;p238"/>
          <p:cNvSpPr txBox="1"/>
          <p:nvPr>
            <p:ph idx="1" type="body"/>
          </p:nvPr>
        </p:nvSpPr>
        <p:spPr>
          <a:xfrm>
            <a:off x="491264" y="943280"/>
            <a:ext cx="11700736" cy="5304943"/>
          </a:xfrm>
          <a:prstGeom prst="rect">
            <a:avLst/>
          </a:prstGeom>
          <a:noFill/>
          <a:ln>
            <a:noFill/>
          </a:ln>
        </p:spPr>
        <p:txBody>
          <a:bodyPr anchorCtr="0" anchor="t" bIns="45700" lIns="91425" spcFirstLastPara="1" rIns="91425" wrap="square" tIns="45700">
            <a:noAutofit/>
          </a:bodyPr>
          <a:lstStyle/>
          <a:p>
            <a:pPr indent="-114300" lvl="0" marL="457200" rtl="0" algn="l">
              <a:lnSpc>
                <a:spcPct val="110000"/>
              </a:lnSpc>
              <a:spcBef>
                <a:spcPts val="0"/>
              </a:spcBef>
              <a:spcAft>
                <a:spcPts val="0"/>
              </a:spcAft>
              <a:buSzPts val="1800"/>
              <a:buChar char="•"/>
            </a:pPr>
            <a:r>
              <a:rPr b="1" lang="en-US" sz="2400">
                <a:latin typeface="Times New Roman"/>
                <a:ea typeface="Times New Roman"/>
                <a:cs typeface="Times New Roman"/>
                <a:sym typeface="Times New Roman"/>
              </a:rPr>
              <a:t>Bypass between WF stage and EX stage </a:t>
            </a:r>
            <a:r>
              <a:rPr lang="en-US" sz="2500">
                <a:latin typeface="Times New Roman"/>
                <a:ea typeface="Times New Roman"/>
                <a:cs typeface="Times New Roman"/>
                <a:sym typeface="Times New Roman"/>
              </a:rPr>
              <a:t>where </a:t>
            </a:r>
            <a:r>
              <a:rPr b="1" lang="en-US" sz="2500">
                <a:solidFill>
                  <a:srgbClr val="C00000"/>
                </a:solidFill>
                <a:latin typeface="Times New Roman"/>
                <a:ea typeface="Times New Roman"/>
                <a:cs typeface="Times New Roman"/>
                <a:sym typeface="Times New Roman"/>
              </a:rPr>
              <a:t>the result of an arithmetic instruction </a:t>
            </a:r>
            <a:r>
              <a:rPr lang="en-US" sz="2500">
                <a:latin typeface="Times New Roman"/>
                <a:ea typeface="Times New Roman"/>
                <a:cs typeface="Times New Roman"/>
                <a:sym typeface="Times New Roman"/>
              </a:rPr>
              <a:t>is </a:t>
            </a:r>
            <a:r>
              <a:rPr b="1" lang="en-US" sz="2500">
                <a:latin typeface="Times New Roman"/>
                <a:ea typeface="Times New Roman"/>
                <a:cs typeface="Times New Roman"/>
                <a:sym typeface="Times New Roman"/>
              </a:rPr>
              <a:t>made available to</a:t>
            </a:r>
            <a:r>
              <a:rPr lang="en-US" sz="2500">
                <a:latin typeface="Times New Roman"/>
                <a:ea typeface="Times New Roman"/>
                <a:cs typeface="Times New Roman"/>
                <a:sym typeface="Times New Roman"/>
              </a:rPr>
              <a:t> </a:t>
            </a:r>
            <a:r>
              <a:rPr lang="en-US" sz="3200">
                <a:solidFill>
                  <a:srgbClr val="C00000"/>
                </a:solidFill>
                <a:latin typeface="Times New Roman"/>
                <a:ea typeface="Times New Roman"/>
                <a:cs typeface="Times New Roman"/>
                <a:sym typeface="Times New Roman"/>
              </a:rPr>
              <a:t>the next instruction.</a:t>
            </a:r>
            <a:endParaRPr/>
          </a:p>
          <a:p>
            <a:pPr indent="0" lvl="0" marL="457200" rtl="0" algn="l">
              <a:lnSpc>
                <a:spcPct val="110000"/>
              </a:lnSpc>
              <a:spcBef>
                <a:spcPts val="0"/>
              </a:spcBef>
              <a:spcAft>
                <a:spcPts val="0"/>
              </a:spcAft>
              <a:buSzPts val="1800"/>
              <a:buNone/>
            </a:pPr>
            <a:r>
              <a:rPr lang="en-US" sz="2500">
                <a:latin typeface="Times New Roman"/>
                <a:ea typeface="Times New Roman"/>
                <a:cs typeface="Times New Roman"/>
                <a:sym typeface="Times New Roman"/>
              </a:rPr>
              <a:t>		e.g. –  </a:t>
            </a:r>
            <a:r>
              <a:rPr b="1" lang="en-US" sz="2500">
                <a:solidFill>
                  <a:srgbClr val="C00000"/>
                </a:solidFill>
                <a:latin typeface="Times New Roman"/>
                <a:ea typeface="Times New Roman"/>
                <a:cs typeface="Times New Roman"/>
                <a:sym typeface="Times New Roman"/>
              </a:rPr>
              <a:t>FADD</a:t>
            </a:r>
            <a:r>
              <a:rPr lang="en-US" sz="2500">
                <a:latin typeface="Times New Roman"/>
                <a:ea typeface="Times New Roman"/>
                <a:cs typeface="Times New Roman"/>
                <a:sym typeface="Times New Roman"/>
              </a:rPr>
              <a:t> NUM</a:t>
            </a:r>
            <a:endParaRPr/>
          </a:p>
          <a:p>
            <a:pPr indent="0" lvl="0" marL="457200" rtl="0" algn="l">
              <a:lnSpc>
                <a:spcPct val="110000"/>
              </a:lnSpc>
              <a:spcBef>
                <a:spcPts val="0"/>
              </a:spcBef>
              <a:spcAft>
                <a:spcPts val="0"/>
              </a:spcAft>
              <a:buSzPts val="1800"/>
              <a:buNone/>
            </a:pPr>
            <a:r>
              <a:rPr lang="en-US" sz="2500">
                <a:latin typeface="Times New Roman"/>
                <a:ea typeface="Times New Roman"/>
                <a:cs typeface="Times New Roman"/>
                <a:sym typeface="Times New Roman"/>
              </a:rPr>
              <a:t>			</a:t>
            </a:r>
            <a:r>
              <a:rPr b="1" lang="en-US" sz="2500">
                <a:solidFill>
                  <a:srgbClr val="1F3864"/>
                </a:solidFill>
                <a:latin typeface="Times New Roman"/>
                <a:ea typeface="Times New Roman"/>
                <a:cs typeface="Times New Roman"/>
                <a:sym typeface="Times New Roman"/>
              </a:rPr>
              <a:t>FMUL</a:t>
            </a:r>
            <a:r>
              <a:rPr lang="en-US" sz="2500">
                <a:latin typeface="Times New Roman"/>
                <a:ea typeface="Times New Roman"/>
                <a:cs typeface="Times New Roman"/>
                <a:sym typeface="Times New Roman"/>
              </a:rPr>
              <a:t>  NUM1</a:t>
            </a:r>
            <a:endParaRPr/>
          </a:p>
          <a:p>
            <a:pPr indent="-114300" lvl="0" marL="457200" rtl="0" algn="l">
              <a:lnSpc>
                <a:spcPct val="110000"/>
              </a:lnSpc>
              <a:spcBef>
                <a:spcPts val="0"/>
              </a:spcBef>
              <a:spcAft>
                <a:spcPts val="0"/>
              </a:spcAft>
              <a:buSzPts val="1800"/>
              <a:buChar char="•"/>
            </a:pPr>
            <a:r>
              <a:rPr lang="en-US" sz="2500">
                <a:latin typeface="Times New Roman"/>
                <a:ea typeface="Times New Roman"/>
                <a:cs typeface="Times New Roman"/>
                <a:sym typeface="Times New Roman"/>
              </a:rPr>
              <a:t>The </a:t>
            </a:r>
            <a:r>
              <a:rPr b="1" lang="en-US" sz="2500">
                <a:latin typeface="Times New Roman"/>
                <a:ea typeface="Times New Roman"/>
                <a:cs typeface="Times New Roman"/>
                <a:sym typeface="Times New Roman"/>
              </a:rPr>
              <a:t>first  instruction </a:t>
            </a:r>
            <a:r>
              <a:rPr lang="en-US" sz="2500">
                <a:latin typeface="Times New Roman"/>
                <a:ea typeface="Times New Roman"/>
                <a:cs typeface="Times New Roman"/>
                <a:sym typeface="Times New Roman"/>
              </a:rPr>
              <a:t>does </a:t>
            </a:r>
            <a:endParaRPr/>
          </a:p>
          <a:p>
            <a:pPr indent="-114300" lvl="1" marL="914400" rtl="0" algn="l">
              <a:lnSpc>
                <a:spcPct val="110000"/>
              </a:lnSpc>
              <a:spcBef>
                <a:spcPts val="0"/>
              </a:spcBef>
              <a:spcAft>
                <a:spcPts val="0"/>
              </a:spcAft>
              <a:buSzPts val="1800"/>
              <a:buChar char="•"/>
            </a:pPr>
            <a:r>
              <a:rPr b="1" lang="en-US" sz="2500">
                <a:latin typeface="Times New Roman"/>
                <a:ea typeface="Times New Roman"/>
                <a:cs typeface="Times New Roman"/>
                <a:sym typeface="Times New Roman"/>
              </a:rPr>
              <a:t>Top of stack 🡸 Top of stack + NUM </a:t>
            </a:r>
            <a:endParaRPr b="1" sz="2500">
              <a:latin typeface="Times New Roman"/>
              <a:ea typeface="Times New Roman"/>
              <a:cs typeface="Times New Roman"/>
              <a:sym typeface="Times New Roman"/>
            </a:endParaRPr>
          </a:p>
          <a:p>
            <a:pPr indent="-114300" lvl="1" marL="914400" rtl="0" algn="l">
              <a:lnSpc>
                <a:spcPct val="110000"/>
              </a:lnSpc>
              <a:spcBef>
                <a:spcPts val="0"/>
              </a:spcBef>
              <a:spcAft>
                <a:spcPts val="0"/>
              </a:spcAft>
              <a:buSzPts val="1800"/>
              <a:buChar char="•"/>
            </a:pPr>
            <a:r>
              <a:rPr lang="en-US" sz="2500">
                <a:latin typeface="Times New Roman"/>
                <a:ea typeface="Times New Roman"/>
                <a:cs typeface="Times New Roman"/>
                <a:sym typeface="Times New Roman"/>
              </a:rPr>
              <a:t> It does this in </a:t>
            </a:r>
            <a:r>
              <a:rPr b="1" lang="en-US" sz="2500">
                <a:solidFill>
                  <a:srgbClr val="C00000"/>
                </a:solidFill>
                <a:latin typeface="Times New Roman"/>
                <a:ea typeface="Times New Roman"/>
                <a:cs typeface="Times New Roman"/>
                <a:sym typeface="Times New Roman"/>
              </a:rPr>
              <a:t>WF stage </a:t>
            </a:r>
            <a:r>
              <a:rPr lang="en-US" sz="2500">
                <a:latin typeface="Times New Roman"/>
                <a:ea typeface="Times New Roman"/>
                <a:cs typeface="Times New Roman"/>
                <a:sym typeface="Times New Roman"/>
              </a:rPr>
              <a:t>of the pipeline. </a:t>
            </a:r>
            <a:endParaRPr/>
          </a:p>
          <a:p>
            <a:pPr indent="-114300" lvl="0" marL="457200" rtl="0" algn="l">
              <a:lnSpc>
                <a:spcPct val="110000"/>
              </a:lnSpc>
              <a:spcBef>
                <a:spcPts val="0"/>
              </a:spcBef>
              <a:spcAft>
                <a:spcPts val="0"/>
              </a:spcAft>
              <a:buSzPts val="1800"/>
              <a:buChar char="•"/>
            </a:pPr>
            <a:r>
              <a:rPr lang="en-US" sz="2500">
                <a:latin typeface="Times New Roman"/>
                <a:ea typeface="Times New Roman"/>
                <a:cs typeface="Times New Roman"/>
                <a:sym typeface="Times New Roman"/>
              </a:rPr>
              <a:t>The </a:t>
            </a:r>
            <a:r>
              <a:rPr b="1" lang="en-US" sz="2500">
                <a:latin typeface="Times New Roman"/>
                <a:ea typeface="Times New Roman"/>
                <a:cs typeface="Times New Roman"/>
                <a:sym typeface="Times New Roman"/>
              </a:rPr>
              <a:t>next instruction </a:t>
            </a:r>
            <a:r>
              <a:rPr lang="en-US" sz="2500">
                <a:latin typeface="Times New Roman"/>
                <a:ea typeface="Times New Roman"/>
                <a:cs typeface="Times New Roman"/>
                <a:sym typeface="Times New Roman"/>
              </a:rPr>
              <a:t>“</a:t>
            </a:r>
            <a:r>
              <a:rPr b="1" lang="en-US" sz="2500">
                <a:solidFill>
                  <a:srgbClr val="002060"/>
                </a:solidFill>
                <a:latin typeface="Times New Roman"/>
                <a:ea typeface="Times New Roman"/>
                <a:cs typeface="Times New Roman"/>
                <a:sym typeface="Times New Roman"/>
              </a:rPr>
              <a:t>FMUL NUM1</a:t>
            </a:r>
            <a:r>
              <a:rPr lang="en-US" sz="2500">
                <a:latin typeface="Times New Roman"/>
                <a:ea typeface="Times New Roman"/>
                <a:cs typeface="Times New Roman"/>
                <a:sym typeface="Times New Roman"/>
              </a:rPr>
              <a:t>” does</a:t>
            </a:r>
            <a:endParaRPr/>
          </a:p>
          <a:p>
            <a:pPr indent="-114300" lvl="1" marL="914400" rtl="0" algn="l">
              <a:lnSpc>
                <a:spcPct val="110000"/>
              </a:lnSpc>
              <a:spcBef>
                <a:spcPts val="0"/>
              </a:spcBef>
              <a:spcAft>
                <a:spcPts val="0"/>
              </a:spcAft>
              <a:buSzPts val="1800"/>
              <a:buChar char="•"/>
            </a:pPr>
            <a:r>
              <a:rPr b="1" lang="en-US" sz="2500">
                <a:latin typeface="Times New Roman"/>
                <a:ea typeface="Times New Roman"/>
                <a:cs typeface="Times New Roman"/>
                <a:sym typeface="Times New Roman"/>
              </a:rPr>
              <a:t>Top of stack 🡸 Top of stack X NUM1</a:t>
            </a:r>
            <a:endParaRPr/>
          </a:p>
          <a:p>
            <a:pPr indent="0" lvl="1" marL="914400" rtl="0" algn="l">
              <a:lnSpc>
                <a:spcPct val="110000"/>
              </a:lnSpc>
              <a:spcBef>
                <a:spcPts val="0"/>
              </a:spcBef>
              <a:spcAft>
                <a:spcPts val="0"/>
              </a:spcAft>
              <a:buSzPts val="1800"/>
              <a:buNone/>
            </a:pPr>
            <a:r>
              <a:t/>
            </a:r>
            <a:endParaRPr sz="2500">
              <a:latin typeface="Times New Roman"/>
              <a:ea typeface="Times New Roman"/>
              <a:cs typeface="Times New Roman"/>
              <a:sym typeface="Times New Roman"/>
            </a:endParaRPr>
          </a:p>
          <a:p>
            <a:pPr indent="-114300" lvl="0" marL="457200" rtl="0" algn="l">
              <a:lnSpc>
                <a:spcPct val="110000"/>
              </a:lnSpc>
              <a:spcBef>
                <a:spcPts val="0"/>
              </a:spcBef>
              <a:spcAft>
                <a:spcPts val="0"/>
              </a:spcAft>
              <a:buSzPts val="1800"/>
              <a:buChar char="•"/>
            </a:pPr>
            <a:r>
              <a:rPr b="1" i="1" lang="en-US" sz="2500">
                <a:latin typeface="Times New Roman"/>
                <a:ea typeface="Times New Roman"/>
                <a:cs typeface="Times New Roman"/>
                <a:sym typeface="Times New Roman"/>
              </a:rPr>
              <a:t>With bypass2</a:t>
            </a:r>
            <a:r>
              <a:rPr i="1" lang="en-US" sz="2500">
                <a:latin typeface="Times New Roman"/>
                <a:ea typeface="Times New Roman"/>
                <a:cs typeface="Times New Roman"/>
                <a:sym typeface="Times New Roman"/>
              </a:rPr>
              <a:t>, even before the result is written to </a:t>
            </a:r>
            <a:r>
              <a:rPr b="1" i="1" lang="en-US" sz="2500">
                <a:solidFill>
                  <a:srgbClr val="C00000"/>
                </a:solidFill>
                <a:latin typeface="Times New Roman"/>
                <a:ea typeface="Times New Roman"/>
                <a:cs typeface="Times New Roman"/>
                <a:sym typeface="Times New Roman"/>
              </a:rPr>
              <a:t>top of the stack in register file</a:t>
            </a:r>
            <a:r>
              <a:rPr i="1" lang="en-US" sz="2500">
                <a:latin typeface="Times New Roman"/>
                <a:ea typeface="Times New Roman"/>
                <a:cs typeface="Times New Roman"/>
                <a:sym typeface="Times New Roman"/>
              </a:rPr>
              <a:t>, the result is </a:t>
            </a:r>
            <a:r>
              <a:rPr b="1" i="1" lang="en-US" sz="2500">
                <a:latin typeface="Times New Roman"/>
                <a:ea typeface="Times New Roman"/>
                <a:cs typeface="Times New Roman"/>
                <a:sym typeface="Times New Roman"/>
              </a:rPr>
              <a:t>directly forwarded </a:t>
            </a:r>
            <a:r>
              <a:rPr i="1" lang="en-US" sz="2500">
                <a:latin typeface="Times New Roman"/>
                <a:ea typeface="Times New Roman"/>
                <a:cs typeface="Times New Roman"/>
                <a:sym typeface="Times New Roman"/>
              </a:rPr>
              <a:t>to the next instruction </a:t>
            </a:r>
            <a:r>
              <a:rPr b="1" i="1" lang="en-US" sz="2500">
                <a:latin typeface="Times New Roman"/>
                <a:ea typeface="Times New Roman"/>
                <a:cs typeface="Times New Roman"/>
                <a:sym typeface="Times New Roman"/>
              </a:rPr>
              <a:t>“FMUL NUM1” </a:t>
            </a:r>
            <a:r>
              <a:rPr i="1" lang="en-US" sz="2500">
                <a:latin typeface="Times New Roman"/>
                <a:ea typeface="Times New Roman"/>
                <a:cs typeface="Times New Roman"/>
                <a:sym typeface="Times New Roman"/>
              </a:rPr>
              <a:t>in   its </a:t>
            </a:r>
            <a:r>
              <a:rPr b="1" i="1" lang="en-US" sz="2500">
                <a:solidFill>
                  <a:srgbClr val="C00000"/>
                </a:solidFill>
                <a:latin typeface="Times New Roman"/>
                <a:ea typeface="Times New Roman"/>
                <a:cs typeface="Times New Roman"/>
                <a:sym typeface="Times New Roman"/>
              </a:rPr>
              <a:t>EX stage.</a:t>
            </a:r>
            <a:endParaRPr/>
          </a:p>
          <a:p>
            <a:pPr indent="0" lvl="0" marL="457200" rtl="0" algn="l">
              <a:lnSpc>
                <a:spcPct val="110000"/>
              </a:lnSpc>
              <a:spcBef>
                <a:spcPts val="0"/>
              </a:spcBef>
              <a:spcAft>
                <a:spcPts val="0"/>
              </a:spcAft>
              <a:buSzPts val="1800"/>
              <a:buNone/>
            </a:pPr>
            <a:r>
              <a:t/>
            </a:r>
            <a:endParaRPr sz="2500">
              <a:latin typeface="Times New Roman"/>
              <a:ea typeface="Times New Roman"/>
              <a:cs typeface="Times New Roman"/>
              <a:sym typeface="Times New Roman"/>
            </a:endParaRPr>
          </a:p>
        </p:txBody>
      </p:sp>
      <p:sp>
        <p:nvSpPr>
          <p:cNvPr id="1758" name="Google Shape;1758;p238"/>
          <p:cNvSpPr txBox="1"/>
          <p:nvPr>
            <p:ph type="title"/>
          </p:nvPr>
        </p:nvSpPr>
        <p:spPr>
          <a:xfrm>
            <a:off x="1572415" y="186875"/>
            <a:ext cx="7610774" cy="58259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b="1" lang="en-US" sz="5400">
                <a:solidFill>
                  <a:srgbClr val="2501BF"/>
                </a:solidFill>
                <a:latin typeface="Times New Roman"/>
                <a:ea typeface="Times New Roman"/>
                <a:cs typeface="Times New Roman"/>
                <a:sym typeface="Times New Roman"/>
              </a:rPr>
              <a:t>BYPASS 2 Example</a:t>
            </a:r>
            <a:endParaRPr b="1" sz="5400">
              <a:solidFill>
                <a:srgbClr val="2501BF"/>
              </a:solidFill>
              <a:latin typeface="Times New Roman"/>
              <a:ea typeface="Times New Roman"/>
              <a:cs typeface="Times New Roman"/>
              <a:sym typeface="Times New Roman"/>
            </a:endParaRPr>
          </a:p>
        </p:txBody>
      </p:sp>
      <p:pic>
        <p:nvPicPr>
          <p:cNvPr id="1759" name="Google Shape;1759;p238"/>
          <p:cNvPicPr preferRelativeResize="0"/>
          <p:nvPr/>
        </p:nvPicPr>
        <p:blipFill rotWithShape="1">
          <a:blip r:embed="rId3">
            <a:alphaModFix/>
          </a:blip>
          <a:srcRect b="0" l="0" r="0" t="0"/>
          <a:stretch/>
        </p:blipFill>
        <p:spPr>
          <a:xfrm>
            <a:off x="0" y="0"/>
            <a:ext cx="788193" cy="851206"/>
          </a:xfrm>
          <a:prstGeom prst="rect">
            <a:avLst/>
          </a:prstGeom>
          <a:noFill/>
          <a:ln>
            <a:noFill/>
          </a:ln>
        </p:spPr>
      </p:pic>
      <p:sp>
        <p:nvSpPr>
          <p:cNvPr id="1760" name="Google Shape;1760;p2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11/15/2021</a:t>
            </a:r>
            <a:endParaRPr/>
          </a:p>
        </p:txBody>
      </p:sp>
      <p:sp>
        <p:nvSpPr>
          <p:cNvPr id="1761" name="Google Shape;1761;p2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762" name="Google Shape;1762;p238"/>
          <p:cNvSpPr txBox="1"/>
          <p:nvPr>
            <p:ph idx="11" type="ftr"/>
          </p:nvPr>
        </p:nvSpPr>
        <p:spPr>
          <a:xfrm>
            <a:off x="4084320" y="6492875"/>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Microprocessor Architecture and Internet of Things_CET3014B    Unit 2      2022-23     S4  </a:t>
            </a:r>
            <a:endParaRPr/>
          </a:p>
        </p:txBody>
      </p:sp>
      <p:cxnSp>
        <p:nvCxnSpPr>
          <p:cNvPr id="1763" name="Google Shape;1763;p238"/>
          <p:cNvCxnSpPr/>
          <p:nvPr/>
        </p:nvCxnSpPr>
        <p:spPr>
          <a:xfrm flipH="1" rot="10800000">
            <a:off x="-10316" y="943280"/>
            <a:ext cx="12192000" cy="27709"/>
          </a:xfrm>
          <a:prstGeom prst="straightConnector1">
            <a:avLst/>
          </a:prstGeom>
          <a:noFill/>
          <a:ln cap="flat" cmpd="sng" w="9525">
            <a:solidFill>
              <a:srgbClr val="00B050"/>
            </a:solidFill>
            <a:prstDash val="solid"/>
            <a:round/>
            <a:headEnd len="sm" w="sm" type="none"/>
            <a:tailEnd len="sm" w="sm" type="none"/>
          </a:ln>
        </p:spPr>
      </p:cxnSp>
      <p:sp>
        <p:nvSpPr>
          <p:cNvPr id="1764" name="Google Shape;1764;p238"/>
          <p:cNvSpPr/>
          <p:nvPr/>
        </p:nvSpPr>
        <p:spPr>
          <a:xfrm>
            <a:off x="146051" y="6356350"/>
            <a:ext cx="471487" cy="457200"/>
          </a:xfrm>
          <a:prstGeom prst="rect">
            <a:avLst/>
          </a:prstGeom>
          <a:solidFill>
            <a:srgbClr val="7030A0"/>
          </a:solid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765" name="Google Shape;1765;p238"/>
          <p:cNvCxnSpPr/>
          <p:nvPr/>
        </p:nvCxnSpPr>
        <p:spPr>
          <a:xfrm flipH="1">
            <a:off x="773905" y="13063"/>
            <a:ext cx="14288" cy="6821487"/>
          </a:xfrm>
          <a:prstGeom prst="straightConnector1">
            <a:avLst/>
          </a:prstGeom>
          <a:noFill/>
          <a:ln cap="flat" cmpd="sng" w="15875">
            <a:solidFill>
              <a:srgbClr val="00B050"/>
            </a:solidFill>
            <a:prstDash val="solid"/>
            <a:round/>
            <a:headEnd len="sm" w="sm" type="none"/>
            <a:tailEnd len="sm" w="sm" type="none"/>
          </a:ln>
        </p:spPr>
      </p:cxnSp>
      <p:cxnSp>
        <p:nvCxnSpPr>
          <p:cNvPr id="1766" name="Google Shape;1766;p238"/>
          <p:cNvCxnSpPr/>
          <p:nvPr/>
        </p:nvCxnSpPr>
        <p:spPr>
          <a:xfrm>
            <a:off x="-10316" y="6264275"/>
            <a:ext cx="12192000" cy="0"/>
          </a:xfrm>
          <a:prstGeom prst="straightConnector1">
            <a:avLst/>
          </a:prstGeom>
          <a:noFill/>
          <a:ln cap="flat" cmpd="sng" w="15875">
            <a:solidFill>
              <a:srgbClr val="00B050"/>
            </a:solidFill>
            <a:prstDash val="solid"/>
            <a:round/>
            <a:headEnd len="sm" w="sm" type="none"/>
            <a:tailEnd len="sm" w="sm" type="none"/>
          </a:ln>
        </p:spPr>
      </p:cxnSp>
      <p:pic>
        <p:nvPicPr>
          <p:cNvPr id="1767" name="Google Shape;1767;p238"/>
          <p:cNvPicPr preferRelativeResize="0"/>
          <p:nvPr/>
        </p:nvPicPr>
        <p:blipFill rotWithShape="1">
          <a:blip r:embed="rId4">
            <a:alphaModFix/>
          </a:blip>
          <a:srcRect b="0" l="0" r="0" t="0"/>
          <a:stretch/>
        </p:blipFill>
        <p:spPr>
          <a:xfrm>
            <a:off x="6871387" y="1699687"/>
            <a:ext cx="5146442" cy="284444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7">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7">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7">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6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2017-06-20T09:56:08Z</dcterms:created>
  <dc:creator>Anita.Gunjal</dc:creator>
</cp:coreProperties>
</file>